
<file path=[Content_Types].xml><?xml version="1.0" encoding="utf-8"?>
<Types xmlns="http://schemas.openxmlformats.org/package/2006/content-types">
  <Default Extension="png" ContentType="image/png"/>
  <Default Extension="tmp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handoutMasterIdLst>
    <p:handoutMasterId r:id="rId72"/>
  </p:handoutMasterIdLst>
  <p:sldIdLst>
    <p:sldId id="352" r:id="rId2"/>
    <p:sldId id="272" r:id="rId3"/>
    <p:sldId id="273" r:id="rId4"/>
    <p:sldId id="376" r:id="rId5"/>
    <p:sldId id="274" r:id="rId6"/>
    <p:sldId id="275" r:id="rId7"/>
    <p:sldId id="276" r:id="rId8"/>
    <p:sldId id="277" r:id="rId9"/>
    <p:sldId id="384" r:id="rId10"/>
    <p:sldId id="280" r:id="rId11"/>
    <p:sldId id="281" r:id="rId12"/>
    <p:sldId id="363" r:id="rId13"/>
    <p:sldId id="364" r:id="rId14"/>
    <p:sldId id="372" r:id="rId15"/>
    <p:sldId id="365" r:id="rId16"/>
    <p:sldId id="382" r:id="rId17"/>
    <p:sldId id="388" r:id="rId18"/>
    <p:sldId id="389" r:id="rId19"/>
    <p:sldId id="390" r:id="rId20"/>
    <p:sldId id="284" r:id="rId21"/>
    <p:sldId id="285" r:id="rId22"/>
    <p:sldId id="373" r:id="rId23"/>
    <p:sldId id="367" r:id="rId24"/>
    <p:sldId id="368" r:id="rId25"/>
    <p:sldId id="375" r:id="rId26"/>
    <p:sldId id="371" r:id="rId27"/>
    <p:sldId id="379" r:id="rId28"/>
    <p:sldId id="378" r:id="rId29"/>
    <p:sldId id="283" r:id="rId30"/>
    <p:sldId id="380" r:id="rId31"/>
    <p:sldId id="381" r:id="rId32"/>
    <p:sldId id="321" r:id="rId33"/>
    <p:sldId id="395" r:id="rId34"/>
    <p:sldId id="320" r:id="rId35"/>
    <p:sldId id="386" r:id="rId36"/>
    <p:sldId id="387" r:id="rId37"/>
    <p:sldId id="385" r:id="rId38"/>
    <p:sldId id="294" r:id="rId39"/>
    <p:sldId id="295" r:id="rId40"/>
    <p:sldId id="296" r:id="rId41"/>
    <p:sldId id="396" r:id="rId42"/>
    <p:sldId id="391" r:id="rId43"/>
    <p:sldId id="300" r:id="rId44"/>
    <p:sldId id="302" r:id="rId45"/>
    <p:sldId id="304" r:id="rId46"/>
    <p:sldId id="306" r:id="rId47"/>
    <p:sldId id="307" r:id="rId48"/>
    <p:sldId id="308" r:id="rId49"/>
    <p:sldId id="393" r:id="rId50"/>
    <p:sldId id="394" r:id="rId51"/>
    <p:sldId id="319" r:id="rId52"/>
    <p:sldId id="298" r:id="rId53"/>
    <p:sldId id="325" r:id="rId54"/>
    <p:sldId id="392" r:id="rId55"/>
    <p:sldId id="326" r:id="rId56"/>
    <p:sldId id="332" r:id="rId57"/>
    <p:sldId id="333" r:id="rId58"/>
    <p:sldId id="335" r:id="rId59"/>
    <p:sldId id="336" r:id="rId60"/>
    <p:sldId id="337" r:id="rId61"/>
    <p:sldId id="338" r:id="rId62"/>
    <p:sldId id="339" r:id="rId63"/>
    <p:sldId id="340" r:id="rId64"/>
    <p:sldId id="343" r:id="rId65"/>
    <p:sldId id="341" r:id="rId66"/>
    <p:sldId id="359" r:id="rId67"/>
    <p:sldId id="397" r:id="rId68"/>
    <p:sldId id="360" r:id="rId69"/>
    <p:sldId id="398" r:id="rId70"/>
  </p:sldIdLst>
  <p:sldSz cx="9144000" cy="6858000" type="screen4x3"/>
  <p:notesSz cx="6794500" cy="9906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624352-A6A1-4DDD-8493-539381559775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4810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79227F-D397-4403-B263-32C6959B42D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725246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32741705-3863-4390-A303-31E97F4E6CDF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07F8E047-26F6-4F0D-9968-12C93EB9FB9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1280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5C3697-D74B-0149-84E8-C429FD2168AD}" type="slidenum">
              <a:rPr lang="nb-NO" smtClean="0"/>
              <a:pPr/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57556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D9C065-37B5-4EAF-8396-69D06AD0771C}" type="slidenum">
              <a:rPr lang="nb-NO" smtClean="0"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73246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61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836" indent="-285321" defTabSz="91461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286" indent="-228257" defTabSz="91461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7800" indent="-228257" defTabSz="91461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314" indent="-228257" defTabSz="91461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0828" indent="-228257" defTabSz="91461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7342" indent="-228257" defTabSz="91461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3857" indent="-228257" defTabSz="91461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0371" indent="-228257" defTabSz="91461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CD23863-1DEC-44C1-8423-49F5F56FFF01}" type="slidenum">
              <a:rPr lang="nb-NO" altLang="nb-NO" smtClean="0"/>
              <a:pPr eaLnBrk="1" hangingPunct="1">
                <a:spcBef>
                  <a:spcPct val="0"/>
                </a:spcBef>
              </a:pPr>
              <a:t>21</a:t>
            </a:fld>
            <a:endParaRPr lang="nb-NO" altLang="nb-NO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4" y="4705350"/>
            <a:ext cx="4981575" cy="4457700"/>
          </a:xfrm>
          <a:noFill/>
        </p:spPr>
        <p:txBody>
          <a:bodyPr/>
          <a:lstStyle/>
          <a:p>
            <a:endParaRPr lang="nn-NO" altLang="nb-NO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5C3697-D74B-0149-84E8-C429FD2168AD}" type="slidenum">
              <a:rPr lang="nb-NO" smtClean="0"/>
              <a:t>30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478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b="1" dirty="0"/>
              <a:t>MOBA som vises i forkant i foregående bilde, består av flere bygge- og innredningsprosjekter:</a:t>
            </a:r>
            <a:endParaRPr lang="nb-NO" dirty="0"/>
          </a:p>
          <a:p>
            <a:r>
              <a:rPr lang="nb-NO" dirty="0"/>
              <a:t> </a:t>
            </a:r>
          </a:p>
          <a:p>
            <a:r>
              <a:rPr lang="nb-NO" b="1" dirty="0"/>
              <a:t>Mottak, observasjon og behandling.</a:t>
            </a:r>
            <a:endParaRPr lang="nb-NO" dirty="0"/>
          </a:p>
          <a:p>
            <a:r>
              <a:rPr lang="nb-NO" dirty="0"/>
              <a:t>Dette er første del av MOBA-bygget, og det ble  ferdigstilt og åpnet i april 2008. Kostnadsramme inklusive uinnreda etasjer kr. 360 mill.</a:t>
            </a:r>
          </a:p>
          <a:p>
            <a:r>
              <a:rPr lang="nb-NO" dirty="0"/>
              <a:t> </a:t>
            </a:r>
          </a:p>
          <a:p>
            <a:r>
              <a:rPr lang="nb-NO" b="1" dirty="0"/>
              <a:t>Isolater, ble ferdigstilt i 2010, for kr. 38 mill.</a:t>
            </a:r>
            <a:endParaRPr lang="nb-NO" dirty="0"/>
          </a:p>
          <a:p>
            <a:r>
              <a:rPr lang="nb-NO" dirty="0"/>
              <a:t>Finansiert av ekstraordinære sysselsettingsmidler. Skal tas i bruk sammen med den nye intensivavdelingen, våren 2012. Har i en periode etter ferdigstillelse vært benyttet som sengepost for </a:t>
            </a:r>
            <a:r>
              <a:rPr lang="nb-NO" dirty="0" err="1"/>
              <a:t>utskrivingsklare</a:t>
            </a:r>
            <a:r>
              <a:rPr lang="nb-NO" dirty="0"/>
              <a:t> pasienter. Denne sengeposten er nå flyttet til ”Gamle Stavanger sjukehus”.</a:t>
            </a:r>
          </a:p>
          <a:p>
            <a:r>
              <a:rPr lang="nb-NO" b="1" dirty="0"/>
              <a:t> </a:t>
            </a:r>
            <a:endParaRPr lang="nb-NO" dirty="0"/>
          </a:p>
          <a:p>
            <a:r>
              <a:rPr lang="nb-NO" b="1" dirty="0"/>
              <a:t>Intensiv, ferdigstilles vår 2012, ramme kr. 36 mill.</a:t>
            </a:r>
            <a:endParaRPr lang="nb-NO" dirty="0"/>
          </a:p>
          <a:p>
            <a:r>
              <a:rPr lang="nb-NO" dirty="0"/>
              <a:t>Byggingen/innredningen ferdigstilles denne våren, med en ramme på kr.36 mill. Innflytting planlegges med 1/2årsdrift i den nye intensivavdelingen i 2012.</a:t>
            </a:r>
          </a:p>
          <a:p>
            <a:r>
              <a:rPr lang="nb-NO" dirty="0"/>
              <a:t> </a:t>
            </a:r>
          </a:p>
          <a:p>
            <a:r>
              <a:rPr lang="nb-NO" b="1" dirty="0"/>
              <a:t>Kardiologisk intervensjon</a:t>
            </a:r>
            <a:endParaRPr lang="nb-NO" dirty="0"/>
          </a:p>
          <a:p>
            <a:r>
              <a:rPr lang="nb-NO" dirty="0"/>
              <a:t>Prosjektet inngår i MOBA-planen og det er satt opp i 5-årig investeringsplan til å utføres i 2012 med ferdigstillelse i årsskiftet 2012/2013. </a:t>
            </a:r>
          </a:p>
          <a:p>
            <a:r>
              <a:rPr lang="nb-NO" dirty="0"/>
              <a:t>Prosjektet er budsjettert til 26 </a:t>
            </a:r>
            <a:r>
              <a:rPr lang="nb-NO" dirty="0" err="1"/>
              <a:t>mill</a:t>
            </a:r>
            <a:r>
              <a:rPr lang="nb-NO" dirty="0"/>
              <a:t> for den bygningsmessige innredningen. Det er betydelige investeringer til utstyr som kommer i tillegg. Utstyret inngår i vår investeringsplan for MTU-investeringer og er planlagt i tråd med dette behovet. </a:t>
            </a:r>
          </a:p>
          <a:p>
            <a:r>
              <a:rPr lang="nb-NO" dirty="0"/>
              <a:t>Kardiologisk enhet har i dag svært små og utilfredsstillende lokaler. Nytt senter vil derfor gi en betydelig forbedring areal- og utstyrsmessig og når prosjektet ferdigstilles. </a:t>
            </a:r>
          </a:p>
          <a:p>
            <a:r>
              <a:rPr lang="nb-NO" dirty="0"/>
              <a:t> </a:t>
            </a:r>
          </a:p>
          <a:p>
            <a:r>
              <a:rPr lang="nb-NO" b="1" dirty="0"/>
              <a:t>Radiologisk intervensjon</a:t>
            </a:r>
            <a:endParaRPr lang="nb-NO" dirty="0"/>
          </a:p>
          <a:p>
            <a:r>
              <a:rPr lang="nb-NO" dirty="0"/>
              <a:t>Dette er siste etappe for å ferdigstille hele MOBA-prosjektet.  I foretakets 5-årige investeringsplan er det planlagt å ferdigstilles til årsskiftet 2013/2014. </a:t>
            </a:r>
          </a:p>
          <a:p>
            <a:r>
              <a:rPr lang="nb-NO" dirty="0"/>
              <a:t>Det er beregnet en investering på </a:t>
            </a:r>
            <a:r>
              <a:rPr lang="nb-NO" dirty="0" err="1"/>
              <a:t>ca</a:t>
            </a:r>
            <a:r>
              <a:rPr lang="nb-NO" dirty="0"/>
              <a:t> 75 </a:t>
            </a:r>
            <a:r>
              <a:rPr lang="nb-NO" dirty="0" err="1"/>
              <a:t>mill</a:t>
            </a:r>
            <a:r>
              <a:rPr lang="nb-NO" dirty="0"/>
              <a:t> for dette prosjektet. En del utstyr inngår i denne summen.</a:t>
            </a:r>
          </a:p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5C3697-D74B-0149-84E8-C429FD2168AD}" type="slidenum">
              <a:rPr lang="nb-NO" smtClean="0"/>
              <a:t>31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478083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5C3697-D74B-0149-84E8-C429FD2168AD}" type="slidenum">
              <a:rPr lang="nb-NO" smtClean="0"/>
              <a:pPr/>
              <a:t>69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57556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31995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02026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26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51930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75780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65329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27496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91707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84770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85978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2703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aukeland_logo.pd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11163" y="292100"/>
            <a:ext cx="1484312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pres4-01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5164138"/>
            <a:ext cx="914400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7" descr="STANDARD-norsk-u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42900" y="6272213"/>
            <a:ext cx="1282700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96653-F051-4310-82A8-9A1FEFA1DEAA}" type="datetimeFigureOut">
              <a:rPr lang="en-US"/>
              <a:pPr>
                <a:defRPr/>
              </a:pPr>
              <a:t>11/4/2014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292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Åpningsside alternativ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Forside_1_09051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515390"/>
          </a:xfrm>
          <a:prstGeom prst="rect">
            <a:avLst/>
          </a:prstGeom>
        </p:spPr>
      </p:pic>
      <p:sp>
        <p:nvSpPr>
          <p:cNvPr id="16" name="Tittel 1"/>
          <p:cNvSpPr>
            <a:spLocks noGrp="1"/>
          </p:cNvSpPr>
          <p:nvPr>
            <p:ph type="ctrTitle" hasCustomPrompt="1"/>
          </p:nvPr>
        </p:nvSpPr>
        <p:spPr>
          <a:xfrm>
            <a:off x="694103" y="1563538"/>
            <a:ext cx="5287597" cy="1107996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l">
              <a:tabLst>
                <a:tab pos="7353300" algn="l"/>
              </a:tabLst>
              <a:defRPr sz="3300" b="1" i="0" kern="1200" cap="all" spc="300" baseline="0">
                <a:solidFill>
                  <a:schemeClr val="bg1"/>
                </a:solidFill>
                <a:latin typeface="Calibri"/>
                <a:cs typeface="Arial"/>
              </a:defRPr>
            </a:lvl1pPr>
          </a:lstStyle>
          <a:p>
            <a:r>
              <a:rPr lang="nb-NO" dirty="0" smtClean="0"/>
              <a:t>KLIKK FOR Å LEGGE TIL EN </a:t>
            </a:r>
            <a:r>
              <a:rPr lang="nb-NO" dirty="0" err="1" smtClean="0"/>
              <a:t>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22897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sshaldar til bile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/>
          <a:lstStyle>
            <a:lvl1pPr>
              <a:defRPr sz="2100" b="0" i="0" cap="none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r>
              <a:rPr lang="nb-NO" dirty="0" smtClean="0"/>
              <a:t>Klikk ikonet for å legge til et bilde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80779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tel og innhald med punktlis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2066902"/>
            <a:ext cx="8021145" cy="223445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>
                <a:latin typeface="Arial"/>
                <a:cs typeface="Arial"/>
              </a:defRPr>
            </a:lvl1pPr>
            <a:lvl2pPr>
              <a:defRPr sz="2400">
                <a:latin typeface="Arial"/>
                <a:cs typeface="Arial"/>
              </a:defRPr>
            </a:lvl2pPr>
            <a:lvl3pPr>
              <a:defRPr sz="2400">
                <a:latin typeface="Arial"/>
                <a:cs typeface="Arial"/>
              </a:defRPr>
            </a:lvl3pPr>
            <a:lvl4pPr>
              <a:defRPr sz="2400">
                <a:latin typeface="Arial"/>
                <a:cs typeface="Arial"/>
              </a:defRPr>
            </a:lvl4pPr>
            <a:lvl5pPr>
              <a:defRPr sz="2400">
                <a:latin typeface="Arial"/>
                <a:cs typeface="Arial"/>
              </a:defRPr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pic>
        <p:nvPicPr>
          <p:cNvPr id="18" name="Picture 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49" y="6088051"/>
            <a:ext cx="1990725" cy="49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Rett linje 19"/>
          <p:cNvCxnSpPr/>
          <p:nvPr userDrawn="1"/>
        </p:nvCxnSpPr>
        <p:spPr>
          <a:xfrm>
            <a:off x="0" y="367858"/>
            <a:ext cx="7595006" cy="0"/>
          </a:xfrm>
          <a:prstGeom prst="line">
            <a:avLst/>
          </a:prstGeom>
          <a:ln w="63500" cap="rnd" cmpd="sng">
            <a:solidFill>
              <a:srgbClr val="E7E9F5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Rett linje 20"/>
          <p:cNvCxnSpPr/>
          <p:nvPr userDrawn="1"/>
        </p:nvCxnSpPr>
        <p:spPr>
          <a:xfrm>
            <a:off x="8005233" y="1725452"/>
            <a:ext cx="1461084" cy="0"/>
          </a:xfrm>
          <a:prstGeom prst="line">
            <a:avLst/>
          </a:prstGeom>
          <a:ln w="63500" cap="rnd" cmpd="sng">
            <a:solidFill>
              <a:srgbClr val="E7E9F5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2" name="Gruppe 21"/>
          <p:cNvGrpSpPr/>
          <p:nvPr userDrawn="1"/>
        </p:nvGrpSpPr>
        <p:grpSpPr>
          <a:xfrm>
            <a:off x="7043097" y="344549"/>
            <a:ext cx="1435248" cy="1416312"/>
            <a:chOff x="1361705" y="363625"/>
            <a:chExt cx="509429" cy="502708"/>
          </a:xfrm>
          <a:solidFill>
            <a:srgbClr val="E7E9F5"/>
          </a:solidFill>
        </p:grpSpPr>
        <p:sp>
          <p:nvSpPr>
            <p:cNvPr id="23" name="Ellipse 22"/>
            <p:cNvSpPr/>
            <p:nvPr userDrawn="1"/>
          </p:nvSpPr>
          <p:spPr>
            <a:xfrm>
              <a:off x="1550088" y="363625"/>
              <a:ext cx="132662" cy="13266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24" name="Ellipse 23"/>
            <p:cNvSpPr/>
            <p:nvPr userDrawn="1"/>
          </p:nvSpPr>
          <p:spPr>
            <a:xfrm>
              <a:off x="1550088" y="733671"/>
              <a:ext cx="132662" cy="13266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grpSp>
          <p:nvGrpSpPr>
            <p:cNvPr id="25" name="Gruppe 24"/>
            <p:cNvGrpSpPr/>
            <p:nvPr userDrawn="1"/>
          </p:nvGrpSpPr>
          <p:grpSpPr>
            <a:xfrm>
              <a:off x="1361705" y="548648"/>
              <a:ext cx="509429" cy="132662"/>
              <a:chOff x="1361705" y="551638"/>
              <a:chExt cx="509429" cy="132662"/>
            </a:xfrm>
            <a:grpFill/>
          </p:grpSpPr>
          <p:sp>
            <p:nvSpPr>
              <p:cNvPr id="26" name="Ellipse 25"/>
              <p:cNvSpPr/>
              <p:nvPr userDrawn="1"/>
            </p:nvSpPr>
            <p:spPr>
              <a:xfrm>
                <a:off x="1552204" y="551638"/>
                <a:ext cx="132662" cy="132662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b-NO"/>
              </a:p>
            </p:txBody>
          </p:sp>
          <p:sp>
            <p:nvSpPr>
              <p:cNvPr id="27" name="Ellipse 26"/>
              <p:cNvSpPr/>
              <p:nvPr userDrawn="1"/>
            </p:nvSpPr>
            <p:spPr>
              <a:xfrm>
                <a:off x="1361705" y="551638"/>
                <a:ext cx="132662" cy="132662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b-NO"/>
              </a:p>
            </p:txBody>
          </p:sp>
          <p:sp>
            <p:nvSpPr>
              <p:cNvPr id="28" name="Ellipse 27"/>
              <p:cNvSpPr/>
              <p:nvPr userDrawn="1"/>
            </p:nvSpPr>
            <p:spPr>
              <a:xfrm>
                <a:off x="1738472" y="551638"/>
                <a:ext cx="132662" cy="132662"/>
              </a:xfrm>
              <a:prstGeom prst="ellipse">
                <a:avLst/>
              </a:prstGeom>
              <a:grp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b-NO"/>
              </a:p>
            </p:txBody>
          </p:sp>
        </p:grpSp>
      </p:grpSp>
      <p:sp>
        <p:nvSpPr>
          <p:cNvPr id="29" name="Tittel 1"/>
          <p:cNvSpPr>
            <a:spLocks noGrp="1"/>
          </p:cNvSpPr>
          <p:nvPr>
            <p:ph type="ctrTitle"/>
          </p:nvPr>
        </p:nvSpPr>
        <p:spPr>
          <a:xfrm>
            <a:off x="457200" y="710161"/>
            <a:ext cx="6388100" cy="64633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algn="l">
              <a:defRPr sz="3600" b="1">
                <a:latin typeface="Arial"/>
                <a:cs typeface="Arial"/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17411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tel og skjematisk tegning eller organisasjonsk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1143000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SmartArt 2"/>
          <p:cNvSpPr>
            <a:spLocks noGrp="1"/>
          </p:cNvSpPr>
          <p:nvPr>
            <p:ph type="dgm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lvl="0"/>
            <a:endParaRPr lang="nb-NO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3061F-A135-4523-BC42-A7AADD280E2C}" type="slidenum">
              <a:rPr lang="nb-NO"/>
              <a:pPr>
                <a:defRPr/>
              </a:pPr>
              <a:t>‹#›</a:t>
            </a:fld>
            <a:endParaRPr lang="nb-NO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IT - enkelt, spennende og nyttig!</a:t>
            </a:r>
          </a:p>
        </p:txBody>
      </p:sp>
    </p:spTree>
    <p:extLst>
      <p:ext uri="{BB962C8B-B14F-4D97-AF65-F5344CB8AC3E}">
        <p14:creationId xmlns:p14="http://schemas.microsoft.com/office/powerpoint/2010/main" val="2927676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6EF46-582F-4D54-BC75-B17A04DC8697}" type="datetimeFigureOut">
              <a:rPr lang="nb-NO" smtClean="0"/>
              <a:t>04.11.2014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4003F-9D22-47AE-9831-292391E8179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20053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0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/>
          <p:cNvSpPr>
            <a:spLocks noGrp="1"/>
          </p:cNvSpPr>
          <p:nvPr>
            <p:ph type="ctrTitle"/>
          </p:nvPr>
        </p:nvSpPr>
        <p:spPr>
          <a:xfrm>
            <a:off x="694103" y="680204"/>
            <a:ext cx="5287597" cy="4909036"/>
          </a:xfrm>
        </p:spPr>
        <p:txBody>
          <a:bodyPr/>
          <a:lstStyle/>
          <a:p>
            <a:r>
              <a:rPr lang="nb-NO" dirty="0" smtClean="0"/>
              <a:t>Helse Bergen strategiske valg FOR arealutvikling</a:t>
            </a:r>
            <a:br>
              <a:rPr lang="nb-NO" dirty="0" smtClean="0"/>
            </a:br>
            <a:r>
              <a:rPr lang="nb-NO" dirty="0" smtClean="0"/>
              <a:t>og byggherrefunksjon</a:t>
            </a:r>
            <a:br>
              <a:rPr lang="nb-NO" dirty="0" smtClean="0"/>
            </a:br>
            <a:r>
              <a:rPr lang="nb-NO" dirty="0"/>
              <a:t/>
            </a:r>
            <a:br>
              <a:rPr lang="nb-NO" dirty="0"/>
            </a:br>
            <a:r>
              <a:rPr lang="nb-NO" dirty="0" smtClean="0"/>
              <a:t/>
            </a:r>
            <a:br>
              <a:rPr lang="nb-NO" dirty="0" smtClean="0"/>
            </a:br>
            <a:r>
              <a:rPr lang="nb-NO" dirty="0" smtClean="0"/>
              <a:t/>
            </a:r>
            <a:br>
              <a:rPr lang="nb-NO" dirty="0" smtClean="0"/>
            </a:br>
            <a:r>
              <a:rPr lang="nb-NO" dirty="0"/>
              <a:t/>
            </a:r>
            <a:br>
              <a:rPr lang="nb-NO" dirty="0"/>
            </a:br>
            <a:r>
              <a:rPr lang="nb-NO" sz="1600" dirty="0" smtClean="0">
                <a:solidFill>
                  <a:srgbClr val="C00000"/>
                </a:solidFill>
              </a:rPr>
              <a:t>Divisjonsdirektør Askjell Utaaker</a:t>
            </a:r>
            <a:endParaRPr lang="nb-NO" sz="1600" dirty="0"/>
          </a:p>
        </p:txBody>
      </p:sp>
    </p:spTree>
    <p:extLst>
      <p:ext uri="{BB962C8B-B14F-4D97-AF65-F5344CB8AC3E}">
        <p14:creationId xmlns:p14="http://schemas.microsoft.com/office/powerpoint/2010/main" val="282301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Flyfoto Haukeland 24 juli 2013 | Flickr - Photo Sharing! - Windows Internet Explorer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3" t="18889" r="14792" b="9739"/>
          <a:stretch/>
        </p:blipFill>
        <p:spPr>
          <a:xfrm>
            <a:off x="1" y="556412"/>
            <a:ext cx="9144000" cy="5785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4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192"/>
          <p:cNvSpPr>
            <a:spLocks noChangeShapeType="1"/>
          </p:cNvSpPr>
          <p:nvPr/>
        </p:nvSpPr>
        <p:spPr bwMode="auto">
          <a:xfrm>
            <a:off x="4572000" y="1196975"/>
            <a:ext cx="0" cy="1584325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graphicFrame>
        <p:nvGraphicFramePr>
          <p:cNvPr id="71968" name="Group 23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597400"/>
              </p:ext>
            </p:extLst>
          </p:nvPr>
        </p:nvGraphicFramePr>
        <p:xfrm>
          <a:off x="461963" y="1700213"/>
          <a:ext cx="3749675" cy="652462"/>
        </p:xfrm>
        <a:graphic>
          <a:graphicData uri="http://schemas.openxmlformats.org/drawingml/2006/table">
            <a:tbl>
              <a:tblPr/>
              <a:tblGrid>
                <a:gridCol w="3749675"/>
              </a:tblGrid>
              <a:tr h="652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Økonomi- og finansavdelinga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Direktør Eivind Hansen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Forskings- og utviklingsavdelinga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Fagdirektør Alf Henrik Andreassen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Personal- og organisasjonsavdelinga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Direktør Trond Søreide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Kommunikasjonsavdelinga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Direktør Mona Høgli</a:t>
                      </a:r>
                    </a:p>
                  </a:txBody>
                  <a:tcPr marT="45733" marB="45733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1966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363108"/>
              </p:ext>
            </p:extLst>
          </p:nvPr>
        </p:nvGraphicFramePr>
        <p:xfrm>
          <a:off x="5076825" y="1535113"/>
          <a:ext cx="2159000" cy="238125"/>
        </p:xfrm>
        <a:graphic>
          <a:graphicData uri="http://schemas.openxmlformats.org/drawingml/2006/table">
            <a:tbl>
              <a:tblPr/>
              <a:tblGrid>
                <a:gridCol w="2159000"/>
              </a:tblGrid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Viseadm.direktør</a:t>
                      </a: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Anne Sissel Faugstad</a:t>
                      </a:r>
                    </a:p>
                  </a:txBody>
                  <a:tcPr marT="45793" marB="45793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1969" name="Group 23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628649"/>
              </p:ext>
            </p:extLst>
          </p:nvPr>
        </p:nvGraphicFramePr>
        <p:xfrm>
          <a:off x="3348038" y="836613"/>
          <a:ext cx="2376487" cy="360362"/>
        </p:xfrm>
        <a:graphic>
          <a:graphicData uri="http://schemas.openxmlformats.org/drawingml/2006/table">
            <a:tbl>
              <a:tblPr/>
              <a:tblGrid>
                <a:gridCol w="2376487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Administrerande direktør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Stener Kvinnsland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sp>
        <p:nvSpPr>
          <p:cNvPr id="1033" name="Line 2193"/>
          <p:cNvSpPr>
            <a:spLocks noChangeShapeType="1"/>
          </p:cNvSpPr>
          <p:nvPr/>
        </p:nvSpPr>
        <p:spPr bwMode="auto">
          <a:xfrm>
            <a:off x="4211638" y="2060575"/>
            <a:ext cx="360362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34" name="Line 2194"/>
          <p:cNvSpPr>
            <a:spLocks noChangeShapeType="1"/>
          </p:cNvSpPr>
          <p:nvPr/>
        </p:nvSpPr>
        <p:spPr bwMode="auto">
          <a:xfrm flipH="1">
            <a:off x="4572000" y="1630363"/>
            <a:ext cx="504825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35" name="Line 2195"/>
          <p:cNvSpPr>
            <a:spLocks noChangeShapeType="1"/>
          </p:cNvSpPr>
          <p:nvPr/>
        </p:nvSpPr>
        <p:spPr bwMode="auto">
          <a:xfrm>
            <a:off x="395288" y="2781300"/>
            <a:ext cx="8353425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36" name="Rectangle 2338"/>
          <p:cNvSpPr>
            <a:spLocks noChangeArrowheads="1"/>
          </p:cNvSpPr>
          <p:nvPr/>
        </p:nvSpPr>
        <p:spPr bwMode="auto">
          <a:xfrm>
            <a:off x="5076825" y="2060575"/>
            <a:ext cx="2159000" cy="336550"/>
          </a:xfrm>
          <a:prstGeom prst="rect">
            <a:avLst/>
          </a:prstGeom>
          <a:solidFill>
            <a:srgbClr val="EAEF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00">
                <a:solidFill>
                  <a:srgbClr val="0C2D82"/>
                </a:solidFill>
                <a:latin typeface="Arial" charset="0"/>
              </a:defRPr>
            </a:lvl1pPr>
            <a:lvl2pPr marL="742950" indent="-285750" eaLnBrk="0" hangingPunct="0">
              <a:defRPr sz="800">
                <a:solidFill>
                  <a:srgbClr val="0C2D82"/>
                </a:solidFill>
                <a:latin typeface="Arial" charset="0"/>
              </a:defRPr>
            </a:lvl2pPr>
            <a:lvl3pPr marL="11430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3pPr>
            <a:lvl4pPr marL="16002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4pPr>
            <a:lvl5pPr marL="20574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20000"/>
              </a:spcBef>
              <a:buClr>
                <a:srgbClr val="006699"/>
              </a:buClr>
            </a:pPr>
            <a:r>
              <a:rPr lang="nb-NO" altLang="nb-NO" b="1"/>
              <a:t>Føretakssekretariatet: </a:t>
            </a:r>
            <a:br>
              <a:rPr lang="nb-NO" altLang="nb-NO" b="1"/>
            </a:br>
            <a:r>
              <a:rPr lang="nb-NO" altLang="nb-NO"/>
              <a:t>Seksjonsleiar Gunn Synnøve Reisæter</a:t>
            </a:r>
          </a:p>
        </p:txBody>
      </p:sp>
      <p:sp>
        <p:nvSpPr>
          <p:cNvPr id="1037" name="Line 2339"/>
          <p:cNvSpPr>
            <a:spLocks noChangeShapeType="1"/>
          </p:cNvSpPr>
          <p:nvPr/>
        </p:nvSpPr>
        <p:spPr bwMode="auto">
          <a:xfrm flipH="1">
            <a:off x="6156325" y="1771650"/>
            <a:ext cx="0" cy="288925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38" name="Rectangle 2342"/>
          <p:cNvSpPr>
            <a:spLocks noChangeArrowheads="1"/>
          </p:cNvSpPr>
          <p:nvPr/>
        </p:nvSpPr>
        <p:spPr bwMode="auto">
          <a:xfrm>
            <a:off x="7380288" y="400050"/>
            <a:ext cx="1366837" cy="220663"/>
          </a:xfrm>
          <a:prstGeom prst="rect">
            <a:avLst/>
          </a:prstGeom>
          <a:noFill/>
          <a:ln w="6350" algn="ctr">
            <a:solidFill>
              <a:srgbClr val="DEDE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800">
                <a:solidFill>
                  <a:srgbClr val="0C2D82"/>
                </a:solidFill>
                <a:latin typeface="Arial" charset="0"/>
              </a:defRPr>
            </a:lvl1pPr>
            <a:lvl2pPr marL="742950" indent="-285750" eaLnBrk="0" hangingPunct="0">
              <a:defRPr sz="800">
                <a:solidFill>
                  <a:srgbClr val="0C2D82"/>
                </a:solidFill>
                <a:latin typeface="Arial" charset="0"/>
              </a:defRPr>
            </a:lvl2pPr>
            <a:lvl3pPr marL="11430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3pPr>
            <a:lvl4pPr marL="16002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4pPr>
            <a:lvl5pPr marL="20574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699"/>
              </a:buClr>
            </a:pPr>
            <a:r>
              <a:rPr lang="nb-NO" altLang="nb-NO">
                <a:solidFill>
                  <a:schemeClr val="bg2"/>
                </a:solidFill>
              </a:rPr>
              <a:t>Oppdatert </a:t>
            </a:r>
            <a:r>
              <a:rPr lang="nb-NO" altLang="nb-NO" smtClean="0">
                <a:solidFill>
                  <a:schemeClr val="bg2"/>
                </a:solidFill>
              </a:rPr>
              <a:t> jan 2014</a:t>
            </a:r>
            <a:endParaRPr lang="nb-NO" altLang="nb-NO" dirty="0">
              <a:solidFill>
                <a:schemeClr val="bg2"/>
              </a:solidFill>
            </a:endParaRPr>
          </a:p>
        </p:txBody>
      </p:sp>
      <p:graphicFrame>
        <p:nvGraphicFramePr>
          <p:cNvPr id="21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848254"/>
              </p:ext>
            </p:extLst>
          </p:nvPr>
        </p:nvGraphicFramePr>
        <p:xfrm>
          <a:off x="395288" y="2924175"/>
          <a:ext cx="1512887" cy="506413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Drift-teknisk divisjon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Divisjonsdirektør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Askjell Utaaker 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686550"/>
              </p:ext>
            </p:extLst>
          </p:nvPr>
        </p:nvGraphicFramePr>
        <p:xfrm>
          <a:off x="395288" y="3521075"/>
          <a:ext cx="1512887" cy="506413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Divisjon psykisk helsevern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Divisjonsdirektør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Hans Olav Instefjord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135765"/>
              </p:ext>
            </p:extLst>
          </p:nvPr>
        </p:nvGraphicFramePr>
        <p:xfrm>
          <a:off x="395288" y="4098925"/>
          <a:ext cx="1512887" cy="506413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Medisinsk servicedivisjon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Divisjonsdirektør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Helge Bøe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2768"/>
              </p:ext>
            </p:extLst>
          </p:nvPr>
        </p:nvGraphicFramePr>
        <p:xfrm>
          <a:off x="395288" y="4694238"/>
          <a:ext cx="1512887" cy="506412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Voss sjukehus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Rolf Abrahamsen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67624"/>
              </p:ext>
            </p:extLst>
          </p:nvPr>
        </p:nvGraphicFramePr>
        <p:xfrm>
          <a:off x="2051050" y="2946400"/>
          <a:ext cx="1512888" cy="506413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Kirurgisk klinikk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Trond Ketil Haugstvedt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463830"/>
              </p:ext>
            </p:extLst>
          </p:nvPr>
        </p:nvGraphicFramePr>
        <p:xfrm>
          <a:off x="2051050" y="3543300"/>
          <a:ext cx="1512888" cy="506413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Barneklinikken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Britt Skadberg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951913"/>
              </p:ext>
            </p:extLst>
          </p:nvPr>
        </p:nvGraphicFramePr>
        <p:xfrm>
          <a:off x="2051050" y="4121150"/>
          <a:ext cx="1512888" cy="506413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Kvinneklinikken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Ingrid Johanne Garnes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90112"/>
              </p:ext>
            </p:extLst>
          </p:nvPr>
        </p:nvGraphicFramePr>
        <p:xfrm>
          <a:off x="2051050" y="4716463"/>
          <a:ext cx="1512888" cy="506412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Kirurgisk serviceklinikk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Hanne Klausen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80399"/>
              </p:ext>
            </p:extLst>
          </p:nvPr>
        </p:nvGraphicFramePr>
        <p:xfrm>
          <a:off x="5435600" y="2946400"/>
          <a:ext cx="1512888" cy="579438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 for internasjonalt</a:t>
                      </a:r>
                      <a:b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samarbeid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Jon </a:t>
                      </a:r>
                      <a:r>
                        <a:rPr kumimoji="0" lang="nb-NO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Wigum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 Dahl</a:t>
                      </a:r>
                    </a:p>
                  </a:txBody>
                  <a:tcPr marL="91484" marR="91484" marT="45807" marB="45807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523442"/>
              </p:ext>
            </p:extLst>
          </p:nvPr>
        </p:nvGraphicFramePr>
        <p:xfrm>
          <a:off x="5435600" y="3595688"/>
          <a:ext cx="1512888" cy="62865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628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Avd. for kreftbehandling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og medisinsk fysikk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Olav </a:t>
                      </a:r>
                      <a:r>
                        <a:rPr kumimoji="0" lang="nb-NO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Mella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</a:txBody>
                  <a:tcPr marL="91484" marR="91484" marT="45777" marB="45777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374218"/>
              </p:ext>
            </p:extLst>
          </p:nvPr>
        </p:nvGraphicFramePr>
        <p:xfrm>
          <a:off x="5435600" y="4292600"/>
          <a:ext cx="1512888" cy="48260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 for rusmedisin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Ola </a:t>
                      </a:r>
                      <a:r>
                        <a:rPr kumimoji="0" lang="nb-NO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Jøsendal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</a:txBody>
                  <a:tcPr marL="91484" marR="91484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2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697433"/>
              </p:ext>
            </p:extLst>
          </p:nvPr>
        </p:nvGraphicFramePr>
        <p:xfrm>
          <a:off x="5435600" y="4841875"/>
          <a:ext cx="1512888" cy="48112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Hjerteavdelinga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Kjell Vikenes</a:t>
                      </a:r>
                    </a:p>
                  </a:txBody>
                  <a:tcPr marL="91484" marR="91484" marT="45488" marB="45488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3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226253"/>
              </p:ext>
            </p:extLst>
          </p:nvPr>
        </p:nvGraphicFramePr>
        <p:xfrm>
          <a:off x="7140575" y="2968625"/>
          <a:ext cx="1511300" cy="45722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Medisinsk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Lars Birger Nesje</a:t>
                      </a:r>
                    </a:p>
                  </a:txBody>
                  <a:tcPr marL="91388" marR="91388" marT="45730" marB="4573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4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200700"/>
              </p:ext>
            </p:extLst>
          </p:nvPr>
        </p:nvGraphicFramePr>
        <p:xfrm>
          <a:off x="7140575" y="3565525"/>
          <a:ext cx="1511300" cy="48112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Radiologisk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Aslak Aslaksen</a:t>
                      </a:r>
                    </a:p>
                  </a:txBody>
                  <a:tcPr marL="91388" marR="91388" marT="45488" marB="45488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5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889512"/>
              </p:ext>
            </p:extLst>
          </p:nvPr>
        </p:nvGraphicFramePr>
        <p:xfrm>
          <a:off x="7140575" y="4143375"/>
          <a:ext cx="1511300" cy="48112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Revmatologisk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Clara Gjesdal</a:t>
                      </a:r>
                    </a:p>
                  </a:txBody>
                  <a:tcPr marL="91388" marR="91388" marT="45488" marB="45488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6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236279"/>
              </p:ext>
            </p:extLst>
          </p:nvPr>
        </p:nvGraphicFramePr>
        <p:xfrm>
          <a:off x="7140575" y="4738688"/>
          <a:ext cx="1511300" cy="48260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Yrkesmedisinsk</a:t>
                      </a: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Tor B. Aasen</a:t>
                      </a:r>
                    </a:p>
                  </a:txBody>
                  <a:tcPr marL="91388" marR="91388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7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81882"/>
              </p:ext>
            </p:extLst>
          </p:nvPr>
        </p:nvGraphicFramePr>
        <p:xfrm>
          <a:off x="5435600" y="5446713"/>
          <a:ext cx="1512888" cy="48260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Hudavdelinga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Lisbeth Rustad</a:t>
                      </a:r>
                    </a:p>
                  </a:txBody>
                  <a:tcPr marL="91484" marR="91484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527750"/>
              </p:ext>
            </p:extLst>
          </p:nvPr>
        </p:nvGraphicFramePr>
        <p:xfrm>
          <a:off x="5435600" y="6043613"/>
          <a:ext cx="1512888" cy="48112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10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Lungeavdelinga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Kahtan Al-Azawy</a:t>
                      </a:r>
                    </a:p>
                  </a:txBody>
                  <a:tcPr marL="91484" marR="91484" marT="45488" marB="45488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9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480406"/>
              </p:ext>
            </p:extLst>
          </p:nvPr>
        </p:nvGraphicFramePr>
        <p:xfrm>
          <a:off x="7140575" y="5322888"/>
          <a:ext cx="1511300" cy="60325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Augeavdelinga</a:t>
                      </a:r>
                      <a:endParaRPr kumimoji="0" lang="nb-NO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Kirsten Stordal</a:t>
                      </a:r>
                    </a:p>
                  </a:txBody>
                  <a:tcPr marL="91388" marR="91388" marT="45565" marB="4556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0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864798"/>
              </p:ext>
            </p:extLst>
          </p:nvPr>
        </p:nvGraphicFramePr>
        <p:xfrm>
          <a:off x="3768725" y="2952750"/>
          <a:ext cx="1511300" cy="506413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Nevroklinikken</a:t>
                      </a:r>
                      <a:endParaRPr kumimoji="0" lang="nb-NO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Håkon Nordli</a:t>
                      </a:r>
                    </a:p>
                  </a:txBody>
                  <a:tcPr marL="91388" marR="91388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1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611271"/>
              </p:ext>
            </p:extLst>
          </p:nvPr>
        </p:nvGraphicFramePr>
        <p:xfrm>
          <a:off x="3768725" y="3548063"/>
          <a:ext cx="1511300" cy="48260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ReHabiliteringsklinikken</a:t>
                      </a:r>
                      <a:endParaRPr kumimoji="0" lang="nb-NO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Margit Sørhus</a:t>
                      </a:r>
                    </a:p>
                  </a:txBody>
                  <a:tcPr marL="91388" marR="91388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843066"/>
              </p:ext>
            </p:extLst>
          </p:nvPr>
        </p:nvGraphicFramePr>
        <p:xfrm>
          <a:off x="3768725" y="4125913"/>
          <a:ext cx="1511300" cy="506412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 for </a:t>
                      </a: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hovud</a:t>
                      </a: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-hals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John-Helge Heimdal</a:t>
                      </a:r>
                    </a:p>
                  </a:txBody>
                  <a:tcPr marL="91388" marR="91388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3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722325"/>
              </p:ext>
            </p:extLst>
          </p:nvPr>
        </p:nvGraphicFramePr>
        <p:xfrm>
          <a:off x="3768725" y="4722813"/>
          <a:ext cx="1511300" cy="506412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Ortopedisk klinikk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Lars Oddvar Arnestad</a:t>
                      </a:r>
                      <a:endParaRPr kumimoji="0" lang="nn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1388" marR="91388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pic>
        <p:nvPicPr>
          <p:cNvPr id="1085" name="Bild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1938"/>
            <a:ext cx="25908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6" name="Line 2192"/>
          <p:cNvSpPr>
            <a:spLocks noChangeShapeType="1"/>
          </p:cNvSpPr>
          <p:nvPr/>
        </p:nvSpPr>
        <p:spPr bwMode="auto">
          <a:xfrm>
            <a:off x="1979613" y="2781300"/>
            <a:ext cx="0" cy="21605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87" name="Line 2194"/>
          <p:cNvSpPr>
            <a:spLocks noChangeShapeType="1"/>
          </p:cNvSpPr>
          <p:nvPr/>
        </p:nvSpPr>
        <p:spPr bwMode="auto">
          <a:xfrm flipH="1">
            <a:off x="1889125" y="4941888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88" name="Line 2194"/>
          <p:cNvSpPr>
            <a:spLocks noChangeShapeType="1"/>
          </p:cNvSpPr>
          <p:nvPr/>
        </p:nvSpPr>
        <p:spPr bwMode="auto">
          <a:xfrm flipH="1">
            <a:off x="1889125" y="4365625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89" name="Line 2194"/>
          <p:cNvSpPr>
            <a:spLocks noChangeShapeType="1"/>
          </p:cNvSpPr>
          <p:nvPr/>
        </p:nvSpPr>
        <p:spPr bwMode="auto">
          <a:xfrm flipH="1">
            <a:off x="1889125" y="3789363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0" name="Line 2194"/>
          <p:cNvSpPr>
            <a:spLocks noChangeShapeType="1"/>
          </p:cNvSpPr>
          <p:nvPr/>
        </p:nvSpPr>
        <p:spPr bwMode="auto">
          <a:xfrm flipH="1">
            <a:off x="1889125" y="3213100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1" name="Line 2192"/>
          <p:cNvSpPr>
            <a:spLocks noChangeShapeType="1"/>
          </p:cNvSpPr>
          <p:nvPr/>
        </p:nvSpPr>
        <p:spPr bwMode="auto">
          <a:xfrm>
            <a:off x="3635375" y="2781300"/>
            <a:ext cx="0" cy="28082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2" name="Line 2194"/>
          <p:cNvSpPr>
            <a:spLocks noChangeShapeType="1"/>
          </p:cNvSpPr>
          <p:nvPr/>
        </p:nvSpPr>
        <p:spPr bwMode="auto">
          <a:xfrm flipH="1">
            <a:off x="3546475" y="4941888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3" name="Line 2194"/>
          <p:cNvSpPr>
            <a:spLocks noChangeShapeType="1"/>
          </p:cNvSpPr>
          <p:nvPr/>
        </p:nvSpPr>
        <p:spPr bwMode="auto">
          <a:xfrm flipH="1">
            <a:off x="3546475" y="4365625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4" name="Line 2194"/>
          <p:cNvSpPr>
            <a:spLocks noChangeShapeType="1"/>
          </p:cNvSpPr>
          <p:nvPr/>
        </p:nvSpPr>
        <p:spPr bwMode="auto">
          <a:xfrm flipH="1">
            <a:off x="3546475" y="3789363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5" name="Line 2194"/>
          <p:cNvSpPr>
            <a:spLocks noChangeShapeType="1"/>
          </p:cNvSpPr>
          <p:nvPr/>
        </p:nvSpPr>
        <p:spPr bwMode="auto">
          <a:xfrm flipH="1">
            <a:off x="3546475" y="3213100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6" name="Line 2192"/>
          <p:cNvSpPr>
            <a:spLocks noChangeShapeType="1"/>
          </p:cNvSpPr>
          <p:nvPr/>
        </p:nvSpPr>
        <p:spPr bwMode="auto">
          <a:xfrm>
            <a:off x="5381625" y="2781300"/>
            <a:ext cx="0" cy="21605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7" name="Line 2194"/>
          <p:cNvSpPr>
            <a:spLocks noChangeShapeType="1"/>
          </p:cNvSpPr>
          <p:nvPr/>
        </p:nvSpPr>
        <p:spPr bwMode="auto">
          <a:xfrm flipH="1">
            <a:off x="5292725" y="4941888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8" name="Line 2194"/>
          <p:cNvSpPr>
            <a:spLocks noChangeShapeType="1"/>
          </p:cNvSpPr>
          <p:nvPr/>
        </p:nvSpPr>
        <p:spPr bwMode="auto">
          <a:xfrm flipH="1">
            <a:off x="5292725" y="4365625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9" name="Line 2194"/>
          <p:cNvSpPr>
            <a:spLocks noChangeShapeType="1"/>
          </p:cNvSpPr>
          <p:nvPr/>
        </p:nvSpPr>
        <p:spPr bwMode="auto">
          <a:xfrm flipH="1">
            <a:off x="5292725" y="3789363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0" name="Line 2194"/>
          <p:cNvSpPr>
            <a:spLocks noChangeShapeType="1"/>
          </p:cNvSpPr>
          <p:nvPr/>
        </p:nvSpPr>
        <p:spPr bwMode="auto">
          <a:xfrm flipH="1">
            <a:off x="5292725" y="3213100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1" name="Line 2192"/>
          <p:cNvSpPr>
            <a:spLocks noChangeShapeType="1"/>
          </p:cNvSpPr>
          <p:nvPr/>
        </p:nvSpPr>
        <p:spPr bwMode="auto">
          <a:xfrm>
            <a:off x="8748713" y="2781300"/>
            <a:ext cx="0" cy="28082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2" name="Line 2194"/>
          <p:cNvSpPr>
            <a:spLocks noChangeShapeType="1"/>
          </p:cNvSpPr>
          <p:nvPr/>
        </p:nvSpPr>
        <p:spPr bwMode="auto">
          <a:xfrm flipH="1">
            <a:off x="8658225" y="4941888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3" name="Line 2194"/>
          <p:cNvSpPr>
            <a:spLocks noChangeShapeType="1"/>
          </p:cNvSpPr>
          <p:nvPr/>
        </p:nvSpPr>
        <p:spPr bwMode="auto">
          <a:xfrm flipH="1">
            <a:off x="8658225" y="4365625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4" name="Line 2194"/>
          <p:cNvSpPr>
            <a:spLocks noChangeShapeType="1"/>
          </p:cNvSpPr>
          <p:nvPr/>
        </p:nvSpPr>
        <p:spPr bwMode="auto">
          <a:xfrm flipH="1">
            <a:off x="8658225" y="3789363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5" name="Line 2194"/>
          <p:cNvSpPr>
            <a:spLocks noChangeShapeType="1"/>
          </p:cNvSpPr>
          <p:nvPr/>
        </p:nvSpPr>
        <p:spPr bwMode="auto">
          <a:xfrm flipH="1">
            <a:off x="8658225" y="3213100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6" name="Line 2192"/>
          <p:cNvSpPr>
            <a:spLocks noChangeShapeType="1"/>
          </p:cNvSpPr>
          <p:nvPr/>
        </p:nvSpPr>
        <p:spPr bwMode="auto">
          <a:xfrm>
            <a:off x="7019925" y="2781300"/>
            <a:ext cx="0" cy="34559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7" name="Line 2194"/>
          <p:cNvSpPr>
            <a:spLocks noChangeShapeType="1"/>
          </p:cNvSpPr>
          <p:nvPr/>
        </p:nvSpPr>
        <p:spPr bwMode="auto">
          <a:xfrm flipH="1">
            <a:off x="6929438" y="5084763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8" name="Line 2194"/>
          <p:cNvSpPr>
            <a:spLocks noChangeShapeType="1"/>
          </p:cNvSpPr>
          <p:nvPr/>
        </p:nvSpPr>
        <p:spPr bwMode="auto">
          <a:xfrm flipH="1">
            <a:off x="6929438" y="4508500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9" name="Line 2194"/>
          <p:cNvSpPr>
            <a:spLocks noChangeShapeType="1"/>
          </p:cNvSpPr>
          <p:nvPr/>
        </p:nvSpPr>
        <p:spPr bwMode="auto">
          <a:xfrm flipH="1">
            <a:off x="6929438" y="3933825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10" name="Line 2194"/>
          <p:cNvSpPr>
            <a:spLocks noChangeShapeType="1"/>
          </p:cNvSpPr>
          <p:nvPr/>
        </p:nvSpPr>
        <p:spPr bwMode="auto">
          <a:xfrm flipH="1">
            <a:off x="6929438" y="3213100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11" name="Line 2194"/>
          <p:cNvSpPr>
            <a:spLocks noChangeShapeType="1"/>
          </p:cNvSpPr>
          <p:nvPr/>
        </p:nvSpPr>
        <p:spPr bwMode="auto">
          <a:xfrm flipH="1">
            <a:off x="6929438" y="5661025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12" name="Line 2194"/>
          <p:cNvSpPr>
            <a:spLocks noChangeShapeType="1"/>
          </p:cNvSpPr>
          <p:nvPr/>
        </p:nvSpPr>
        <p:spPr bwMode="auto">
          <a:xfrm flipH="1">
            <a:off x="6929438" y="6237288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13" name="Line 2194"/>
          <p:cNvSpPr>
            <a:spLocks noChangeShapeType="1"/>
          </p:cNvSpPr>
          <p:nvPr/>
        </p:nvSpPr>
        <p:spPr bwMode="auto">
          <a:xfrm flipH="1">
            <a:off x="8658225" y="5589588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graphicFrame>
        <p:nvGraphicFramePr>
          <p:cNvPr id="64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676230"/>
              </p:ext>
            </p:extLst>
          </p:nvPr>
        </p:nvGraphicFramePr>
        <p:xfrm>
          <a:off x="2065338" y="5300663"/>
          <a:ext cx="1512887" cy="506412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Mottaksklinikken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Anne Taule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sp>
        <p:nvSpPr>
          <p:cNvPr id="1116" name="Line 2194"/>
          <p:cNvSpPr>
            <a:spLocks noChangeShapeType="1"/>
          </p:cNvSpPr>
          <p:nvPr/>
        </p:nvSpPr>
        <p:spPr bwMode="auto">
          <a:xfrm flipH="1">
            <a:off x="3546475" y="5589588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67" name="Line 2192"/>
          <p:cNvSpPr>
            <a:spLocks noChangeShapeType="1"/>
          </p:cNvSpPr>
          <p:nvPr/>
        </p:nvSpPr>
        <p:spPr bwMode="auto">
          <a:xfrm>
            <a:off x="4572000" y="1196975"/>
            <a:ext cx="0" cy="1584325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graphicFrame>
        <p:nvGraphicFramePr>
          <p:cNvPr id="68" name="Group 2336"/>
          <p:cNvGraphicFramePr>
            <a:graphicFrameLocks noGrp="1"/>
          </p:cNvGraphicFramePr>
          <p:nvPr/>
        </p:nvGraphicFramePr>
        <p:xfrm>
          <a:off x="461963" y="1700213"/>
          <a:ext cx="3749675" cy="652462"/>
        </p:xfrm>
        <a:graphic>
          <a:graphicData uri="http://schemas.openxmlformats.org/drawingml/2006/table">
            <a:tbl>
              <a:tblPr/>
              <a:tblGrid>
                <a:gridCol w="3749675"/>
              </a:tblGrid>
              <a:tr h="652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Økonomi- og finansavdelinga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Direktør Eivind Hansen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Forskings- og utviklingsavdelinga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Fagdirektør Alf Henrik Andreassen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Personal- og organisasjonsavdelinga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Direktør Trond Søreide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Kommunikasjonsavdelinga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: Direktør Mona Høgli</a:t>
                      </a:r>
                    </a:p>
                  </a:txBody>
                  <a:tcPr marT="45733" marB="45733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9" name="Group 2334"/>
          <p:cNvGraphicFramePr>
            <a:graphicFrameLocks noGrp="1"/>
          </p:cNvGraphicFramePr>
          <p:nvPr/>
        </p:nvGraphicFramePr>
        <p:xfrm>
          <a:off x="5076825" y="1535113"/>
          <a:ext cx="2159000" cy="238125"/>
        </p:xfrm>
        <a:graphic>
          <a:graphicData uri="http://schemas.openxmlformats.org/drawingml/2006/table">
            <a:tbl>
              <a:tblPr/>
              <a:tblGrid>
                <a:gridCol w="2159000"/>
              </a:tblGrid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Viseadm.direktør</a:t>
                      </a: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Anne Sissel Faugstad</a:t>
                      </a:r>
                    </a:p>
                  </a:txBody>
                  <a:tcPr marT="45793" marB="45793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0" name="Group 2337"/>
          <p:cNvGraphicFramePr>
            <a:graphicFrameLocks noGrp="1"/>
          </p:cNvGraphicFramePr>
          <p:nvPr/>
        </p:nvGraphicFramePr>
        <p:xfrm>
          <a:off x="3348038" y="836613"/>
          <a:ext cx="2376487" cy="360362"/>
        </p:xfrm>
        <a:graphic>
          <a:graphicData uri="http://schemas.openxmlformats.org/drawingml/2006/table">
            <a:tbl>
              <a:tblPr/>
              <a:tblGrid>
                <a:gridCol w="2376487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Administrerande direktør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Stener Kvinnsland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sp>
        <p:nvSpPr>
          <p:cNvPr id="71" name="Line 2193"/>
          <p:cNvSpPr>
            <a:spLocks noChangeShapeType="1"/>
          </p:cNvSpPr>
          <p:nvPr/>
        </p:nvSpPr>
        <p:spPr bwMode="auto">
          <a:xfrm>
            <a:off x="4211638" y="2060575"/>
            <a:ext cx="360362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72" name="Line 2194"/>
          <p:cNvSpPr>
            <a:spLocks noChangeShapeType="1"/>
          </p:cNvSpPr>
          <p:nvPr/>
        </p:nvSpPr>
        <p:spPr bwMode="auto">
          <a:xfrm flipH="1">
            <a:off x="4572000" y="1630363"/>
            <a:ext cx="504825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73" name="Line 2195"/>
          <p:cNvSpPr>
            <a:spLocks noChangeShapeType="1"/>
          </p:cNvSpPr>
          <p:nvPr/>
        </p:nvSpPr>
        <p:spPr bwMode="auto">
          <a:xfrm>
            <a:off x="395288" y="2781300"/>
            <a:ext cx="8353425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74" name="Rectangle 2338"/>
          <p:cNvSpPr>
            <a:spLocks noChangeArrowheads="1"/>
          </p:cNvSpPr>
          <p:nvPr/>
        </p:nvSpPr>
        <p:spPr bwMode="auto">
          <a:xfrm>
            <a:off x="5076825" y="2060575"/>
            <a:ext cx="2159000" cy="336550"/>
          </a:xfrm>
          <a:prstGeom prst="rect">
            <a:avLst/>
          </a:prstGeom>
          <a:solidFill>
            <a:srgbClr val="EAEF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00">
                <a:solidFill>
                  <a:srgbClr val="0C2D82"/>
                </a:solidFill>
                <a:latin typeface="Arial" charset="0"/>
              </a:defRPr>
            </a:lvl1pPr>
            <a:lvl2pPr marL="742950" indent="-285750" eaLnBrk="0" hangingPunct="0">
              <a:defRPr sz="800">
                <a:solidFill>
                  <a:srgbClr val="0C2D82"/>
                </a:solidFill>
                <a:latin typeface="Arial" charset="0"/>
              </a:defRPr>
            </a:lvl2pPr>
            <a:lvl3pPr marL="11430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3pPr>
            <a:lvl4pPr marL="16002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4pPr>
            <a:lvl5pPr marL="20574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20000"/>
              </a:spcBef>
              <a:buClr>
                <a:srgbClr val="006699"/>
              </a:buClr>
            </a:pPr>
            <a:r>
              <a:rPr lang="nb-NO" altLang="nb-NO" b="1"/>
              <a:t>Føretakssekretariatet: </a:t>
            </a:r>
            <a:br>
              <a:rPr lang="nb-NO" altLang="nb-NO" b="1"/>
            </a:br>
            <a:r>
              <a:rPr lang="nb-NO" altLang="nb-NO"/>
              <a:t>Seksjonsleiar Gunn Synnøve Reisæter</a:t>
            </a:r>
          </a:p>
        </p:txBody>
      </p:sp>
      <p:sp>
        <p:nvSpPr>
          <p:cNvPr id="75" name="Line 2339"/>
          <p:cNvSpPr>
            <a:spLocks noChangeShapeType="1"/>
          </p:cNvSpPr>
          <p:nvPr/>
        </p:nvSpPr>
        <p:spPr bwMode="auto">
          <a:xfrm flipH="1">
            <a:off x="6156325" y="1771650"/>
            <a:ext cx="0" cy="288925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76" name="Rectangle 2342"/>
          <p:cNvSpPr>
            <a:spLocks noChangeArrowheads="1"/>
          </p:cNvSpPr>
          <p:nvPr/>
        </p:nvSpPr>
        <p:spPr bwMode="auto">
          <a:xfrm>
            <a:off x="7380288" y="400050"/>
            <a:ext cx="1366837" cy="220663"/>
          </a:xfrm>
          <a:prstGeom prst="rect">
            <a:avLst/>
          </a:prstGeom>
          <a:noFill/>
          <a:ln w="6350" algn="ctr">
            <a:solidFill>
              <a:srgbClr val="DEDE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800">
                <a:solidFill>
                  <a:srgbClr val="0C2D82"/>
                </a:solidFill>
                <a:latin typeface="Arial" charset="0"/>
              </a:defRPr>
            </a:lvl1pPr>
            <a:lvl2pPr marL="742950" indent="-285750" eaLnBrk="0" hangingPunct="0">
              <a:defRPr sz="800">
                <a:solidFill>
                  <a:srgbClr val="0C2D82"/>
                </a:solidFill>
                <a:latin typeface="Arial" charset="0"/>
              </a:defRPr>
            </a:lvl2pPr>
            <a:lvl3pPr marL="11430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3pPr>
            <a:lvl4pPr marL="16002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4pPr>
            <a:lvl5pPr marL="2057400" indent="-228600" eaLnBrk="0" hangingPunct="0">
              <a:defRPr sz="800">
                <a:solidFill>
                  <a:srgbClr val="0C2D82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800">
                <a:solidFill>
                  <a:srgbClr val="0C2D8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699"/>
              </a:buClr>
            </a:pPr>
            <a:r>
              <a:rPr lang="nb-NO" altLang="nb-NO">
                <a:solidFill>
                  <a:schemeClr val="bg2"/>
                </a:solidFill>
              </a:rPr>
              <a:t>Oppdatert april 2014</a:t>
            </a:r>
          </a:p>
        </p:txBody>
      </p:sp>
      <p:graphicFrame>
        <p:nvGraphicFramePr>
          <p:cNvPr id="77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911958"/>
              </p:ext>
            </p:extLst>
          </p:nvPr>
        </p:nvGraphicFramePr>
        <p:xfrm>
          <a:off x="395288" y="2924175"/>
          <a:ext cx="1512887" cy="506413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Drift-teknisk divisjon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Divisjonsdirektør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Askjell Utaaker 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8" name="Group 2334"/>
          <p:cNvGraphicFramePr>
            <a:graphicFrameLocks noGrp="1"/>
          </p:cNvGraphicFramePr>
          <p:nvPr/>
        </p:nvGraphicFramePr>
        <p:xfrm>
          <a:off x="395288" y="3521075"/>
          <a:ext cx="1512887" cy="506413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Divisjon psykisk helsevern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Divisjonsdirektør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Hans Olav Instefjord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9" name="Group 2334"/>
          <p:cNvGraphicFramePr>
            <a:graphicFrameLocks noGrp="1"/>
          </p:cNvGraphicFramePr>
          <p:nvPr/>
        </p:nvGraphicFramePr>
        <p:xfrm>
          <a:off x="395288" y="4098925"/>
          <a:ext cx="1512887" cy="506413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Medisinsk servicedivisjon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Divisjonsdirektør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Helge Bøe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0" name="Group 2334"/>
          <p:cNvGraphicFramePr>
            <a:graphicFrameLocks noGrp="1"/>
          </p:cNvGraphicFramePr>
          <p:nvPr/>
        </p:nvGraphicFramePr>
        <p:xfrm>
          <a:off x="395288" y="4694238"/>
          <a:ext cx="1512887" cy="506412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Voss sjukehus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Rolf Abrahamsen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1" name="Group 2334"/>
          <p:cNvGraphicFramePr>
            <a:graphicFrameLocks noGrp="1"/>
          </p:cNvGraphicFramePr>
          <p:nvPr/>
        </p:nvGraphicFramePr>
        <p:xfrm>
          <a:off x="2051050" y="2946400"/>
          <a:ext cx="1512888" cy="506413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Kirurgisk klinikk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Trond Ketil Haugstvedt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2" name="Group 2334"/>
          <p:cNvGraphicFramePr>
            <a:graphicFrameLocks noGrp="1"/>
          </p:cNvGraphicFramePr>
          <p:nvPr/>
        </p:nvGraphicFramePr>
        <p:xfrm>
          <a:off x="2051050" y="3543300"/>
          <a:ext cx="1512888" cy="506413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Barneklinikken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Britt Skadberg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3" name="Group 2334"/>
          <p:cNvGraphicFramePr>
            <a:graphicFrameLocks noGrp="1"/>
          </p:cNvGraphicFramePr>
          <p:nvPr/>
        </p:nvGraphicFramePr>
        <p:xfrm>
          <a:off x="2051050" y="4121150"/>
          <a:ext cx="1512888" cy="506413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Kvinneklinikken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Ingrid Johanne Garnes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4" name="Group 2334"/>
          <p:cNvGraphicFramePr>
            <a:graphicFrameLocks noGrp="1"/>
          </p:cNvGraphicFramePr>
          <p:nvPr/>
        </p:nvGraphicFramePr>
        <p:xfrm>
          <a:off x="2051050" y="4716463"/>
          <a:ext cx="1512888" cy="506412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Kirurgisk serviceklinikk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Hanne Klausen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5" name="Group 2334"/>
          <p:cNvGraphicFramePr>
            <a:graphicFrameLocks noGrp="1"/>
          </p:cNvGraphicFramePr>
          <p:nvPr/>
        </p:nvGraphicFramePr>
        <p:xfrm>
          <a:off x="5435600" y="2946400"/>
          <a:ext cx="1512888" cy="579438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 for internasjonalt</a:t>
                      </a:r>
                      <a:b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samarbeid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Jon </a:t>
                      </a:r>
                      <a:r>
                        <a:rPr kumimoji="0" lang="nb-NO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Wigum</a:t>
                      </a: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 Dahl</a:t>
                      </a:r>
                    </a:p>
                  </a:txBody>
                  <a:tcPr marL="91484" marR="91484" marT="45807" marB="45807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6" name="Group 2334"/>
          <p:cNvGraphicFramePr>
            <a:graphicFrameLocks noGrp="1"/>
          </p:cNvGraphicFramePr>
          <p:nvPr/>
        </p:nvGraphicFramePr>
        <p:xfrm>
          <a:off x="5435600" y="3595688"/>
          <a:ext cx="1512888" cy="62865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628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Avd. for kreftbehandling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og medisinsk fysikk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Olav </a:t>
                      </a:r>
                      <a:r>
                        <a:rPr kumimoji="0" lang="nb-NO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Mella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</a:txBody>
                  <a:tcPr marL="91484" marR="91484" marT="45777" marB="45777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Group 2334"/>
          <p:cNvGraphicFramePr>
            <a:graphicFrameLocks noGrp="1"/>
          </p:cNvGraphicFramePr>
          <p:nvPr/>
        </p:nvGraphicFramePr>
        <p:xfrm>
          <a:off x="5435600" y="4292600"/>
          <a:ext cx="1512888" cy="48260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 for rusmedisin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Ola </a:t>
                      </a:r>
                      <a:r>
                        <a:rPr kumimoji="0" lang="nb-NO" sz="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Jøsendal</a:t>
                      </a:r>
                      <a:endParaRPr kumimoji="0" lang="nb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</a:txBody>
                  <a:tcPr marL="91484" marR="91484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8" name="Group 23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274760"/>
              </p:ext>
            </p:extLst>
          </p:nvPr>
        </p:nvGraphicFramePr>
        <p:xfrm>
          <a:off x="5435600" y="4841875"/>
          <a:ext cx="1512888" cy="481084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Hjarteavdelinga</a:t>
                      </a:r>
                      <a:endParaRPr kumimoji="0" lang="nb-NO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Kjell Vikenes</a:t>
                      </a:r>
                    </a:p>
                  </a:txBody>
                  <a:tcPr marL="91484" marR="91484" marT="45470" marB="4547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9" name="Group 2334"/>
          <p:cNvGraphicFramePr>
            <a:graphicFrameLocks noGrp="1"/>
          </p:cNvGraphicFramePr>
          <p:nvPr/>
        </p:nvGraphicFramePr>
        <p:xfrm>
          <a:off x="7140575" y="2968625"/>
          <a:ext cx="1511300" cy="457212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Medisinsk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Lars Birger Nesje</a:t>
                      </a:r>
                    </a:p>
                  </a:txBody>
                  <a:tcPr marL="91388" marR="91388" marT="45726" marB="4572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0" name="Group 2334"/>
          <p:cNvGraphicFramePr>
            <a:graphicFrameLocks noGrp="1"/>
          </p:cNvGraphicFramePr>
          <p:nvPr/>
        </p:nvGraphicFramePr>
        <p:xfrm>
          <a:off x="7140575" y="3565525"/>
          <a:ext cx="1511300" cy="481084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Radiologisk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Aslak Aslaksen</a:t>
                      </a:r>
                    </a:p>
                  </a:txBody>
                  <a:tcPr marL="91388" marR="91388" marT="45470" marB="4547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1" name="Group 2334"/>
          <p:cNvGraphicFramePr>
            <a:graphicFrameLocks noGrp="1"/>
          </p:cNvGraphicFramePr>
          <p:nvPr/>
        </p:nvGraphicFramePr>
        <p:xfrm>
          <a:off x="7140575" y="4143375"/>
          <a:ext cx="1511300" cy="481084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Revmatologisk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Clara Gjesdal</a:t>
                      </a:r>
                    </a:p>
                  </a:txBody>
                  <a:tcPr marL="91388" marR="91388" marT="45470" marB="4547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2" name="Group 2334"/>
          <p:cNvGraphicFramePr>
            <a:graphicFrameLocks noGrp="1"/>
          </p:cNvGraphicFramePr>
          <p:nvPr/>
        </p:nvGraphicFramePr>
        <p:xfrm>
          <a:off x="7140575" y="4738688"/>
          <a:ext cx="1511300" cy="48260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Yrkesmedisinsk</a:t>
                      </a: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 avdeling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Tor B. Aasen</a:t>
                      </a:r>
                    </a:p>
                  </a:txBody>
                  <a:tcPr marL="91388" marR="91388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3" name="Group 2334"/>
          <p:cNvGraphicFramePr>
            <a:graphicFrameLocks noGrp="1"/>
          </p:cNvGraphicFramePr>
          <p:nvPr/>
        </p:nvGraphicFramePr>
        <p:xfrm>
          <a:off x="5435600" y="5446713"/>
          <a:ext cx="1512888" cy="482600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Hudavdelinga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Lisbeth Rustad</a:t>
                      </a:r>
                    </a:p>
                  </a:txBody>
                  <a:tcPr marL="91484" marR="91484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4" name="Group 2334"/>
          <p:cNvGraphicFramePr>
            <a:graphicFrameLocks noGrp="1"/>
          </p:cNvGraphicFramePr>
          <p:nvPr/>
        </p:nvGraphicFramePr>
        <p:xfrm>
          <a:off x="5435600" y="6043613"/>
          <a:ext cx="1512888" cy="481084"/>
        </p:xfrm>
        <a:graphic>
          <a:graphicData uri="http://schemas.openxmlformats.org/drawingml/2006/table">
            <a:tbl>
              <a:tblPr/>
              <a:tblGrid>
                <a:gridCol w="1512888"/>
              </a:tblGrid>
              <a:tr h="4810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Lungeavdelinga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Kahtan Al-Azawy</a:t>
                      </a:r>
                    </a:p>
                  </a:txBody>
                  <a:tcPr marL="91484" marR="91484" marT="45470" marB="4547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5" name="Group 2334"/>
          <p:cNvGraphicFramePr>
            <a:graphicFrameLocks noGrp="1"/>
          </p:cNvGraphicFramePr>
          <p:nvPr/>
        </p:nvGraphicFramePr>
        <p:xfrm>
          <a:off x="7140575" y="5322888"/>
          <a:ext cx="1511300" cy="60325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Augeavdelinga</a:t>
                      </a:r>
                      <a:endParaRPr kumimoji="0" lang="nb-NO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Avdelingsdirektør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Kirsten Stordal</a:t>
                      </a:r>
                    </a:p>
                  </a:txBody>
                  <a:tcPr marL="91388" marR="91388" marT="45565" marB="4556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6" name="Group 2334"/>
          <p:cNvGraphicFramePr>
            <a:graphicFrameLocks noGrp="1"/>
          </p:cNvGraphicFramePr>
          <p:nvPr/>
        </p:nvGraphicFramePr>
        <p:xfrm>
          <a:off x="3768725" y="2952750"/>
          <a:ext cx="1511300" cy="506413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Nevroklinikken</a:t>
                      </a:r>
                      <a:endParaRPr kumimoji="0" lang="nb-NO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Håkon Nordli</a:t>
                      </a:r>
                    </a:p>
                  </a:txBody>
                  <a:tcPr marL="91388" marR="91388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7" name="Group 2334"/>
          <p:cNvGraphicFramePr>
            <a:graphicFrameLocks noGrp="1"/>
          </p:cNvGraphicFramePr>
          <p:nvPr/>
        </p:nvGraphicFramePr>
        <p:xfrm>
          <a:off x="3768725" y="3548063"/>
          <a:ext cx="1511300" cy="482600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99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ReHabiliteringsklinikken</a:t>
                      </a:r>
                      <a:endParaRPr kumimoji="0" lang="nb-NO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C2D8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 </a:t>
                      </a:r>
                      <a:b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Margit Sørhus</a:t>
                      </a:r>
                    </a:p>
                  </a:txBody>
                  <a:tcPr marL="91388" marR="91388" marT="45876" marB="45876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8" name="Group 2334"/>
          <p:cNvGraphicFramePr>
            <a:graphicFrameLocks noGrp="1"/>
          </p:cNvGraphicFramePr>
          <p:nvPr/>
        </p:nvGraphicFramePr>
        <p:xfrm>
          <a:off x="3768725" y="4125913"/>
          <a:ext cx="1511300" cy="506412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 for </a:t>
                      </a:r>
                      <a:r>
                        <a:rPr kumimoji="0" lang="nb-NO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hovud</a:t>
                      </a: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-hals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John-Helge Heimdal</a:t>
                      </a:r>
                    </a:p>
                  </a:txBody>
                  <a:tcPr marL="91388" marR="91388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9" name="Group 2334"/>
          <p:cNvGraphicFramePr>
            <a:graphicFrameLocks noGrp="1"/>
          </p:cNvGraphicFramePr>
          <p:nvPr/>
        </p:nvGraphicFramePr>
        <p:xfrm>
          <a:off x="3768725" y="4722813"/>
          <a:ext cx="1511300" cy="506412"/>
        </p:xfrm>
        <a:graphic>
          <a:graphicData uri="http://schemas.openxmlformats.org/drawingml/2006/table">
            <a:tbl>
              <a:tblPr/>
              <a:tblGrid>
                <a:gridCol w="1511300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Ortopedisk klinikk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Lars Oddvar Arnestad</a:t>
                      </a:r>
                      <a:endParaRPr kumimoji="0" lang="nn-NO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1388" marR="91388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pic>
        <p:nvPicPr>
          <p:cNvPr id="100" name="Bild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1938"/>
            <a:ext cx="25908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" name="Line 2192"/>
          <p:cNvSpPr>
            <a:spLocks noChangeShapeType="1"/>
          </p:cNvSpPr>
          <p:nvPr/>
        </p:nvSpPr>
        <p:spPr bwMode="auto">
          <a:xfrm>
            <a:off x="1979613" y="2781300"/>
            <a:ext cx="0" cy="28082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2" name="Line 2194"/>
          <p:cNvSpPr>
            <a:spLocks noChangeShapeType="1"/>
          </p:cNvSpPr>
          <p:nvPr/>
        </p:nvSpPr>
        <p:spPr bwMode="auto">
          <a:xfrm flipH="1">
            <a:off x="1889125" y="4941888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3" name="Line 2194"/>
          <p:cNvSpPr>
            <a:spLocks noChangeShapeType="1"/>
          </p:cNvSpPr>
          <p:nvPr/>
        </p:nvSpPr>
        <p:spPr bwMode="auto">
          <a:xfrm flipH="1">
            <a:off x="1889125" y="4365625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4" name="Line 2194"/>
          <p:cNvSpPr>
            <a:spLocks noChangeShapeType="1"/>
          </p:cNvSpPr>
          <p:nvPr/>
        </p:nvSpPr>
        <p:spPr bwMode="auto">
          <a:xfrm flipH="1">
            <a:off x="1889125" y="3789363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5" name="Line 2194"/>
          <p:cNvSpPr>
            <a:spLocks noChangeShapeType="1"/>
          </p:cNvSpPr>
          <p:nvPr/>
        </p:nvSpPr>
        <p:spPr bwMode="auto">
          <a:xfrm flipH="1">
            <a:off x="1889125" y="3213100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6" name="Line 2192"/>
          <p:cNvSpPr>
            <a:spLocks noChangeShapeType="1"/>
          </p:cNvSpPr>
          <p:nvPr/>
        </p:nvSpPr>
        <p:spPr bwMode="auto">
          <a:xfrm>
            <a:off x="3635375" y="2781300"/>
            <a:ext cx="0" cy="28082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7" name="Line 2194"/>
          <p:cNvSpPr>
            <a:spLocks noChangeShapeType="1"/>
          </p:cNvSpPr>
          <p:nvPr/>
        </p:nvSpPr>
        <p:spPr bwMode="auto">
          <a:xfrm flipH="1">
            <a:off x="3546475" y="4941888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8" name="Line 2194"/>
          <p:cNvSpPr>
            <a:spLocks noChangeShapeType="1"/>
          </p:cNvSpPr>
          <p:nvPr/>
        </p:nvSpPr>
        <p:spPr bwMode="auto">
          <a:xfrm flipH="1">
            <a:off x="3546475" y="4365625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09" name="Line 2194"/>
          <p:cNvSpPr>
            <a:spLocks noChangeShapeType="1"/>
          </p:cNvSpPr>
          <p:nvPr/>
        </p:nvSpPr>
        <p:spPr bwMode="auto">
          <a:xfrm flipH="1">
            <a:off x="3546475" y="3789363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0" name="Line 2194"/>
          <p:cNvSpPr>
            <a:spLocks noChangeShapeType="1"/>
          </p:cNvSpPr>
          <p:nvPr/>
        </p:nvSpPr>
        <p:spPr bwMode="auto">
          <a:xfrm flipH="1">
            <a:off x="3546475" y="3213100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1" name="Line 2192"/>
          <p:cNvSpPr>
            <a:spLocks noChangeShapeType="1"/>
          </p:cNvSpPr>
          <p:nvPr/>
        </p:nvSpPr>
        <p:spPr bwMode="auto">
          <a:xfrm>
            <a:off x="5381625" y="2781300"/>
            <a:ext cx="0" cy="21605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2" name="Line 2194"/>
          <p:cNvSpPr>
            <a:spLocks noChangeShapeType="1"/>
          </p:cNvSpPr>
          <p:nvPr/>
        </p:nvSpPr>
        <p:spPr bwMode="auto">
          <a:xfrm flipH="1">
            <a:off x="5292725" y="4941888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3" name="Line 2194"/>
          <p:cNvSpPr>
            <a:spLocks noChangeShapeType="1"/>
          </p:cNvSpPr>
          <p:nvPr/>
        </p:nvSpPr>
        <p:spPr bwMode="auto">
          <a:xfrm flipH="1">
            <a:off x="5292725" y="4365625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4" name="Line 2194"/>
          <p:cNvSpPr>
            <a:spLocks noChangeShapeType="1"/>
          </p:cNvSpPr>
          <p:nvPr/>
        </p:nvSpPr>
        <p:spPr bwMode="auto">
          <a:xfrm flipH="1">
            <a:off x="5292725" y="3789363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5" name="Line 2194"/>
          <p:cNvSpPr>
            <a:spLocks noChangeShapeType="1"/>
          </p:cNvSpPr>
          <p:nvPr/>
        </p:nvSpPr>
        <p:spPr bwMode="auto">
          <a:xfrm flipH="1">
            <a:off x="5292725" y="3213100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6" name="Line 2192"/>
          <p:cNvSpPr>
            <a:spLocks noChangeShapeType="1"/>
          </p:cNvSpPr>
          <p:nvPr/>
        </p:nvSpPr>
        <p:spPr bwMode="auto">
          <a:xfrm>
            <a:off x="8748713" y="2781300"/>
            <a:ext cx="0" cy="28082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7" name="Line 2194"/>
          <p:cNvSpPr>
            <a:spLocks noChangeShapeType="1"/>
          </p:cNvSpPr>
          <p:nvPr/>
        </p:nvSpPr>
        <p:spPr bwMode="auto">
          <a:xfrm flipH="1">
            <a:off x="8658225" y="4941888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8" name="Line 2194"/>
          <p:cNvSpPr>
            <a:spLocks noChangeShapeType="1"/>
          </p:cNvSpPr>
          <p:nvPr/>
        </p:nvSpPr>
        <p:spPr bwMode="auto">
          <a:xfrm flipH="1">
            <a:off x="8658225" y="4365625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19" name="Line 2194"/>
          <p:cNvSpPr>
            <a:spLocks noChangeShapeType="1"/>
          </p:cNvSpPr>
          <p:nvPr/>
        </p:nvSpPr>
        <p:spPr bwMode="auto">
          <a:xfrm flipH="1">
            <a:off x="8658225" y="3789363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0" name="Line 2194"/>
          <p:cNvSpPr>
            <a:spLocks noChangeShapeType="1"/>
          </p:cNvSpPr>
          <p:nvPr/>
        </p:nvSpPr>
        <p:spPr bwMode="auto">
          <a:xfrm flipH="1">
            <a:off x="8658225" y="3213100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1" name="Line 2192"/>
          <p:cNvSpPr>
            <a:spLocks noChangeShapeType="1"/>
          </p:cNvSpPr>
          <p:nvPr/>
        </p:nvSpPr>
        <p:spPr bwMode="auto">
          <a:xfrm>
            <a:off x="7019925" y="2781300"/>
            <a:ext cx="0" cy="3455988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2" name="Line 2194"/>
          <p:cNvSpPr>
            <a:spLocks noChangeShapeType="1"/>
          </p:cNvSpPr>
          <p:nvPr/>
        </p:nvSpPr>
        <p:spPr bwMode="auto">
          <a:xfrm flipH="1">
            <a:off x="6929438" y="5084763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3" name="Line 2194"/>
          <p:cNvSpPr>
            <a:spLocks noChangeShapeType="1"/>
          </p:cNvSpPr>
          <p:nvPr/>
        </p:nvSpPr>
        <p:spPr bwMode="auto">
          <a:xfrm flipH="1">
            <a:off x="6929438" y="4508500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4" name="Line 2194"/>
          <p:cNvSpPr>
            <a:spLocks noChangeShapeType="1"/>
          </p:cNvSpPr>
          <p:nvPr/>
        </p:nvSpPr>
        <p:spPr bwMode="auto">
          <a:xfrm flipH="1">
            <a:off x="6929438" y="3933825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5" name="Line 2194"/>
          <p:cNvSpPr>
            <a:spLocks noChangeShapeType="1"/>
          </p:cNvSpPr>
          <p:nvPr/>
        </p:nvSpPr>
        <p:spPr bwMode="auto">
          <a:xfrm flipH="1">
            <a:off x="6929438" y="3213100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6" name="Line 2194"/>
          <p:cNvSpPr>
            <a:spLocks noChangeShapeType="1"/>
          </p:cNvSpPr>
          <p:nvPr/>
        </p:nvSpPr>
        <p:spPr bwMode="auto">
          <a:xfrm flipH="1">
            <a:off x="6929438" y="5661025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7" name="Line 2194"/>
          <p:cNvSpPr>
            <a:spLocks noChangeShapeType="1"/>
          </p:cNvSpPr>
          <p:nvPr/>
        </p:nvSpPr>
        <p:spPr bwMode="auto">
          <a:xfrm flipH="1">
            <a:off x="6929438" y="6237288"/>
            <a:ext cx="90487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sp>
        <p:nvSpPr>
          <p:cNvPr id="128" name="Line 2194"/>
          <p:cNvSpPr>
            <a:spLocks noChangeShapeType="1"/>
          </p:cNvSpPr>
          <p:nvPr/>
        </p:nvSpPr>
        <p:spPr bwMode="auto">
          <a:xfrm flipH="1">
            <a:off x="8658225" y="5589588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graphicFrame>
        <p:nvGraphicFramePr>
          <p:cNvPr id="129" name="Group 2334"/>
          <p:cNvGraphicFramePr>
            <a:graphicFrameLocks noGrp="1"/>
          </p:cNvGraphicFramePr>
          <p:nvPr/>
        </p:nvGraphicFramePr>
        <p:xfrm>
          <a:off x="2065338" y="5300663"/>
          <a:ext cx="1512887" cy="506412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Mottaksklinikken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Anne Taule</a:t>
                      </a:r>
                    </a:p>
                  </a:txBody>
                  <a:tcPr marL="91484" marR="91484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sp>
        <p:nvSpPr>
          <p:cNvPr id="130" name="Line 2194"/>
          <p:cNvSpPr>
            <a:spLocks noChangeShapeType="1"/>
          </p:cNvSpPr>
          <p:nvPr/>
        </p:nvSpPr>
        <p:spPr bwMode="auto">
          <a:xfrm flipH="1">
            <a:off x="3546475" y="5589588"/>
            <a:ext cx="889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  <p:graphicFrame>
        <p:nvGraphicFramePr>
          <p:cNvPr id="131" name="Group 2334"/>
          <p:cNvGraphicFramePr>
            <a:graphicFrameLocks noGrp="1"/>
          </p:cNvGraphicFramePr>
          <p:nvPr/>
        </p:nvGraphicFramePr>
        <p:xfrm>
          <a:off x="395288" y="5337175"/>
          <a:ext cx="1512887" cy="506413"/>
        </p:xfrm>
        <a:graphic>
          <a:graphicData uri="http://schemas.openxmlformats.org/drawingml/2006/table">
            <a:tbl>
              <a:tblPr/>
              <a:tblGrid>
                <a:gridCol w="1512887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Laboratorieklinikken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Klinikkdirektør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C2D82"/>
                          </a:solidFill>
                          <a:effectLst/>
                          <a:latin typeface="Arial" charset="0"/>
                        </a:rPr>
                        <a:t>Gunnar Mellgren</a:t>
                      </a:r>
                    </a:p>
                  </a:txBody>
                  <a:tcPr marL="91483" marR="91483" marT="45820" marB="45820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A"/>
                    </a:solidFill>
                  </a:tcPr>
                </a:tc>
              </a:tr>
            </a:tbl>
          </a:graphicData>
        </a:graphic>
      </p:graphicFrame>
      <p:sp>
        <p:nvSpPr>
          <p:cNvPr id="132" name="Line 2194"/>
          <p:cNvSpPr>
            <a:spLocks noChangeShapeType="1"/>
          </p:cNvSpPr>
          <p:nvPr/>
        </p:nvSpPr>
        <p:spPr bwMode="auto">
          <a:xfrm flipH="1">
            <a:off x="1889125" y="5589588"/>
            <a:ext cx="9048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358006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lassholder for lysbildenumm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D501728-B9B1-4863-AC6F-50BAA588D059}" type="slidenum">
              <a:rPr lang="nb-NO" sz="1200" smtClean="0"/>
              <a:pPr eaLnBrk="1" hangingPunct="1"/>
              <a:t>4</a:t>
            </a:fld>
            <a:endParaRPr lang="nb-NO" sz="1200" smtClean="0"/>
          </a:p>
        </p:txBody>
      </p:sp>
      <p:grpSp>
        <p:nvGrpSpPr>
          <p:cNvPr id="18435" name="Organization Chart 3"/>
          <p:cNvGrpSpPr>
            <a:grpSpLocks/>
          </p:cNvGrpSpPr>
          <p:nvPr/>
        </p:nvGrpSpPr>
        <p:grpSpPr bwMode="auto">
          <a:xfrm>
            <a:off x="503238" y="1449388"/>
            <a:ext cx="8229600" cy="3992562"/>
            <a:chOff x="288" y="1344"/>
            <a:chExt cx="8925" cy="1152"/>
          </a:xfrm>
        </p:grpSpPr>
        <p:cxnSp>
          <p:nvCxnSpPr>
            <p:cNvPr id="18436" name="_s1028"/>
            <p:cNvCxnSpPr>
              <a:cxnSpLocks noChangeShapeType="1"/>
              <a:stCxn id="18458" idx="0"/>
              <a:endCxn id="18447" idx="2"/>
            </p:cNvCxnSpPr>
            <p:nvPr/>
          </p:nvCxnSpPr>
          <p:spPr bwMode="auto">
            <a:xfrm rot="5400000" flipH="1">
              <a:off x="6479" y="-96"/>
              <a:ext cx="576" cy="4032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37" name="_s1029"/>
            <p:cNvCxnSpPr>
              <a:cxnSpLocks noChangeShapeType="1"/>
              <a:stCxn id="18457" idx="0"/>
              <a:endCxn id="18447" idx="2"/>
            </p:cNvCxnSpPr>
            <p:nvPr/>
          </p:nvCxnSpPr>
          <p:spPr bwMode="auto">
            <a:xfrm rot="5400000" flipH="1">
              <a:off x="5975" y="408"/>
              <a:ext cx="576" cy="3023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38" name="_s1030"/>
            <p:cNvCxnSpPr>
              <a:cxnSpLocks noChangeShapeType="1"/>
              <a:stCxn id="18456" idx="1"/>
              <a:endCxn id="18447" idx="2"/>
            </p:cNvCxnSpPr>
            <p:nvPr/>
          </p:nvCxnSpPr>
          <p:spPr bwMode="auto">
            <a:xfrm rot="10800000">
              <a:off x="4751" y="1632"/>
              <a:ext cx="142" cy="288"/>
            </a:xfrm>
            <a:prstGeom prst="bentConnector2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39" name="_s1031"/>
            <p:cNvCxnSpPr>
              <a:cxnSpLocks noChangeShapeType="1"/>
              <a:stCxn id="18455" idx="3"/>
              <a:endCxn id="18447" idx="2"/>
            </p:cNvCxnSpPr>
            <p:nvPr/>
          </p:nvCxnSpPr>
          <p:spPr bwMode="auto">
            <a:xfrm flipV="1">
              <a:off x="4606" y="1632"/>
              <a:ext cx="145" cy="288"/>
            </a:xfrm>
            <a:prstGeom prst="bentConnector2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0" name="_s1032"/>
            <p:cNvCxnSpPr>
              <a:cxnSpLocks noChangeShapeType="1"/>
              <a:stCxn id="18454" idx="0"/>
              <a:endCxn id="18447" idx="2"/>
            </p:cNvCxnSpPr>
            <p:nvPr/>
          </p:nvCxnSpPr>
          <p:spPr bwMode="auto">
            <a:xfrm rot="5400000" flipH="1">
              <a:off x="5471" y="912"/>
              <a:ext cx="576" cy="2016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1" name="_s1033"/>
            <p:cNvCxnSpPr>
              <a:cxnSpLocks noChangeShapeType="1"/>
              <a:stCxn id="18453" idx="0"/>
              <a:endCxn id="18447" idx="2"/>
            </p:cNvCxnSpPr>
            <p:nvPr/>
          </p:nvCxnSpPr>
          <p:spPr bwMode="auto">
            <a:xfrm rot="5400000" flipH="1">
              <a:off x="4967" y="1416"/>
              <a:ext cx="576" cy="1008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2" name="_s1034"/>
            <p:cNvCxnSpPr>
              <a:cxnSpLocks noChangeShapeType="1"/>
              <a:stCxn id="18452" idx="0"/>
              <a:endCxn id="18447" idx="2"/>
            </p:cNvCxnSpPr>
            <p:nvPr/>
          </p:nvCxnSpPr>
          <p:spPr bwMode="auto">
            <a:xfrm rot="5400000" flipH="1">
              <a:off x="4464" y="1919"/>
              <a:ext cx="576" cy="1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3" name="_s1035"/>
            <p:cNvCxnSpPr>
              <a:cxnSpLocks noChangeShapeType="1"/>
              <a:stCxn id="18451" idx="0"/>
              <a:endCxn id="18447" idx="2"/>
            </p:cNvCxnSpPr>
            <p:nvPr/>
          </p:nvCxnSpPr>
          <p:spPr bwMode="auto">
            <a:xfrm rot="-5400000">
              <a:off x="3959" y="1416"/>
              <a:ext cx="576" cy="1008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4" name="_s1036"/>
            <p:cNvCxnSpPr>
              <a:cxnSpLocks noChangeShapeType="1"/>
              <a:stCxn id="18450" idx="0"/>
              <a:endCxn id="18447" idx="2"/>
            </p:cNvCxnSpPr>
            <p:nvPr/>
          </p:nvCxnSpPr>
          <p:spPr bwMode="auto">
            <a:xfrm rot="-5400000">
              <a:off x="3456" y="912"/>
              <a:ext cx="576" cy="2015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5" name="_s1037"/>
            <p:cNvCxnSpPr>
              <a:cxnSpLocks noChangeShapeType="1"/>
              <a:stCxn id="18449" idx="0"/>
              <a:endCxn id="18447" idx="2"/>
            </p:cNvCxnSpPr>
            <p:nvPr/>
          </p:nvCxnSpPr>
          <p:spPr bwMode="auto">
            <a:xfrm rot="-5400000">
              <a:off x="2951" y="408"/>
              <a:ext cx="576" cy="3024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46" name="_s1038"/>
            <p:cNvCxnSpPr>
              <a:cxnSpLocks noChangeShapeType="1"/>
              <a:stCxn id="18448" idx="0"/>
              <a:endCxn id="18447" idx="2"/>
            </p:cNvCxnSpPr>
            <p:nvPr/>
          </p:nvCxnSpPr>
          <p:spPr bwMode="auto">
            <a:xfrm rot="-5400000">
              <a:off x="2448" y="-96"/>
              <a:ext cx="576" cy="4031"/>
            </a:xfrm>
            <a:prstGeom prst="bentConnector3">
              <a:avLst>
                <a:gd name="adj1" fmla="val 5727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47" name="_s1039"/>
            <p:cNvSpPr>
              <a:spLocks noChangeArrowheads="1"/>
            </p:cNvSpPr>
            <p:nvPr/>
          </p:nvSpPr>
          <p:spPr bwMode="auto">
            <a:xfrm>
              <a:off x="4318" y="1344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CC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Divisjons-</a:t>
              </a:r>
            </a:p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direktør</a:t>
              </a:r>
            </a:p>
          </p:txBody>
        </p:sp>
        <p:sp>
          <p:nvSpPr>
            <p:cNvPr id="18448" name="_s1040"/>
            <p:cNvSpPr>
              <a:spLocks noChangeArrowheads="1"/>
            </p:cNvSpPr>
            <p:nvPr/>
          </p:nvSpPr>
          <p:spPr bwMode="auto">
            <a:xfrm>
              <a:off x="288" y="220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Haukeland</a:t>
              </a:r>
              <a:r>
                <a:rPr lang="nb-NO" sz="1000" b="1">
                  <a:solidFill>
                    <a:srgbClr val="003399"/>
                  </a:solidFill>
                </a:rPr>
                <a:t> </a:t>
              </a:r>
            </a:p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Hotell</a:t>
              </a:r>
            </a:p>
          </p:txBody>
        </p:sp>
        <p:sp>
          <p:nvSpPr>
            <p:cNvPr id="18449" name="_s1041"/>
            <p:cNvSpPr>
              <a:spLocks noChangeArrowheads="1"/>
            </p:cNvSpPr>
            <p:nvPr/>
          </p:nvSpPr>
          <p:spPr bwMode="auto">
            <a:xfrm>
              <a:off x="1296" y="220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CC99FF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Teknisk</a:t>
              </a:r>
            </a:p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 avdeling</a:t>
              </a:r>
            </a:p>
          </p:txBody>
        </p:sp>
        <p:sp>
          <p:nvSpPr>
            <p:cNvPr id="18450" name="_s1042"/>
            <p:cNvSpPr>
              <a:spLocks noChangeArrowheads="1"/>
            </p:cNvSpPr>
            <p:nvPr/>
          </p:nvSpPr>
          <p:spPr bwMode="auto">
            <a:xfrm>
              <a:off x="2304" y="220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CC99FF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Medisinsk-</a:t>
              </a:r>
            </a:p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teknisk</a:t>
              </a:r>
            </a:p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avdeling</a:t>
              </a:r>
            </a:p>
          </p:txBody>
        </p:sp>
        <p:sp>
          <p:nvSpPr>
            <p:cNvPr id="18451" name="_s1043"/>
            <p:cNvSpPr>
              <a:spLocks noChangeArrowheads="1"/>
            </p:cNvSpPr>
            <p:nvPr/>
          </p:nvSpPr>
          <p:spPr bwMode="auto">
            <a:xfrm>
              <a:off x="3312" y="220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CC99FF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Prosjekt-</a:t>
              </a:r>
            </a:p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kontoret</a:t>
              </a:r>
            </a:p>
          </p:txBody>
        </p:sp>
        <p:sp>
          <p:nvSpPr>
            <p:cNvPr id="18452" name="_s1044"/>
            <p:cNvSpPr>
              <a:spLocks noChangeArrowheads="1"/>
            </p:cNvSpPr>
            <p:nvPr/>
          </p:nvSpPr>
          <p:spPr bwMode="auto">
            <a:xfrm>
              <a:off x="4320" y="2208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Hospitaldrift</a:t>
              </a:r>
            </a:p>
          </p:txBody>
        </p:sp>
        <p:sp>
          <p:nvSpPr>
            <p:cNvPr id="18453" name="_s1045"/>
            <p:cNvSpPr>
              <a:spLocks noChangeArrowheads="1"/>
            </p:cNvSpPr>
            <p:nvPr/>
          </p:nvSpPr>
          <p:spPr bwMode="auto">
            <a:xfrm>
              <a:off x="5327" y="220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Areal-</a:t>
              </a:r>
            </a:p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koordinering</a:t>
              </a:r>
            </a:p>
          </p:txBody>
        </p:sp>
        <p:sp>
          <p:nvSpPr>
            <p:cNvPr id="18454" name="_s1046"/>
            <p:cNvSpPr>
              <a:spLocks noChangeArrowheads="1"/>
            </p:cNvSpPr>
            <p:nvPr/>
          </p:nvSpPr>
          <p:spPr bwMode="auto">
            <a:xfrm>
              <a:off x="6335" y="2208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Barnehage-</a:t>
              </a:r>
            </a:p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sjef</a:t>
              </a:r>
            </a:p>
          </p:txBody>
        </p:sp>
        <p:sp>
          <p:nvSpPr>
            <p:cNvPr id="18455" name="_s1047"/>
            <p:cNvSpPr>
              <a:spLocks noChangeArrowheads="1"/>
            </p:cNvSpPr>
            <p:nvPr/>
          </p:nvSpPr>
          <p:spPr bwMode="auto">
            <a:xfrm>
              <a:off x="3742" y="1776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chemeClr val="folHlink">
                <a:alpha val="98822"/>
              </a:schemeClr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600" b="1">
                  <a:solidFill>
                    <a:srgbClr val="006699"/>
                  </a:solidFill>
                </a:rPr>
                <a:t>Kunde-</a:t>
              </a:r>
            </a:p>
            <a:p>
              <a:pPr algn="ctr"/>
              <a:r>
                <a:rPr lang="nb-NO" sz="1600" b="1">
                  <a:solidFill>
                    <a:srgbClr val="006699"/>
                  </a:solidFill>
                </a:rPr>
                <a:t>senter</a:t>
              </a:r>
            </a:p>
          </p:txBody>
        </p:sp>
        <p:sp>
          <p:nvSpPr>
            <p:cNvPr id="18456" name="_s1048"/>
            <p:cNvSpPr>
              <a:spLocks noChangeArrowheads="1"/>
            </p:cNvSpPr>
            <p:nvPr/>
          </p:nvSpPr>
          <p:spPr bwMode="auto">
            <a:xfrm>
              <a:off x="4894" y="1776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99CC00">
                <a:alpha val="98822"/>
              </a:srgbClr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200" b="1">
                  <a:solidFill>
                    <a:srgbClr val="FF0000"/>
                  </a:solidFill>
                </a:rPr>
                <a:t>Divisjons-</a:t>
              </a:r>
            </a:p>
            <a:p>
              <a:pPr algn="ctr"/>
              <a:r>
                <a:rPr lang="nb-NO" sz="1100" b="1">
                  <a:solidFill>
                    <a:srgbClr val="FF0000"/>
                  </a:solidFill>
                </a:rPr>
                <a:t>stab</a:t>
              </a:r>
              <a:endParaRPr lang="nb-NO" sz="1000" b="1">
                <a:solidFill>
                  <a:srgbClr val="FF0000"/>
                </a:solidFill>
              </a:endParaRPr>
            </a:p>
            <a:p>
              <a:pPr algn="ctr"/>
              <a:endParaRPr lang="nb-NO" sz="1000" b="1">
                <a:solidFill>
                  <a:srgbClr val="FF0000"/>
                </a:solidFill>
              </a:endParaRPr>
            </a:p>
          </p:txBody>
        </p:sp>
        <p:sp>
          <p:nvSpPr>
            <p:cNvPr id="18457" name="_s1049"/>
            <p:cNvSpPr>
              <a:spLocks noChangeArrowheads="1"/>
            </p:cNvSpPr>
            <p:nvPr/>
          </p:nvSpPr>
          <p:spPr bwMode="auto">
            <a:xfrm>
              <a:off x="7342" y="2208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Pasient-</a:t>
              </a:r>
            </a:p>
            <a:p>
              <a:pPr algn="ctr"/>
              <a:r>
                <a:rPr lang="nb-NO" sz="1000" b="1">
                  <a:solidFill>
                    <a:srgbClr val="FF0000"/>
                  </a:solidFill>
                </a:rPr>
                <a:t>reiser</a:t>
              </a:r>
            </a:p>
          </p:txBody>
        </p:sp>
        <p:sp>
          <p:nvSpPr>
            <p:cNvPr id="18458" name="_s1050"/>
            <p:cNvSpPr>
              <a:spLocks noChangeArrowheads="1"/>
            </p:cNvSpPr>
            <p:nvPr/>
          </p:nvSpPr>
          <p:spPr bwMode="auto">
            <a:xfrm>
              <a:off x="8350" y="2208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rgbClr val="99CC00"/>
            </a:solidFill>
            <a:ln w="9525">
              <a:round/>
              <a:headEnd/>
              <a:tailEnd/>
            </a:ln>
            <a:effectLst/>
            <a:scene3d>
              <a:camera prst="legacyObliqueBottom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flatTx/>
            </a:bodyPr>
            <a:lstStyle/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Dokumen-</a:t>
              </a:r>
            </a:p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tasjons</a:t>
              </a:r>
            </a:p>
            <a:p>
              <a:pPr algn="ctr"/>
              <a:r>
                <a:rPr lang="nb-NO" sz="1000" b="1">
                  <a:solidFill>
                    <a:srgbClr val="003399"/>
                  </a:solidFill>
                </a:rPr>
                <a:t>avdelingen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463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954375" cy="706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500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220700" cy="807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771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506575" cy="817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5688" y="-476250"/>
            <a:ext cx="16335376" cy="781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5263" y="-757238"/>
            <a:ext cx="17154526" cy="837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42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154525" cy="837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200025"/>
            <a:ext cx="9115425" cy="645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677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1470025"/>
          </a:xfrm>
        </p:spPr>
        <p:txBody>
          <a:bodyPr/>
          <a:lstStyle/>
          <a:p>
            <a:r>
              <a:rPr lang="nb-NO" b="1" dirty="0" smtClean="0">
                <a:solidFill>
                  <a:srgbClr val="00B050"/>
                </a:solidFill>
              </a:rPr>
              <a:t>Helse Bergen organisering  – Beste praksis</a:t>
            </a:r>
            <a:endParaRPr lang="nb-NO" b="1" dirty="0">
              <a:solidFill>
                <a:srgbClr val="00B050"/>
              </a:solidFill>
            </a:endParaRP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971600" y="1916832"/>
            <a:ext cx="7776864" cy="5112568"/>
          </a:xfrm>
        </p:spPr>
        <p:txBody>
          <a:bodyPr>
            <a:normAutofit fontScale="92500" lnSpcReduction="10000"/>
          </a:bodyPr>
          <a:lstStyle/>
          <a:p>
            <a:r>
              <a:rPr lang="nb-NO" sz="2400" b="1" dirty="0" smtClean="0">
                <a:solidFill>
                  <a:srgbClr val="0070C0"/>
                </a:solidFill>
              </a:rPr>
              <a:t>Kopling  langsiktig strategi – utvikling bygg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Kopling investeringsbudsjett -driftsøkonomi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Kopling  bruker- byggherre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Byggherre utfordrer bestiller i arealbehov og funksjoner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Balanserer løpende drift – byggevirksomhet 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Bygger nytt i/på eksisterende sykehusområder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Utnytter restverdi av «gamle» bygg - bærekraft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Har løpende volum på byggevirksomhet (~ 1 </a:t>
            </a:r>
            <a:r>
              <a:rPr lang="nb-NO" sz="2400" b="1" dirty="0" err="1" smtClean="0">
                <a:solidFill>
                  <a:srgbClr val="0070C0"/>
                </a:solidFill>
              </a:rPr>
              <a:t>mld</a:t>
            </a:r>
            <a:r>
              <a:rPr lang="nb-NO" sz="2400" b="1" dirty="0" smtClean="0">
                <a:solidFill>
                  <a:srgbClr val="0070C0"/>
                </a:solidFill>
              </a:rPr>
              <a:t> årlig)</a:t>
            </a:r>
          </a:p>
          <a:p>
            <a:r>
              <a:rPr lang="nb-NO" sz="2400" b="1" dirty="0">
                <a:solidFill>
                  <a:srgbClr val="0070C0"/>
                </a:solidFill>
              </a:rPr>
              <a:t>K</a:t>
            </a:r>
            <a:r>
              <a:rPr lang="nb-NO" sz="2400" b="1" dirty="0" smtClean="0">
                <a:solidFill>
                  <a:srgbClr val="0070C0"/>
                </a:solidFill>
              </a:rPr>
              <a:t>opling medisinsk-teknisk utstyr –bygg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Omfattende sykehuskompetanse!</a:t>
            </a:r>
          </a:p>
          <a:p>
            <a:r>
              <a:rPr lang="nb-NO" sz="2400" b="1" dirty="0" smtClean="0">
                <a:solidFill>
                  <a:srgbClr val="FF0000"/>
                </a:solidFill>
              </a:rPr>
              <a:t>men</a:t>
            </a:r>
          </a:p>
          <a:p>
            <a:r>
              <a:rPr lang="nb-NO" sz="2400" b="1" dirty="0" smtClean="0">
                <a:solidFill>
                  <a:srgbClr val="00B050"/>
                </a:solidFill>
              </a:rPr>
              <a:t>Positivt å ha mulighet til å kjøpe tilleggs-kapasitet</a:t>
            </a:r>
          </a:p>
          <a:p>
            <a:r>
              <a:rPr lang="nb-NO" sz="2400" b="1" dirty="0" smtClean="0">
                <a:solidFill>
                  <a:srgbClr val="00B050"/>
                </a:solidFill>
              </a:rPr>
              <a:t> fra nasjonalt HF!</a:t>
            </a:r>
            <a:endParaRPr lang="nb-NO" sz="2400" b="1" dirty="0">
              <a:solidFill>
                <a:srgbClr val="00B050"/>
              </a:solidFill>
            </a:endParaRPr>
          </a:p>
          <a:p>
            <a:endParaRPr lang="nb-NO" sz="2000" dirty="0" smtClean="0">
              <a:solidFill>
                <a:srgbClr val="0070C0"/>
              </a:solidFill>
            </a:endParaRP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9506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0982" y="0"/>
            <a:ext cx="106568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6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1026" name="Picture 2" descr="C:\Users\tsoe\AppData\Local\Microsoft\Windows\Temporary Internet Files\Content.Outlook\WL88R4O5\9546776086_b090e1df74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74867" cy="685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8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55093" y="168613"/>
            <a:ext cx="7755482" cy="1358562"/>
          </a:xfrm>
        </p:spPr>
        <p:txBody>
          <a:bodyPr/>
          <a:lstStyle/>
          <a:p>
            <a:r>
              <a:rPr lang="nb-NO" sz="3200" b="1" dirty="0">
                <a:solidFill>
                  <a:srgbClr val="0070C0"/>
                </a:solidFill>
              </a:rPr>
              <a:t>Arealutvikling i Helse Bergen basert på rullerende arealplaner</a:t>
            </a:r>
          </a:p>
        </p:txBody>
      </p:sp>
      <p:sp>
        <p:nvSpPr>
          <p:cNvPr id="219139" name="Rectangle 3"/>
          <p:cNvSpPr>
            <a:spLocks noGrp="1" noChangeArrowheads="1"/>
          </p:cNvSpPr>
          <p:nvPr>
            <p:ph idx="1"/>
          </p:nvPr>
        </p:nvSpPr>
        <p:spPr>
          <a:xfrm>
            <a:off x="777923" y="1483928"/>
            <a:ext cx="7569184" cy="4983271"/>
          </a:xfrm>
        </p:spPr>
        <p:txBody>
          <a:bodyPr>
            <a:normAutofit fontScale="77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Første </a:t>
            </a:r>
            <a:r>
              <a:rPr lang="nb-NO" dirty="0"/>
              <a:t>Arealplan laget i </a:t>
            </a:r>
            <a:r>
              <a:rPr lang="nb-NO" dirty="0" smtClean="0"/>
              <a:t>1999 Haukeland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Arealplan 2004 Helse Bergen</a:t>
            </a: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Justert </a:t>
            </a:r>
            <a:r>
              <a:rPr lang="nb-NO" dirty="0"/>
              <a:t>og tilpasset økonomiske rammer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Hovedlinjene er i hovedsak fastholdt</a:t>
            </a:r>
            <a:endParaRPr lang="nb-NO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Fremdrift forsinket av </a:t>
            </a:r>
            <a:r>
              <a:rPr lang="nb-NO" dirty="0" smtClean="0"/>
              <a:t>budsjettoverskridelser</a:t>
            </a: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Kobling drift og investering</a:t>
            </a: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Kontroll på økonomien – forutsigbart investeringsnivå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Arealplanen, </a:t>
            </a:r>
            <a:r>
              <a:rPr lang="nb-NO" u="sng" dirty="0" smtClean="0"/>
              <a:t>bygningsmessig</a:t>
            </a:r>
            <a:r>
              <a:rPr lang="nb-NO" dirty="0" smtClean="0"/>
              <a:t> respons </a:t>
            </a:r>
            <a:r>
              <a:rPr lang="nb-NO" dirty="0"/>
              <a:t>på </a:t>
            </a:r>
            <a:r>
              <a:rPr lang="nb-NO" dirty="0" smtClean="0"/>
              <a:t>strategiplanen</a:t>
            </a:r>
            <a:endParaRPr lang="nb-NO" dirty="0"/>
          </a:p>
          <a:p>
            <a:endParaRPr lang="nb-NO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NB: Arealutvikling, langsiktige prosesser, skal både ivareta faglig prioritering og forvalte bygningsmassen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85973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539552" y="11663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nb-NO" sz="3600" dirty="0" smtClean="0"/>
              <a:t>Den bygningsmessige utviklingsplanen</a:t>
            </a:r>
            <a:endParaRPr lang="nb-NO" sz="3600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352928" cy="5256584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nb-NO" dirty="0" smtClean="0">
                <a:solidFill>
                  <a:srgbClr val="0070C0"/>
                </a:solidFill>
              </a:rPr>
              <a:t>Den bygningsmessige utviklingsplanen er en plan for utvikling av de bygningsmessige ressursene i helseforetaket. Utgangspunktet er den </a:t>
            </a:r>
            <a:r>
              <a:rPr lang="nb-NO" dirty="0" err="1" smtClean="0">
                <a:solidFill>
                  <a:srgbClr val="0070C0"/>
                </a:solidFill>
              </a:rPr>
              <a:t>virksomhetsmessige</a:t>
            </a:r>
            <a:r>
              <a:rPr lang="nb-NO" dirty="0" smtClean="0">
                <a:solidFill>
                  <a:srgbClr val="0070C0"/>
                </a:solidFill>
              </a:rPr>
              <a:t> utviklingsplanen og de endringer og krav til tiltak som er beskrevet der. Dagens bygg representerer muligheter og begrensninger for fremtidig utvikling av virksomheten.</a:t>
            </a:r>
          </a:p>
          <a:p>
            <a:pPr algn="l"/>
            <a:endParaRPr lang="nb-NO" u="sng" dirty="0" smtClean="0">
              <a:solidFill>
                <a:srgbClr val="0070C0"/>
              </a:solidFill>
            </a:endParaRPr>
          </a:p>
          <a:p>
            <a:pPr algn="l"/>
            <a:r>
              <a:rPr lang="nb-NO" u="sng" dirty="0" smtClean="0">
                <a:solidFill>
                  <a:srgbClr val="0070C0"/>
                </a:solidFill>
              </a:rPr>
              <a:t>Formålet med en bygningsmessig utviklingsplan er å</a:t>
            </a:r>
            <a:r>
              <a:rPr lang="nb-NO" dirty="0" smtClean="0">
                <a:solidFill>
                  <a:srgbClr val="0070C0"/>
                </a:solidFill>
              </a:rPr>
              <a:t>:</a:t>
            </a:r>
          </a:p>
          <a:p>
            <a:pPr algn="l"/>
            <a:r>
              <a:rPr lang="nb-NO" b="1" dirty="0" smtClean="0">
                <a:solidFill>
                  <a:srgbClr val="0070C0"/>
                </a:solidFill>
              </a:rPr>
              <a:t>1</a:t>
            </a:r>
            <a:r>
              <a:rPr lang="nb-NO" dirty="0" smtClean="0">
                <a:solidFill>
                  <a:srgbClr val="0070C0"/>
                </a:solidFill>
              </a:rPr>
              <a:t>. Dokumentere </a:t>
            </a:r>
            <a:r>
              <a:rPr lang="nb-NO" b="1" dirty="0" smtClean="0">
                <a:solidFill>
                  <a:srgbClr val="0070C0"/>
                </a:solidFill>
              </a:rPr>
              <a:t>status</a:t>
            </a:r>
            <a:r>
              <a:rPr lang="nb-NO" dirty="0" smtClean="0">
                <a:solidFill>
                  <a:srgbClr val="0070C0"/>
                </a:solidFill>
              </a:rPr>
              <a:t> </a:t>
            </a:r>
            <a:r>
              <a:rPr lang="nb-NO" b="1" dirty="0" smtClean="0">
                <a:solidFill>
                  <a:srgbClr val="0070C0"/>
                </a:solidFill>
              </a:rPr>
              <a:t>for dagens bygg </a:t>
            </a:r>
            <a:r>
              <a:rPr lang="nb-NO" dirty="0" smtClean="0">
                <a:solidFill>
                  <a:srgbClr val="0070C0"/>
                </a:solidFill>
              </a:rPr>
              <a:t>med hensyn til teknisk tilstand, egnethet og muligheter/begrensninger i dagens og for fremtidig bruk (eiendomsforhold, reguleringsbestemmelser, vernestatus, miljøforhold), samt kostnader for FDVU</a:t>
            </a:r>
          </a:p>
          <a:p>
            <a:pPr algn="l"/>
            <a:endParaRPr lang="nb-NO" dirty="0" smtClean="0">
              <a:solidFill>
                <a:srgbClr val="0070C0"/>
              </a:solidFill>
            </a:endParaRPr>
          </a:p>
          <a:p>
            <a:pPr algn="l"/>
            <a:r>
              <a:rPr lang="nb-NO" b="1" dirty="0" smtClean="0">
                <a:solidFill>
                  <a:srgbClr val="0070C0"/>
                </a:solidFill>
              </a:rPr>
              <a:t>2</a:t>
            </a:r>
            <a:r>
              <a:rPr lang="nb-NO" dirty="0" smtClean="0">
                <a:solidFill>
                  <a:srgbClr val="0070C0"/>
                </a:solidFill>
              </a:rPr>
              <a:t>. Vise </a:t>
            </a:r>
            <a:r>
              <a:rPr lang="nb-NO" b="1" dirty="0" smtClean="0">
                <a:solidFill>
                  <a:srgbClr val="0070C0"/>
                </a:solidFill>
              </a:rPr>
              <a:t>hvordan byggene kan utvikles </a:t>
            </a:r>
            <a:r>
              <a:rPr lang="nb-NO" dirty="0" smtClean="0">
                <a:solidFill>
                  <a:srgbClr val="0070C0"/>
                </a:solidFill>
              </a:rPr>
              <a:t>for å kunne bidra til en effektiv drift av primærvirksomheten, samt ivareta krav til miljø og andre samfunnskrav</a:t>
            </a:r>
          </a:p>
          <a:p>
            <a:pPr algn="l"/>
            <a:endParaRPr lang="nb-NO" dirty="0" smtClean="0">
              <a:solidFill>
                <a:srgbClr val="0070C0"/>
              </a:solidFill>
            </a:endParaRPr>
          </a:p>
          <a:p>
            <a:pPr marL="514350" indent="-514350" algn="l">
              <a:buAutoNum type="arabicPeriod" startAt="3"/>
            </a:pPr>
            <a:r>
              <a:rPr lang="nb-NO" b="1" dirty="0" smtClean="0">
                <a:solidFill>
                  <a:srgbClr val="0070C0"/>
                </a:solidFill>
              </a:rPr>
              <a:t>Vise</a:t>
            </a:r>
            <a:r>
              <a:rPr lang="nb-NO" dirty="0" smtClean="0">
                <a:solidFill>
                  <a:srgbClr val="0070C0"/>
                </a:solidFill>
              </a:rPr>
              <a:t> </a:t>
            </a:r>
          </a:p>
          <a:p>
            <a:pPr algn="l"/>
            <a:r>
              <a:rPr lang="nb-NO" dirty="0" smtClean="0">
                <a:solidFill>
                  <a:srgbClr val="0070C0"/>
                </a:solidFill>
              </a:rPr>
              <a:t>-        krav til </a:t>
            </a:r>
            <a:r>
              <a:rPr lang="nb-NO" b="1" dirty="0" smtClean="0">
                <a:solidFill>
                  <a:srgbClr val="0070C0"/>
                </a:solidFill>
              </a:rPr>
              <a:t>dimensjonering</a:t>
            </a:r>
            <a:r>
              <a:rPr lang="nb-NO" dirty="0" smtClean="0">
                <a:solidFill>
                  <a:srgbClr val="0070C0"/>
                </a:solidFill>
              </a:rPr>
              <a:t> av funksjoner og bygg, </a:t>
            </a:r>
          </a:p>
          <a:p>
            <a:pPr marL="457200" indent="-457200" algn="l">
              <a:buFontTx/>
              <a:buChar char="-"/>
            </a:pPr>
            <a:r>
              <a:rPr lang="nb-NO" dirty="0" smtClean="0">
                <a:solidFill>
                  <a:srgbClr val="0070C0"/>
                </a:solidFill>
              </a:rPr>
              <a:t>mulige </a:t>
            </a:r>
            <a:r>
              <a:rPr lang="nb-NO" b="1" dirty="0" smtClean="0">
                <a:solidFill>
                  <a:srgbClr val="0070C0"/>
                </a:solidFill>
              </a:rPr>
              <a:t>løsninger</a:t>
            </a:r>
            <a:r>
              <a:rPr lang="nb-NO" dirty="0" smtClean="0">
                <a:solidFill>
                  <a:srgbClr val="0070C0"/>
                </a:solidFill>
              </a:rPr>
              <a:t>,  og </a:t>
            </a:r>
          </a:p>
          <a:p>
            <a:pPr marL="457200" indent="-457200" algn="l">
              <a:buFontTx/>
              <a:buChar char="-"/>
            </a:pPr>
            <a:r>
              <a:rPr lang="nb-NO" dirty="0" smtClean="0">
                <a:solidFill>
                  <a:srgbClr val="0070C0"/>
                </a:solidFill>
              </a:rPr>
              <a:t>hvilke </a:t>
            </a:r>
            <a:r>
              <a:rPr lang="nb-NO" b="1" dirty="0" smtClean="0">
                <a:solidFill>
                  <a:srgbClr val="0070C0"/>
                </a:solidFill>
              </a:rPr>
              <a:t>tiltak </a:t>
            </a:r>
            <a:r>
              <a:rPr lang="nb-NO" dirty="0" smtClean="0">
                <a:solidFill>
                  <a:srgbClr val="0070C0"/>
                </a:solidFill>
              </a:rPr>
              <a:t>som kreves</a:t>
            </a:r>
          </a:p>
          <a:p>
            <a:pPr marL="457200" indent="-457200" algn="l">
              <a:buFontTx/>
              <a:buChar char="-"/>
            </a:pPr>
            <a:r>
              <a:rPr lang="nb-NO" b="1" dirty="0" smtClean="0">
                <a:solidFill>
                  <a:srgbClr val="0070C0"/>
                </a:solidFill>
              </a:rPr>
              <a:t>investeringsbehovet</a:t>
            </a:r>
            <a:endParaRPr lang="nb-NO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71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931863"/>
            <a:ext cx="7127875" cy="545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7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665163"/>
            <a:ext cx="6216650" cy="1203325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nb-NO" altLang="nb-NO" sz="2800" dirty="0" smtClean="0">
                <a:solidFill>
                  <a:srgbClr val="003399"/>
                </a:solidFill>
                <a:latin typeface="Georgia" pitchFamily="18" charset="0"/>
              </a:rPr>
              <a:t>Felles strategi og samkjørte planer</a:t>
            </a:r>
            <a:r>
              <a:rPr lang="nb-NO" altLang="nb-NO" sz="2800" dirty="0" smtClean="0"/>
              <a:t/>
            </a:r>
            <a:br>
              <a:rPr lang="nb-NO" altLang="nb-NO" sz="2800" dirty="0" smtClean="0"/>
            </a:br>
            <a:endParaRPr lang="nb-NO" altLang="nb-NO" sz="2800" dirty="0" smtClean="0"/>
          </a:p>
        </p:txBody>
      </p:sp>
      <p:sp>
        <p:nvSpPr>
          <p:cNvPr id="112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300" b="1">
                <a:solidFill>
                  <a:srgbClr val="003399"/>
                </a:solidFill>
                <a:latin typeface="Arial" charset="0"/>
              </a:defRPr>
            </a:lvl1pPr>
            <a:lvl2pPr marL="742950" indent="-28575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2pPr>
            <a:lvl3pPr marL="1143000" indent="-22860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3pPr>
            <a:lvl4pPr marL="1600200" indent="-22860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4pPr>
            <a:lvl5pPr marL="2057400" indent="-22860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FontTx/>
              <a:buChar char="•"/>
            </a:pPr>
            <a:endParaRPr lang="nb-NO" altLang="nb-NO" sz="3200" b="0">
              <a:solidFill>
                <a:srgbClr val="000000"/>
              </a:solidFill>
            </a:endParaRPr>
          </a:p>
        </p:txBody>
      </p:sp>
      <p:sp>
        <p:nvSpPr>
          <p:cNvPr id="11269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1300" b="1">
                <a:solidFill>
                  <a:srgbClr val="003399"/>
                </a:solidFill>
                <a:latin typeface="Arial" charset="0"/>
              </a:defRPr>
            </a:lvl1pPr>
            <a:lvl2pPr marL="742950" indent="-28575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2pPr>
            <a:lvl3pPr marL="1143000" indent="-22860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3pPr>
            <a:lvl4pPr marL="1600200" indent="-22860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4pPr>
            <a:lvl5pPr marL="2057400" indent="-228600" eaLnBrk="0" hangingPunct="0">
              <a:defRPr sz="1300" b="1">
                <a:solidFill>
                  <a:srgbClr val="003399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  <a:defRPr sz="13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FontTx/>
              <a:buChar char="•"/>
            </a:pPr>
            <a:endParaRPr lang="nb-NO" altLang="nb-NO" sz="3200" b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5681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062" y="1700808"/>
            <a:ext cx="9252520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190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338388"/>
            <a:ext cx="91440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1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548680"/>
            <a:ext cx="6821574" cy="550862"/>
          </a:xfrm>
        </p:spPr>
        <p:txBody>
          <a:bodyPr>
            <a:normAutofit fontScale="90000"/>
          </a:bodyPr>
          <a:lstStyle/>
          <a:p>
            <a:r>
              <a:rPr lang="nb-NO" b="1" dirty="0">
                <a:solidFill>
                  <a:srgbClr val="0070C0"/>
                </a:solidFill>
              </a:rPr>
              <a:t>S</a:t>
            </a:r>
            <a:r>
              <a:rPr lang="nb-NO" b="1" dirty="0" smtClean="0">
                <a:solidFill>
                  <a:srgbClr val="0070C0"/>
                </a:solidFill>
              </a:rPr>
              <a:t>trategiske valg i Helse Bergen</a:t>
            </a:r>
            <a:endParaRPr lang="nb-NO" b="1" dirty="0">
              <a:solidFill>
                <a:srgbClr val="0070C0"/>
              </a:solidFill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091821" y="1600200"/>
            <a:ext cx="7055892" cy="4525963"/>
          </a:xfrm>
        </p:spPr>
        <p:txBody>
          <a:bodyPr>
            <a:normAutofit fontScale="77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HUS på dagens </a:t>
            </a:r>
            <a:r>
              <a:rPr lang="nb-NO" dirty="0" smtClean="0"/>
              <a:t>tomt </a:t>
            </a:r>
            <a:r>
              <a:rPr lang="nb-NO" sz="1800" dirty="0" smtClean="0"/>
              <a:t>(</a:t>
            </a:r>
            <a:r>
              <a:rPr lang="nb-NO" sz="1800" dirty="0" smtClean="0">
                <a:solidFill>
                  <a:srgbClr val="FF0000"/>
                </a:solidFill>
              </a:rPr>
              <a:t>tomten er på 191 mål</a:t>
            </a:r>
            <a:r>
              <a:rPr lang="nb-NO" sz="1800" dirty="0" smtClean="0"/>
              <a:t>)</a:t>
            </a:r>
            <a:endParaRPr lang="nb-NO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Sentralblokken hovedbygg for akuttmedisinsk virksomhet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De ”tunge” </a:t>
            </a:r>
            <a:r>
              <a:rPr lang="nb-NO" dirty="0" smtClean="0"/>
              <a:t>behandlings- </a:t>
            </a:r>
            <a:r>
              <a:rPr lang="nb-NO" dirty="0"/>
              <a:t>og utredningsfunksjonene i Sentralblokken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 smtClean="0"/>
              <a:t>Psykiatri:</a:t>
            </a:r>
            <a:endParaRPr lang="nb-NO" dirty="0"/>
          </a:p>
          <a:p>
            <a:pPr lvl="1"/>
            <a:r>
              <a:rPr lang="nb-NO" dirty="0"/>
              <a:t>sykehustilbud for voksne i hovedsak på Sandviken</a:t>
            </a:r>
          </a:p>
          <a:p>
            <a:pPr lvl="1"/>
            <a:r>
              <a:rPr lang="nb-NO" dirty="0"/>
              <a:t>sykehustilbud for barn, HUS</a:t>
            </a:r>
          </a:p>
          <a:p>
            <a:pPr lvl="1"/>
            <a:r>
              <a:rPr lang="nb-NO" dirty="0"/>
              <a:t>Barne- og </a:t>
            </a:r>
            <a:r>
              <a:rPr lang="nb-NO" dirty="0" err="1"/>
              <a:t>ungdomspsyk</a:t>
            </a:r>
            <a:r>
              <a:rPr lang="nb-NO" dirty="0"/>
              <a:t>. poliklinikk, desentralt</a:t>
            </a:r>
          </a:p>
          <a:p>
            <a:pPr lvl="1"/>
            <a:r>
              <a:rPr lang="nb-NO" dirty="0"/>
              <a:t>DPS-struktur, nord, midt og vest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nb-NO" dirty="0"/>
              <a:t>Voss, fullverdig lokalsykehus</a:t>
            </a:r>
            <a:endParaRPr lang="nb-NO" dirty="0">
              <a:solidFill>
                <a:srgbClr val="FF3300"/>
              </a:solidFill>
            </a:endParaRP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nb-NO" dirty="0"/>
              <a:t>Nordås, tyngdepunkt innen </a:t>
            </a:r>
            <a:r>
              <a:rPr lang="nb-NO" dirty="0" err="1"/>
              <a:t>habilitering</a:t>
            </a:r>
            <a:r>
              <a:rPr lang="nb-NO" dirty="0"/>
              <a:t> og </a:t>
            </a:r>
            <a:r>
              <a:rPr lang="nb-NO" dirty="0" smtClean="0"/>
              <a:t>rehabilitering</a:t>
            </a: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>
              <a:buFontTx/>
              <a:buNone/>
            </a:pPr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57456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94103" y="693738"/>
            <a:ext cx="7675198" cy="715962"/>
          </a:xfrm>
        </p:spPr>
        <p:txBody>
          <a:bodyPr>
            <a:normAutofit fontScale="90000"/>
          </a:bodyPr>
          <a:lstStyle/>
          <a:p>
            <a:pPr algn="ctr"/>
            <a:r>
              <a:rPr lang="nb-NO" dirty="0" smtClean="0"/>
              <a:t/>
            </a:r>
            <a:br>
              <a:rPr lang="nb-NO" dirty="0" smtClean="0"/>
            </a:br>
            <a:r>
              <a:rPr lang="nb-NO" b="1" dirty="0" smtClean="0">
                <a:solidFill>
                  <a:srgbClr val="0070C0"/>
                </a:solidFill>
              </a:rPr>
              <a:t>Premisser </a:t>
            </a:r>
            <a:r>
              <a:rPr lang="nb-NO" b="1" dirty="0">
                <a:solidFill>
                  <a:srgbClr val="0070C0"/>
                </a:solidFill>
              </a:rPr>
              <a:t>for </a:t>
            </a:r>
            <a:r>
              <a:rPr lang="nb-NO" b="1" dirty="0" smtClean="0">
                <a:solidFill>
                  <a:srgbClr val="0070C0"/>
                </a:solidFill>
              </a:rPr>
              <a:t>arealutvikling</a:t>
            </a:r>
            <a:r>
              <a:rPr lang="nb-NO" dirty="0"/>
              <a:t/>
            </a:r>
            <a:br>
              <a:rPr lang="nb-NO" dirty="0"/>
            </a:br>
            <a:r>
              <a:rPr lang="nb-NO" dirty="0" smtClean="0"/>
              <a:t/>
            </a:r>
            <a:br>
              <a:rPr lang="nb-NO" dirty="0" smtClean="0"/>
            </a:b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94102" y="1600200"/>
            <a:ext cx="7675198" cy="47164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nb-NO" b="1" dirty="0" smtClean="0"/>
              <a:t>Helse Bergen skal ha en fleksibel og fremtidsrettet infrastruktur. Arealplanleggingen bygger på følgende prinsipp:</a:t>
            </a:r>
          </a:p>
          <a:p>
            <a:r>
              <a:rPr lang="nb-NO" dirty="0" smtClean="0"/>
              <a:t>Miljøperspektiv – bruke restverdi av bygg og anlegg</a:t>
            </a:r>
          </a:p>
          <a:p>
            <a:r>
              <a:rPr lang="nb-NO" dirty="0" smtClean="0"/>
              <a:t>HMS-perspektiv</a:t>
            </a:r>
          </a:p>
          <a:p>
            <a:r>
              <a:rPr lang="nb-NO" dirty="0" smtClean="0"/>
              <a:t>Brukermedvirkning i arealutformingen</a:t>
            </a:r>
          </a:p>
          <a:p>
            <a:r>
              <a:rPr lang="nb-NO" dirty="0" smtClean="0"/>
              <a:t>Flerbruk og sambruk av areal</a:t>
            </a:r>
          </a:p>
          <a:p>
            <a:r>
              <a:rPr lang="nb-NO" dirty="0" smtClean="0"/>
              <a:t>Unngå faste avdelingsgrenser der dette er formålstjenlig</a:t>
            </a:r>
          </a:p>
          <a:p>
            <a:r>
              <a:rPr lang="nb-NO" dirty="0" smtClean="0"/>
              <a:t>Utvidet driftstid for areal og medisinsk teknisk utstyr</a:t>
            </a:r>
          </a:p>
          <a:p>
            <a:r>
              <a:rPr lang="nb-NO" dirty="0" smtClean="0"/>
              <a:t>Tverrfaglig samarbeid om høyteknologisk utstyr</a:t>
            </a:r>
          </a:p>
          <a:p>
            <a:pPr marL="0" indent="0">
              <a:buNone/>
            </a:pPr>
            <a:endParaRPr lang="nb-NO" b="1" dirty="0"/>
          </a:p>
        </p:txBody>
      </p:sp>
    </p:spTree>
    <p:extLst>
      <p:ext uri="{BB962C8B-B14F-4D97-AF65-F5344CB8AC3E}">
        <p14:creationId xmlns:p14="http://schemas.microsoft.com/office/powerpoint/2010/main" val="311379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 smtClean="0"/>
              <a:t>Kobling strategiske satsningsområder og bygg/areal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 smtClean="0"/>
              <a:t>Samhandling</a:t>
            </a:r>
            <a:r>
              <a:rPr lang="nb-NO" dirty="0" smtClean="0"/>
              <a:t>, Mottaksklinikk, helsehus (leie)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 smtClean="0"/>
              <a:t>Diagnostikk</a:t>
            </a:r>
            <a:r>
              <a:rPr lang="nb-NO" dirty="0" smtClean="0"/>
              <a:t>, Lab. bygget, utbygging radiologi, 3 tesla MR,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 smtClean="0"/>
              <a:t>Kreft</a:t>
            </a:r>
            <a:r>
              <a:rPr lang="nb-NO" dirty="0" smtClean="0"/>
              <a:t>, Parkbygg, PET/CT, Proton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 smtClean="0"/>
              <a:t>Høyspesialisert intervensjon og kirurgi</a:t>
            </a:r>
            <a:r>
              <a:rPr lang="nb-NO" dirty="0" smtClean="0"/>
              <a:t>, </a:t>
            </a:r>
            <a:r>
              <a:rPr lang="nb-NO" dirty="0"/>
              <a:t>Dag/</a:t>
            </a:r>
            <a:r>
              <a:rPr lang="nb-NO" dirty="0" err="1"/>
              <a:t>thorax</a:t>
            </a:r>
            <a:r>
              <a:rPr lang="nb-NO" dirty="0"/>
              <a:t>, Intervensjonssenter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 smtClean="0"/>
              <a:t>Psykiatri</a:t>
            </a:r>
            <a:r>
              <a:rPr lang="nb-NO" dirty="0" smtClean="0"/>
              <a:t>,  </a:t>
            </a:r>
            <a:r>
              <a:rPr lang="nb-NO" dirty="0" err="1" smtClean="0"/>
              <a:t>Øyane</a:t>
            </a:r>
            <a:r>
              <a:rPr lang="nb-NO" dirty="0" smtClean="0"/>
              <a:t> DPS (leie), Kronstad DPS, Sandviken, BUSP 1, Dr Martens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 smtClean="0"/>
              <a:t>Rus</a:t>
            </a:r>
            <a:r>
              <a:rPr lang="nb-NO" dirty="0" smtClean="0"/>
              <a:t>, Floen, </a:t>
            </a:r>
            <a:r>
              <a:rPr lang="nb-NO" dirty="0" err="1" smtClean="0"/>
              <a:t>Murhjørnet</a:t>
            </a:r>
            <a:r>
              <a:rPr lang="nb-NO" dirty="0" smtClean="0"/>
              <a:t> (leie), Tertnes, Askøy (leie)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65857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023353" y="188068"/>
            <a:ext cx="6387222" cy="1339107"/>
          </a:xfrm>
        </p:spPr>
        <p:txBody>
          <a:bodyPr>
            <a:normAutofit fontScale="90000"/>
          </a:bodyPr>
          <a:lstStyle/>
          <a:p>
            <a:r>
              <a:rPr lang="nb-NO" b="1" dirty="0">
                <a:solidFill>
                  <a:srgbClr val="002060"/>
                </a:solidFill>
              </a:rPr>
              <a:t>Utbyggingsstrategi for Haukelandsområdet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b-NO" sz="2400" dirty="0"/>
              <a:t>Videreutvikle Sentralblokken som hovedbygg for akuttmedisinsk virksomhet og de ”tunge” behandlings- og utredningsfunksjonene </a:t>
            </a:r>
          </a:p>
          <a:p>
            <a:pPr>
              <a:lnSpc>
                <a:spcPct val="90000"/>
              </a:lnSpc>
            </a:pPr>
            <a:r>
              <a:rPr lang="nb-NO" sz="2400" dirty="0"/>
              <a:t>Etablere komplementære sentra rundt </a:t>
            </a:r>
            <a:r>
              <a:rPr lang="nb-NO" sz="2400" dirty="0" smtClean="0"/>
              <a:t>Sentralblokken</a:t>
            </a:r>
            <a:endParaRPr lang="nb-NO" sz="2400" dirty="0"/>
          </a:p>
          <a:p>
            <a:pPr lvl="1">
              <a:lnSpc>
                <a:spcPct val="90000"/>
              </a:lnSpc>
            </a:pPr>
            <a:r>
              <a:rPr lang="nb-NO" dirty="0"/>
              <a:t>mulighet for moderne nybygg</a:t>
            </a:r>
          </a:p>
          <a:p>
            <a:pPr lvl="1">
              <a:lnSpc>
                <a:spcPct val="90000"/>
              </a:lnSpc>
            </a:pPr>
            <a:r>
              <a:rPr lang="nb-NO" dirty="0"/>
              <a:t>gir rom for oppgradering av 30 år gammelt sykehusbygg</a:t>
            </a:r>
          </a:p>
          <a:p>
            <a:pPr lvl="1">
              <a:lnSpc>
                <a:spcPct val="90000"/>
              </a:lnSpc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0390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404813"/>
            <a:ext cx="7442200" cy="578802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 descr="sentr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0" y="1606550"/>
            <a:ext cx="2882900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2" name="Group 4"/>
          <p:cNvGrpSpPr>
            <a:grpSpLocks/>
          </p:cNvGrpSpPr>
          <p:nvPr/>
        </p:nvGrpSpPr>
        <p:grpSpPr bwMode="auto">
          <a:xfrm>
            <a:off x="1655763" y="1592263"/>
            <a:ext cx="1171575" cy="1066800"/>
            <a:chOff x="1152" y="1200"/>
            <a:chExt cx="670" cy="672"/>
          </a:xfrm>
        </p:grpSpPr>
        <p:pic>
          <p:nvPicPr>
            <p:cNvPr id="24599" name="Picture 5" descr="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2" y="1200"/>
              <a:ext cx="670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00" name="Text Box 6"/>
            <p:cNvSpPr txBox="1">
              <a:spLocks noChangeArrowheads="1"/>
            </p:cNvSpPr>
            <p:nvPr/>
          </p:nvSpPr>
          <p:spPr bwMode="auto">
            <a:xfrm>
              <a:off x="1296" y="1632"/>
              <a:ext cx="43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nb-NO" altLang="nb-NO" sz="1600">
                  <a:solidFill>
                    <a:schemeClr val="bg1"/>
                  </a:solidFill>
                </a:rPr>
                <a:t>BUSP</a:t>
              </a:r>
              <a:endParaRPr lang="nb-NO" altLang="nb-NO" sz="2400" b="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68615" name="Group 7"/>
          <p:cNvGrpSpPr>
            <a:grpSpLocks/>
          </p:cNvGrpSpPr>
          <p:nvPr/>
        </p:nvGrpSpPr>
        <p:grpSpPr bwMode="auto">
          <a:xfrm>
            <a:off x="6278563" y="3962400"/>
            <a:ext cx="1665287" cy="1054100"/>
            <a:chOff x="3936" y="2688"/>
            <a:chExt cx="919" cy="664"/>
          </a:xfrm>
        </p:grpSpPr>
        <p:pic>
          <p:nvPicPr>
            <p:cNvPr id="24597" name="Picture 8" descr="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" y="2688"/>
              <a:ext cx="816" cy="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8" name="Text Box 9"/>
            <p:cNvSpPr txBox="1">
              <a:spLocks noChangeArrowheads="1"/>
            </p:cNvSpPr>
            <p:nvPr/>
          </p:nvSpPr>
          <p:spPr bwMode="auto">
            <a:xfrm>
              <a:off x="3984" y="2817"/>
              <a:ext cx="871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nb-NO" altLang="nb-NO" sz="1600">
                  <a:solidFill>
                    <a:schemeClr val="bg1"/>
                  </a:solidFill>
                </a:rPr>
                <a:t>Sengebygg sør/Kreftbygg</a:t>
              </a:r>
            </a:p>
          </p:txBody>
        </p:sp>
      </p:grpSp>
      <p:sp>
        <p:nvSpPr>
          <p:cNvPr id="24582" name="Text Box 10"/>
          <p:cNvSpPr txBox="1">
            <a:spLocks noChangeArrowheads="1"/>
          </p:cNvSpPr>
          <p:nvPr/>
        </p:nvSpPr>
        <p:spPr bwMode="auto">
          <a:xfrm>
            <a:off x="3657600" y="4114800"/>
            <a:ext cx="1676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nb-NO" altLang="nb-NO" sz="1600">
                <a:solidFill>
                  <a:srgbClr val="0099CC"/>
                </a:solidFill>
              </a:rPr>
              <a:t>Sentralblokken</a:t>
            </a:r>
            <a:endParaRPr lang="nb-NO" altLang="nb-NO" sz="2400" b="0">
              <a:solidFill>
                <a:srgbClr val="0099CC"/>
              </a:solidFill>
              <a:latin typeface="Times New Roman" pitchFamily="18" charset="0"/>
            </a:endParaRPr>
          </a:p>
        </p:txBody>
      </p:sp>
      <p:grpSp>
        <p:nvGrpSpPr>
          <p:cNvPr id="68619" name="Group 11"/>
          <p:cNvGrpSpPr>
            <a:grpSpLocks/>
          </p:cNvGrpSpPr>
          <p:nvPr/>
        </p:nvGrpSpPr>
        <p:grpSpPr bwMode="auto">
          <a:xfrm>
            <a:off x="4652963" y="685800"/>
            <a:ext cx="1290637" cy="755650"/>
            <a:chOff x="2979" y="624"/>
            <a:chExt cx="813" cy="476"/>
          </a:xfrm>
        </p:grpSpPr>
        <p:pic>
          <p:nvPicPr>
            <p:cNvPr id="24595" name="Picture 12" descr="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9" y="624"/>
              <a:ext cx="813" cy="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6" name="Text Box 13"/>
            <p:cNvSpPr txBox="1">
              <a:spLocks noChangeArrowheads="1"/>
            </p:cNvSpPr>
            <p:nvPr/>
          </p:nvSpPr>
          <p:spPr bwMode="auto">
            <a:xfrm>
              <a:off x="3024" y="864"/>
              <a:ext cx="72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nb-NO" altLang="nb-NO" sz="1600">
                  <a:solidFill>
                    <a:schemeClr val="bg1"/>
                  </a:solidFill>
                </a:rPr>
                <a:t>Lab bygg</a:t>
              </a:r>
              <a:endParaRPr lang="nb-NO" altLang="nb-NO" sz="1600"/>
            </a:p>
          </p:txBody>
        </p:sp>
      </p:grpSp>
      <p:sp>
        <p:nvSpPr>
          <p:cNvPr id="68622" name="AutoShape 14"/>
          <p:cNvSpPr>
            <a:spLocks noChangeArrowheads="1"/>
          </p:cNvSpPr>
          <p:nvPr/>
        </p:nvSpPr>
        <p:spPr bwMode="auto">
          <a:xfrm>
            <a:off x="3810000" y="838200"/>
            <a:ext cx="746125" cy="1066800"/>
          </a:xfrm>
          <a:custGeom>
            <a:avLst/>
            <a:gdLst>
              <a:gd name="T0" fmla="*/ 18048453 w 21600"/>
              <a:gd name="T1" fmla="*/ 0 h 21600"/>
              <a:gd name="T2" fmla="*/ 18048453 w 21600"/>
              <a:gd name="T3" fmla="*/ 29656546 h 21600"/>
              <a:gd name="T4" fmla="*/ 3862406 w 21600"/>
              <a:gd name="T5" fmla="*/ 52688067 h 21600"/>
              <a:gd name="T6" fmla="*/ 25773265 w 21600"/>
              <a:gd name="T7" fmla="*/ 14828273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/>
          </a:p>
        </p:txBody>
      </p:sp>
      <p:sp>
        <p:nvSpPr>
          <p:cNvPr id="68623" name="AutoShape 15"/>
          <p:cNvSpPr>
            <a:spLocks noChangeArrowheads="1"/>
          </p:cNvSpPr>
          <p:nvPr/>
        </p:nvSpPr>
        <p:spPr bwMode="auto">
          <a:xfrm rot="5400000" flipH="1" flipV="1">
            <a:off x="2286000" y="2590800"/>
            <a:ext cx="762000" cy="1066800"/>
          </a:xfrm>
          <a:custGeom>
            <a:avLst/>
            <a:gdLst>
              <a:gd name="T0" fmla="*/ 18824646 w 21600"/>
              <a:gd name="T1" fmla="*/ 0 h 21600"/>
              <a:gd name="T2" fmla="*/ 18824646 w 21600"/>
              <a:gd name="T3" fmla="*/ 29656546 h 21600"/>
              <a:gd name="T4" fmla="*/ 4028511 w 21600"/>
              <a:gd name="T5" fmla="*/ 52688067 h 21600"/>
              <a:gd name="T6" fmla="*/ 26881667 w 21600"/>
              <a:gd name="T7" fmla="*/ 14828273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/>
          </a:p>
        </p:txBody>
      </p:sp>
      <p:sp>
        <p:nvSpPr>
          <p:cNvPr id="68624" name="AutoShape 16"/>
          <p:cNvSpPr>
            <a:spLocks noChangeArrowheads="1"/>
          </p:cNvSpPr>
          <p:nvPr/>
        </p:nvSpPr>
        <p:spPr bwMode="auto">
          <a:xfrm rot="5400000">
            <a:off x="6255544" y="2583656"/>
            <a:ext cx="762000" cy="1843088"/>
          </a:xfrm>
          <a:custGeom>
            <a:avLst/>
            <a:gdLst>
              <a:gd name="T0" fmla="*/ 18824646 w 21600"/>
              <a:gd name="T1" fmla="*/ 0 h 21600"/>
              <a:gd name="T2" fmla="*/ 18824646 w 21600"/>
              <a:gd name="T3" fmla="*/ 88521127 h 21600"/>
              <a:gd name="T4" fmla="*/ 4028511 w 21600"/>
              <a:gd name="T5" fmla="*/ 157267286 h 21600"/>
              <a:gd name="T6" fmla="*/ 26881667 w 21600"/>
              <a:gd name="T7" fmla="*/ 44260564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/>
          </a:p>
        </p:txBody>
      </p:sp>
      <p:grpSp>
        <p:nvGrpSpPr>
          <p:cNvPr id="68625" name="Group 17"/>
          <p:cNvGrpSpPr>
            <a:grpSpLocks/>
          </p:cNvGrpSpPr>
          <p:nvPr/>
        </p:nvGrpSpPr>
        <p:grpSpPr bwMode="auto">
          <a:xfrm>
            <a:off x="1255713" y="4835525"/>
            <a:ext cx="1722437" cy="627063"/>
            <a:chOff x="2979" y="624"/>
            <a:chExt cx="813" cy="518"/>
          </a:xfrm>
        </p:grpSpPr>
        <p:pic>
          <p:nvPicPr>
            <p:cNvPr id="24593" name="Picture 18" descr="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9" y="624"/>
              <a:ext cx="813" cy="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4" name="Text Box 19"/>
            <p:cNvSpPr txBox="1">
              <a:spLocks noChangeArrowheads="1"/>
            </p:cNvSpPr>
            <p:nvPr/>
          </p:nvSpPr>
          <p:spPr bwMode="auto">
            <a:xfrm>
              <a:off x="3024" y="864"/>
              <a:ext cx="720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nb-NO" altLang="nb-NO" sz="1600">
                  <a:solidFill>
                    <a:schemeClr val="bg1"/>
                  </a:solidFill>
                </a:rPr>
                <a:t>Nevrosenter</a:t>
              </a:r>
              <a:endParaRPr lang="nb-NO" altLang="nb-NO" sz="1600"/>
            </a:p>
          </p:txBody>
        </p:sp>
      </p:grpSp>
      <p:sp>
        <p:nvSpPr>
          <p:cNvPr id="68628" name="AutoShape 20"/>
          <p:cNvSpPr>
            <a:spLocks noChangeArrowheads="1"/>
          </p:cNvSpPr>
          <p:nvPr/>
        </p:nvSpPr>
        <p:spPr bwMode="auto">
          <a:xfrm rot="10800000">
            <a:off x="3176588" y="4491038"/>
            <a:ext cx="769937" cy="1090612"/>
          </a:xfrm>
          <a:custGeom>
            <a:avLst/>
            <a:gdLst>
              <a:gd name="T0" fmla="*/ 16232945 w 21600"/>
              <a:gd name="T1" fmla="*/ 0 h 21600"/>
              <a:gd name="T2" fmla="*/ 16232945 w 21600"/>
              <a:gd name="T3" fmla="*/ 30995244 h 21600"/>
              <a:gd name="T4" fmla="*/ 2135862 w 21600"/>
              <a:gd name="T5" fmla="*/ 55066414 h 21600"/>
              <a:gd name="T6" fmla="*/ 27444583 w 21600"/>
              <a:gd name="T7" fmla="*/ 15497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4435 h 21600"/>
              <a:gd name="T14" fmla="*/ 19214 w 21600"/>
              <a:gd name="T15" fmla="*/ 772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2776" y="0"/>
                </a:lnTo>
                <a:lnTo>
                  <a:pt x="12776" y="4435"/>
                </a:lnTo>
                <a:lnTo>
                  <a:pt x="12427" y="4435"/>
                </a:lnTo>
                <a:cubicBezTo>
                  <a:pt x="5564" y="4435"/>
                  <a:pt x="0" y="7893"/>
                  <a:pt x="0" y="12158"/>
                </a:cubicBezTo>
                <a:lnTo>
                  <a:pt x="0" y="21600"/>
                </a:lnTo>
                <a:lnTo>
                  <a:pt x="3361" y="21600"/>
                </a:lnTo>
                <a:lnTo>
                  <a:pt x="3361" y="12158"/>
                </a:lnTo>
                <a:cubicBezTo>
                  <a:pt x="3361" y="9709"/>
                  <a:pt x="7420" y="7723"/>
                  <a:pt x="12427" y="7723"/>
                </a:cubicBezTo>
                <a:lnTo>
                  <a:pt x="12776" y="7723"/>
                </a:lnTo>
                <a:lnTo>
                  <a:pt x="12776" y="12158"/>
                </a:lnTo>
                <a:lnTo>
                  <a:pt x="21600" y="6079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/>
          </a:p>
        </p:txBody>
      </p:sp>
      <p:grpSp>
        <p:nvGrpSpPr>
          <p:cNvPr id="68629" name="Group 21"/>
          <p:cNvGrpSpPr>
            <a:grpSpLocks/>
          </p:cNvGrpSpPr>
          <p:nvPr/>
        </p:nvGrpSpPr>
        <p:grpSpPr bwMode="auto">
          <a:xfrm>
            <a:off x="4556125" y="4997450"/>
            <a:ext cx="1554163" cy="623888"/>
            <a:chOff x="2979" y="624"/>
            <a:chExt cx="813" cy="523"/>
          </a:xfrm>
        </p:grpSpPr>
        <p:pic>
          <p:nvPicPr>
            <p:cNvPr id="24591" name="Picture 22" descr="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9" y="624"/>
              <a:ext cx="813" cy="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2" name="Text Box 23"/>
            <p:cNvSpPr txBox="1">
              <a:spLocks noChangeArrowheads="1"/>
            </p:cNvSpPr>
            <p:nvPr/>
          </p:nvSpPr>
          <p:spPr bwMode="auto">
            <a:xfrm>
              <a:off x="3024" y="865"/>
              <a:ext cx="720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06699"/>
                </a:buClr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nb-NO" altLang="nb-NO" sz="1600">
                  <a:solidFill>
                    <a:schemeClr val="bg1"/>
                  </a:solidFill>
                </a:rPr>
                <a:t>Park bygg</a:t>
              </a:r>
              <a:endParaRPr lang="nb-NO" altLang="nb-NO" sz="1600"/>
            </a:p>
          </p:txBody>
        </p:sp>
      </p:grpSp>
      <p:sp>
        <p:nvSpPr>
          <p:cNvPr id="68632" name="AutoShape 24"/>
          <p:cNvSpPr>
            <a:spLocks noChangeArrowheads="1"/>
          </p:cNvSpPr>
          <p:nvPr/>
        </p:nvSpPr>
        <p:spPr bwMode="auto">
          <a:xfrm>
            <a:off x="5235575" y="4510088"/>
            <a:ext cx="550863" cy="363537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nb-NO" altLang="nb-NO" sz="130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866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22" grpId="0" animBg="1"/>
      <p:bldP spid="68623" grpId="0" animBg="1"/>
      <p:bldP spid="68624" grpId="0" animBg="1"/>
      <p:bldP spid="68628" grpId="0" animBg="1"/>
      <p:bldP spid="686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helge bergman\Bilder HUS\9543978635_b0d8caf87a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56"/>
            <a:ext cx="8534400" cy="586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3648075" y="6307693"/>
            <a:ext cx="1058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b="1" dirty="0" smtClean="0">
                <a:solidFill>
                  <a:srgbClr val="0070C0"/>
                </a:solidFill>
              </a:rPr>
              <a:t>Parkbygg</a:t>
            </a:r>
            <a:endParaRPr lang="nb-NO" b="1" dirty="0">
              <a:solidFill>
                <a:srgbClr val="0070C0"/>
              </a:solidFill>
            </a:endParaRPr>
          </a:p>
        </p:txBody>
      </p:sp>
      <p:sp>
        <p:nvSpPr>
          <p:cNvPr id="3" name="Pil opp 2"/>
          <p:cNvSpPr/>
          <p:nvPr/>
        </p:nvSpPr>
        <p:spPr>
          <a:xfrm>
            <a:off x="6228184" y="4221089"/>
            <a:ext cx="466589" cy="215202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0068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3995502378_147719ab31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738188"/>
            <a:ext cx="8893175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4283968" y="112474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 err="1" smtClean="0">
                <a:solidFill>
                  <a:srgbClr val="FF0000"/>
                </a:solidFill>
              </a:rPr>
              <a:t>Laboratorie</a:t>
            </a:r>
            <a:r>
              <a:rPr lang="nb-NO" b="1" dirty="0" smtClean="0">
                <a:solidFill>
                  <a:srgbClr val="FF0000"/>
                </a:solidFill>
              </a:rPr>
              <a:t> bygg</a:t>
            </a:r>
            <a:endParaRPr lang="nb-NO" b="1" dirty="0">
              <a:solidFill>
                <a:srgbClr val="FF0000"/>
              </a:solidFill>
            </a:endParaRPr>
          </a:p>
        </p:txBody>
      </p:sp>
      <p:sp>
        <p:nvSpPr>
          <p:cNvPr id="3" name="Pil ned 2"/>
          <p:cNvSpPr/>
          <p:nvPr/>
        </p:nvSpPr>
        <p:spPr>
          <a:xfrm>
            <a:off x="3995936" y="1196752"/>
            <a:ext cx="288032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5467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0070604_haa_A3mappe_presentasjon_Page_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96" y="64665"/>
            <a:ext cx="8790587" cy="659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kstSylinder 2"/>
          <p:cNvSpPr txBox="1"/>
          <p:nvPr/>
        </p:nvSpPr>
        <p:spPr>
          <a:xfrm>
            <a:off x="1331640" y="191683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</a:rPr>
              <a:t>Barne- og </a:t>
            </a:r>
            <a:r>
              <a:rPr lang="nb-NO" dirty="0" err="1" smtClean="0">
                <a:solidFill>
                  <a:srgbClr val="FF0000"/>
                </a:solidFill>
              </a:rPr>
              <a:t>undomssenter</a:t>
            </a:r>
            <a:endParaRPr lang="nb-NO" dirty="0">
              <a:solidFill>
                <a:srgbClr val="FF0000"/>
              </a:solidFill>
            </a:endParaRPr>
          </a:p>
        </p:txBody>
      </p:sp>
      <p:sp>
        <p:nvSpPr>
          <p:cNvPr id="4" name="Pil ned 3"/>
          <p:cNvSpPr/>
          <p:nvPr/>
        </p:nvSpPr>
        <p:spPr>
          <a:xfrm>
            <a:off x="3779912" y="2286164"/>
            <a:ext cx="216024" cy="12148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5377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helge bergman\Bilder HUS\9543978635_b0d8caf87a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56"/>
            <a:ext cx="8534400" cy="5868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3648075" y="6307693"/>
            <a:ext cx="1536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</a:rPr>
              <a:t>Sengebygg sør</a:t>
            </a:r>
            <a:endParaRPr lang="nb-NO" dirty="0">
              <a:solidFill>
                <a:srgbClr val="FF0000"/>
              </a:solidFill>
            </a:endParaRPr>
          </a:p>
        </p:txBody>
      </p:sp>
      <p:sp>
        <p:nvSpPr>
          <p:cNvPr id="3" name="TekstSylinder 2"/>
          <p:cNvSpPr txBox="1"/>
          <p:nvPr/>
        </p:nvSpPr>
        <p:spPr>
          <a:xfrm>
            <a:off x="7308304" y="342900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>
                <a:solidFill>
                  <a:srgbClr val="FF0000"/>
                </a:solidFill>
              </a:rPr>
              <a:t>Sengebygg sør</a:t>
            </a:r>
            <a:endParaRPr lang="nb-N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49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638"/>
            <a:ext cx="9132888" cy="631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6876256" y="54868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 smtClean="0">
                <a:solidFill>
                  <a:srgbClr val="FF0000"/>
                </a:solidFill>
              </a:rPr>
              <a:t>Sengebygg sør</a:t>
            </a:r>
            <a:endParaRPr lang="nb-N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8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4403" y="0"/>
            <a:ext cx="11185846" cy="743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tel 2"/>
          <p:cNvSpPr>
            <a:spLocks noGrp="1"/>
          </p:cNvSpPr>
          <p:nvPr>
            <p:ph type="ctrTitle"/>
          </p:nvPr>
        </p:nvSpPr>
        <p:spPr>
          <a:xfrm>
            <a:off x="171451" y="236440"/>
            <a:ext cx="7791450" cy="830997"/>
          </a:xfrm>
        </p:spPr>
        <p:txBody>
          <a:bodyPr/>
          <a:lstStyle/>
          <a:p>
            <a:r>
              <a:rPr lang="nb-NO" sz="2400" dirty="0" smtClean="0"/>
              <a:t>Helikopterlandingsplass sentralblokken</a:t>
            </a:r>
            <a:br>
              <a:rPr lang="nb-NO" sz="2400" dirty="0" smtClean="0"/>
            </a:br>
            <a:r>
              <a:rPr lang="nb-NO" sz="2400" dirty="0" smtClean="0"/>
              <a:t>45 </a:t>
            </a:r>
            <a:r>
              <a:rPr lang="nb-NO" sz="2400" dirty="0" err="1" smtClean="0"/>
              <a:t>millionar</a:t>
            </a:r>
            <a:r>
              <a:rPr lang="nb-NO" sz="2400" dirty="0" smtClean="0"/>
              <a:t> kroner</a:t>
            </a:r>
            <a:endParaRPr lang="nb-NO" dirty="0"/>
          </a:p>
        </p:txBody>
      </p:sp>
      <p:sp>
        <p:nvSpPr>
          <p:cNvPr id="4" name="Tittel 1"/>
          <p:cNvSpPr txBox="1">
            <a:spLocks/>
          </p:cNvSpPr>
          <p:nvPr/>
        </p:nvSpPr>
        <p:spPr>
          <a:xfrm>
            <a:off x="7239000" y="6442499"/>
            <a:ext cx="2600325" cy="276999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500" b="1" i="0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nb-NO" sz="1200" dirty="0" smtClean="0">
                <a:solidFill>
                  <a:schemeClr val="bg1"/>
                </a:solidFill>
              </a:rPr>
              <a:t>Helse Bergen mot 2015</a:t>
            </a:r>
            <a:endParaRPr lang="nb-NO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15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BILDER FILM\Bilder Bror Plattform befaring\IMG_33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55580" y="968756"/>
            <a:ext cx="6240231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645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789" y="44624"/>
            <a:ext cx="5526468" cy="661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236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innhold 1"/>
          <p:cNvSpPr>
            <a:spLocks noGrp="1"/>
          </p:cNvSpPr>
          <p:nvPr>
            <p:ph idx="1"/>
          </p:nvPr>
        </p:nvSpPr>
        <p:spPr>
          <a:xfrm>
            <a:off x="457200" y="1533502"/>
            <a:ext cx="8021145" cy="4616648"/>
          </a:xfrm>
        </p:spPr>
        <p:txBody>
          <a:bodyPr/>
          <a:lstStyle/>
          <a:p>
            <a:pPr lvl="0"/>
            <a:r>
              <a:rPr lang="nb-NO" sz="1500" dirty="0">
                <a:solidFill>
                  <a:srgbClr val="FF0000"/>
                </a:solidFill>
              </a:rPr>
              <a:t>Parkbygget</a:t>
            </a:r>
            <a:r>
              <a:rPr lang="nb-NO" sz="1500" dirty="0"/>
              <a:t> er </a:t>
            </a:r>
            <a:r>
              <a:rPr lang="nb-NO" sz="1500" dirty="0" err="1" smtClean="0"/>
              <a:t>teke</a:t>
            </a:r>
            <a:r>
              <a:rPr lang="nb-NO" sz="1500" dirty="0" smtClean="0"/>
              <a:t> </a:t>
            </a:r>
            <a:r>
              <a:rPr lang="nb-NO" sz="1500" dirty="0"/>
              <a:t>i bruk (250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 smtClean="0">
                <a:solidFill>
                  <a:srgbClr val="FF0000"/>
                </a:solidFill>
              </a:rPr>
              <a:t>Hudavdelinga</a:t>
            </a:r>
            <a:r>
              <a:rPr lang="nb-NO" sz="1500" dirty="0" smtClean="0"/>
              <a:t> er flytt </a:t>
            </a:r>
            <a:r>
              <a:rPr lang="nb-NO" sz="1500" dirty="0"/>
              <a:t>over i et nyrenovert bygg (det gamle lungebygget) (71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 err="1">
                <a:solidFill>
                  <a:srgbClr val="FF0000"/>
                </a:solidFill>
              </a:rPr>
              <a:t>Yrkesmedisinsk</a:t>
            </a:r>
            <a:r>
              <a:rPr lang="nb-NO" sz="1500" dirty="0">
                <a:solidFill>
                  <a:srgbClr val="FF0000"/>
                </a:solidFill>
              </a:rPr>
              <a:t> avdeling </a:t>
            </a:r>
            <a:r>
              <a:rPr lang="nb-NO" sz="1500" dirty="0" smtClean="0"/>
              <a:t>er flytt </a:t>
            </a:r>
            <a:r>
              <a:rPr lang="nb-NO" sz="1500" dirty="0"/>
              <a:t>over til Gamle Medisin B i </a:t>
            </a:r>
            <a:r>
              <a:rPr lang="nb-NO" sz="1500" dirty="0" err="1" smtClean="0"/>
              <a:t>nyopppussa</a:t>
            </a:r>
            <a:r>
              <a:rPr lang="nb-NO" sz="1500" dirty="0" smtClean="0"/>
              <a:t> areal </a:t>
            </a:r>
            <a:r>
              <a:rPr lang="nb-NO" sz="1500" dirty="0"/>
              <a:t>(14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da-DK" sz="1500" dirty="0"/>
              <a:t>Hudbygget er </a:t>
            </a:r>
            <a:r>
              <a:rPr lang="da-DK" sz="1500" dirty="0" smtClean="0"/>
              <a:t>rive </a:t>
            </a:r>
            <a:r>
              <a:rPr lang="da-DK" sz="1500" dirty="0"/>
              <a:t>(7 mill kr)</a:t>
            </a:r>
            <a:endParaRPr lang="nb-NO" sz="1500" dirty="0"/>
          </a:p>
          <a:p>
            <a:pPr lvl="0"/>
            <a:r>
              <a:rPr lang="nb-NO" sz="1500" dirty="0">
                <a:solidFill>
                  <a:srgbClr val="FF0000"/>
                </a:solidFill>
              </a:rPr>
              <a:t>Gangbro </a:t>
            </a:r>
            <a:r>
              <a:rPr lang="nb-NO" sz="1500" dirty="0" err="1" smtClean="0">
                <a:solidFill>
                  <a:srgbClr val="FF0000"/>
                </a:solidFill>
              </a:rPr>
              <a:t>frå</a:t>
            </a:r>
            <a:r>
              <a:rPr lang="nb-NO" sz="1500" dirty="0" smtClean="0">
                <a:solidFill>
                  <a:srgbClr val="FF0000"/>
                </a:solidFill>
              </a:rPr>
              <a:t> </a:t>
            </a:r>
            <a:r>
              <a:rPr lang="nb-NO" sz="1500" dirty="0">
                <a:solidFill>
                  <a:srgbClr val="FF0000"/>
                </a:solidFill>
              </a:rPr>
              <a:t>Sentralblokken over til Armauer Hansens Hus </a:t>
            </a:r>
            <a:r>
              <a:rPr lang="nb-NO" sz="1500" dirty="0"/>
              <a:t>er etablert (8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 err="1" smtClean="0">
                <a:solidFill>
                  <a:srgbClr val="FF0000"/>
                </a:solidFill>
              </a:rPr>
              <a:t>Habiliteringstenesta</a:t>
            </a:r>
            <a:r>
              <a:rPr lang="nb-NO" sz="1500" dirty="0" smtClean="0">
                <a:solidFill>
                  <a:srgbClr val="FF0000"/>
                </a:solidFill>
              </a:rPr>
              <a:t> </a:t>
            </a:r>
            <a:r>
              <a:rPr lang="nb-NO" sz="1500" dirty="0"/>
              <a:t>for barn </a:t>
            </a:r>
            <a:r>
              <a:rPr lang="nb-NO" sz="1500" dirty="0" smtClean="0"/>
              <a:t>er flytt </a:t>
            </a:r>
            <a:r>
              <a:rPr lang="nb-NO" sz="1500" dirty="0"/>
              <a:t>til Gamle hovedbygg </a:t>
            </a:r>
            <a:r>
              <a:rPr lang="nb-NO" sz="1500" dirty="0" err="1" smtClean="0"/>
              <a:t>frå</a:t>
            </a:r>
            <a:r>
              <a:rPr lang="nb-NO" sz="1500" dirty="0" smtClean="0"/>
              <a:t> </a:t>
            </a:r>
            <a:r>
              <a:rPr lang="nb-NO" sz="1500" dirty="0"/>
              <a:t>Vestlund (skal til BUSP fase 2) (6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>
                <a:solidFill>
                  <a:srgbClr val="FF0000"/>
                </a:solidFill>
              </a:rPr>
              <a:t>Byggetrinn 1 på KK </a:t>
            </a:r>
            <a:r>
              <a:rPr lang="nb-NO" sz="1500" dirty="0"/>
              <a:t>er ferdigstilt og vi er under sluttføring av trinn 2 (50/20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>
                <a:solidFill>
                  <a:srgbClr val="FF0000"/>
                </a:solidFill>
              </a:rPr>
              <a:t>Bjørgvin DPS </a:t>
            </a:r>
            <a:r>
              <a:rPr lang="nb-NO" sz="1500" dirty="0" smtClean="0"/>
              <a:t>har flytt poliklinikkaktivitetene </a:t>
            </a:r>
            <a:r>
              <a:rPr lang="nb-NO" sz="1500" dirty="0"/>
              <a:t>til </a:t>
            </a:r>
            <a:r>
              <a:rPr lang="nb-NO" sz="1500" dirty="0" smtClean="0"/>
              <a:t>Tertnes (10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 err="1" smtClean="0">
                <a:solidFill>
                  <a:srgbClr val="FF0000"/>
                </a:solidFill>
              </a:rPr>
              <a:t>Øyane</a:t>
            </a:r>
            <a:r>
              <a:rPr lang="nb-NO" sz="1500" dirty="0" smtClean="0">
                <a:solidFill>
                  <a:srgbClr val="FF0000"/>
                </a:solidFill>
              </a:rPr>
              <a:t> </a:t>
            </a:r>
            <a:r>
              <a:rPr lang="nb-NO" sz="1500" dirty="0">
                <a:solidFill>
                  <a:srgbClr val="FF0000"/>
                </a:solidFill>
              </a:rPr>
              <a:t>DPS </a:t>
            </a:r>
            <a:r>
              <a:rPr lang="nb-NO" sz="1500" dirty="0"/>
              <a:t>på Straume i Fjell er fullført og tatt i bruk. (leid bygg - 120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>
                <a:solidFill>
                  <a:srgbClr val="FF0000"/>
                </a:solidFill>
              </a:rPr>
              <a:t>Akuttmottak fase 1 </a:t>
            </a:r>
            <a:r>
              <a:rPr lang="nb-NO" sz="1500" dirty="0"/>
              <a:t>er ferdigstilt og tilrettelagt for fase 2 ( 43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 err="1" smtClean="0">
                <a:solidFill>
                  <a:srgbClr val="FF0000"/>
                </a:solidFill>
              </a:rPr>
              <a:t>Overvakingseininga</a:t>
            </a:r>
            <a:r>
              <a:rPr lang="nb-NO" sz="1500" dirty="0">
                <a:solidFill>
                  <a:srgbClr val="FF0000"/>
                </a:solidFill>
              </a:rPr>
              <a:t> </a:t>
            </a:r>
            <a:r>
              <a:rPr lang="nb-NO" sz="1500" dirty="0" smtClean="0">
                <a:solidFill>
                  <a:srgbClr val="FF0000"/>
                </a:solidFill>
              </a:rPr>
              <a:t>ROE </a:t>
            </a:r>
            <a:r>
              <a:rPr lang="nb-NO" sz="1500" dirty="0"/>
              <a:t>på Lungeavdelingen er </a:t>
            </a:r>
            <a:r>
              <a:rPr lang="nb-NO" sz="1500" dirty="0" smtClean="0"/>
              <a:t>utvida </a:t>
            </a:r>
            <a:r>
              <a:rPr lang="nb-NO" sz="1500" dirty="0"/>
              <a:t>med </a:t>
            </a:r>
            <a:r>
              <a:rPr lang="nb-NO" sz="1500" dirty="0" err="1" smtClean="0"/>
              <a:t>ytterlegere</a:t>
            </a:r>
            <a:r>
              <a:rPr lang="nb-NO" sz="1500" dirty="0" smtClean="0"/>
              <a:t> </a:t>
            </a:r>
            <a:r>
              <a:rPr lang="nb-NO" sz="1500" dirty="0"/>
              <a:t>2 </a:t>
            </a:r>
            <a:r>
              <a:rPr lang="nb-NO" sz="1500" dirty="0" err="1" smtClean="0"/>
              <a:t>plassar</a:t>
            </a:r>
            <a:r>
              <a:rPr lang="nb-NO" sz="1500" dirty="0" smtClean="0"/>
              <a:t> </a:t>
            </a:r>
            <a:r>
              <a:rPr lang="nb-NO" sz="1500" dirty="0"/>
              <a:t>(10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 smtClean="0">
                <a:solidFill>
                  <a:srgbClr val="FF0000"/>
                </a:solidFill>
              </a:rPr>
              <a:t>Utvida </a:t>
            </a:r>
            <a:r>
              <a:rPr lang="nb-NO" sz="1500" dirty="0">
                <a:solidFill>
                  <a:srgbClr val="FF0000"/>
                </a:solidFill>
              </a:rPr>
              <a:t>slagpost i gamle </a:t>
            </a:r>
            <a:r>
              <a:rPr lang="nb-NO" sz="1500" dirty="0" err="1" smtClean="0">
                <a:solidFill>
                  <a:srgbClr val="FF0000"/>
                </a:solidFill>
              </a:rPr>
              <a:t>hovudbygg</a:t>
            </a:r>
            <a:r>
              <a:rPr lang="nb-NO" sz="1500" dirty="0" smtClean="0">
                <a:solidFill>
                  <a:srgbClr val="FF0000"/>
                </a:solidFill>
              </a:rPr>
              <a:t> </a:t>
            </a:r>
            <a:r>
              <a:rPr lang="nb-NO" sz="1500" dirty="0"/>
              <a:t>(I </a:t>
            </a:r>
            <a:r>
              <a:rPr lang="nb-NO" sz="1500" dirty="0" smtClean="0"/>
              <a:t>frigjorde areal </a:t>
            </a:r>
            <a:r>
              <a:rPr lang="nb-NO" sz="1500" dirty="0"/>
              <a:t>etter utflytting til Nordås) (8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/>
              <a:t>Nye </a:t>
            </a:r>
            <a:r>
              <a:rPr lang="nb-NO" sz="1500" dirty="0">
                <a:solidFill>
                  <a:srgbClr val="FF0000"/>
                </a:solidFill>
              </a:rPr>
              <a:t>trenings- </a:t>
            </a:r>
            <a:r>
              <a:rPr lang="nb-NO" sz="1500" dirty="0" err="1" smtClean="0">
                <a:solidFill>
                  <a:srgbClr val="FF0000"/>
                </a:solidFill>
              </a:rPr>
              <a:t>meistringsareal</a:t>
            </a:r>
            <a:r>
              <a:rPr lang="nb-NO" sz="1500" dirty="0" smtClean="0">
                <a:solidFill>
                  <a:srgbClr val="FF0000"/>
                </a:solidFill>
              </a:rPr>
              <a:t> </a:t>
            </a:r>
            <a:r>
              <a:rPr lang="nb-NO" sz="1500" dirty="0">
                <a:solidFill>
                  <a:srgbClr val="FF0000"/>
                </a:solidFill>
              </a:rPr>
              <a:t>for </a:t>
            </a:r>
            <a:r>
              <a:rPr lang="nb-NO" sz="1500" dirty="0" smtClean="0">
                <a:solidFill>
                  <a:srgbClr val="FF0000"/>
                </a:solidFill>
              </a:rPr>
              <a:t>Kreftavdelinga </a:t>
            </a:r>
            <a:r>
              <a:rPr lang="nb-NO" sz="1500" dirty="0"/>
              <a:t>i </a:t>
            </a:r>
            <a:r>
              <a:rPr lang="nb-NO" sz="1500" dirty="0" smtClean="0"/>
              <a:t>frigjorde </a:t>
            </a:r>
            <a:r>
              <a:rPr lang="nb-NO" sz="1500" dirty="0"/>
              <a:t>areal i sentralblokken (underetasjen)  (6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  <a:p>
            <a:pPr lvl="0"/>
            <a:r>
              <a:rPr lang="nb-NO" sz="1500" dirty="0">
                <a:solidFill>
                  <a:srgbClr val="FF0000"/>
                </a:solidFill>
              </a:rPr>
              <a:t>Nytt </a:t>
            </a:r>
            <a:r>
              <a:rPr lang="nb-NO" sz="1500" dirty="0" smtClean="0">
                <a:solidFill>
                  <a:srgbClr val="FF0000"/>
                </a:solidFill>
              </a:rPr>
              <a:t>MR-bygg </a:t>
            </a:r>
            <a:r>
              <a:rPr lang="nb-NO" sz="1500" dirty="0">
                <a:solidFill>
                  <a:srgbClr val="FF0000"/>
                </a:solidFill>
              </a:rPr>
              <a:t>på Voss sjukehus </a:t>
            </a:r>
            <a:r>
              <a:rPr lang="nb-NO" sz="1500" dirty="0"/>
              <a:t>(25 </a:t>
            </a:r>
            <a:r>
              <a:rPr lang="nb-NO" sz="1500" dirty="0" err="1"/>
              <a:t>mill</a:t>
            </a:r>
            <a:r>
              <a:rPr lang="nb-NO" sz="1500" dirty="0"/>
              <a:t> kr)</a:t>
            </a:r>
          </a:p>
        </p:txBody>
      </p:sp>
      <p:sp>
        <p:nvSpPr>
          <p:cNvPr id="3" name="Tittel 2"/>
          <p:cNvSpPr>
            <a:spLocks noGrp="1"/>
          </p:cNvSpPr>
          <p:nvPr>
            <p:ph type="ctrTitle"/>
          </p:nvPr>
        </p:nvSpPr>
        <p:spPr>
          <a:xfrm>
            <a:off x="457200" y="710161"/>
            <a:ext cx="6388100" cy="646331"/>
          </a:xfrm>
        </p:spPr>
        <p:txBody>
          <a:bodyPr/>
          <a:lstStyle/>
          <a:p>
            <a:r>
              <a:rPr lang="nb-NO" dirty="0" smtClean="0"/>
              <a:t>Tidligere investeringer</a:t>
            </a:r>
            <a:endParaRPr lang="nb-NO" sz="2000" dirty="0"/>
          </a:p>
        </p:txBody>
      </p:sp>
      <p:sp>
        <p:nvSpPr>
          <p:cNvPr id="4" name="Tittel 1"/>
          <p:cNvSpPr txBox="1">
            <a:spLocks/>
          </p:cNvSpPr>
          <p:nvPr/>
        </p:nvSpPr>
        <p:spPr>
          <a:xfrm>
            <a:off x="7962900" y="6581001"/>
            <a:ext cx="2600325" cy="276999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500" b="1" i="0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nb-NO" sz="1200" dirty="0" smtClean="0"/>
              <a:t>Helse Bergen</a:t>
            </a:r>
            <a:endParaRPr lang="nb-NO" sz="1200" dirty="0"/>
          </a:p>
        </p:txBody>
      </p:sp>
    </p:spTree>
    <p:extLst>
      <p:ext uri="{BB962C8B-B14F-4D97-AF65-F5344CB8AC3E}">
        <p14:creationId xmlns:p14="http://schemas.microsoft.com/office/powerpoint/2010/main" val="421582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innhold 1"/>
          <p:cNvSpPr>
            <a:spLocks noGrp="1"/>
          </p:cNvSpPr>
          <p:nvPr>
            <p:ph idx="1"/>
          </p:nvPr>
        </p:nvSpPr>
        <p:spPr>
          <a:xfrm>
            <a:off x="457200" y="1876402"/>
            <a:ext cx="8021145" cy="4142673"/>
          </a:xfrm>
        </p:spPr>
        <p:txBody>
          <a:bodyPr/>
          <a:lstStyle/>
          <a:p>
            <a:pPr lvl="0"/>
            <a:r>
              <a:rPr lang="nb-NO" dirty="0"/>
              <a:t>Helikopterlandingsplass på </a:t>
            </a:r>
            <a:r>
              <a:rPr lang="nb-NO" dirty="0" smtClean="0"/>
              <a:t>Sentralblokken, 2012</a:t>
            </a:r>
            <a:br>
              <a:rPr lang="nb-NO" dirty="0" smtClean="0"/>
            </a:br>
            <a:r>
              <a:rPr lang="nb-NO" sz="2000" dirty="0">
                <a:solidFill>
                  <a:schemeClr val="accent3">
                    <a:lumMod val="75000"/>
                  </a:schemeClr>
                </a:solidFill>
              </a:rPr>
              <a:t>45 </a:t>
            </a:r>
            <a:r>
              <a:rPr lang="nb-NO" sz="2000" dirty="0" err="1" smtClean="0">
                <a:solidFill>
                  <a:schemeClr val="accent3">
                    <a:lumMod val="75000"/>
                  </a:schemeClr>
                </a:solidFill>
              </a:rPr>
              <a:t>millionar</a:t>
            </a:r>
            <a:endParaRPr lang="nb-NO" sz="2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nb-NO" dirty="0"/>
              <a:t>Nybygg på </a:t>
            </a:r>
            <a:r>
              <a:rPr lang="nb-NO" dirty="0" smtClean="0"/>
              <a:t>Psykiatrisk klinikk, Sandviken, 2012</a:t>
            </a:r>
            <a:br>
              <a:rPr lang="nb-NO" dirty="0" smtClean="0"/>
            </a:br>
            <a:r>
              <a:rPr lang="nb-NO" sz="2000" dirty="0">
                <a:solidFill>
                  <a:schemeClr val="accent3">
                    <a:lumMod val="75000"/>
                  </a:schemeClr>
                </a:solidFill>
              </a:rPr>
              <a:t>89 </a:t>
            </a:r>
            <a:r>
              <a:rPr lang="nb-NO" sz="2000" dirty="0" err="1" smtClean="0">
                <a:solidFill>
                  <a:schemeClr val="accent3">
                    <a:lumMod val="75000"/>
                  </a:schemeClr>
                </a:solidFill>
              </a:rPr>
              <a:t>millionar</a:t>
            </a:r>
            <a:endParaRPr lang="nb-NO" sz="2000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r>
              <a:rPr lang="nb-NO" dirty="0"/>
              <a:t>Kronstad DPS på </a:t>
            </a:r>
            <a:r>
              <a:rPr lang="nb-NO" dirty="0" smtClean="0"/>
              <a:t>Danmarksplass, 2013</a:t>
            </a:r>
            <a:br>
              <a:rPr lang="nb-NO" dirty="0" smtClean="0"/>
            </a:br>
            <a:r>
              <a:rPr lang="nb-NO" sz="2000" dirty="0">
                <a:solidFill>
                  <a:schemeClr val="accent3">
                    <a:lumMod val="75000"/>
                  </a:schemeClr>
                </a:solidFill>
              </a:rPr>
              <a:t>420 </a:t>
            </a:r>
            <a:r>
              <a:rPr lang="nb-NO" sz="2000" dirty="0" err="1" smtClean="0">
                <a:solidFill>
                  <a:schemeClr val="accent3">
                    <a:lumMod val="75000"/>
                  </a:schemeClr>
                </a:solidFill>
              </a:rPr>
              <a:t>millionar</a:t>
            </a:r>
            <a:endParaRPr lang="nb-NO" sz="20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nb-NO" dirty="0"/>
              <a:t>Dagkirurgisk/</a:t>
            </a:r>
            <a:r>
              <a:rPr lang="nb-NO" dirty="0" err="1"/>
              <a:t>thorax</a:t>
            </a:r>
            <a:r>
              <a:rPr lang="nb-NO" dirty="0"/>
              <a:t> kirurgisk avdeling i </a:t>
            </a:r>
            <a:r>
              <a:rPr lang="nb-NO" dirty="0" smtClean="0"/>
              <a:t>Sentralblokken, 2013</a:t>
            </a:r>
            <a:br>
              <a:rPr lang="nb-NO" dirty="0" smtClean="0"/>
            </a:br>
            <a:r>
              <a:rPr lang="nb-NO" sz="2000" dirty="0">
                <a:solidFill>
                  <a:schemeClr val="accent3">
                    <a:lumMod val="75000"/>
                  </a:schemeClr>
                </a:solidFill>
              </a:rPr>
              <a:t>300 </a:t>
            </a:r>
            <a:r>
              <a:rPr lang="nb-NO" sz="2000" dirty="0" err="1" smtClean="0">
                <a:solidFill>
                  <a:schemeClr val="accent3">
                    <a:lumMod val="75000"/>
                  </a:schemeClr>
                </a:solidFill>
              </a:rPr>
              <a:t>millionar</a:t>
            </a:r>
            <a:endParaRPr lang="nb-NO" sz="2000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r>
              <a:rPr lang="nb-NO" dirty="0"/>
              <a:t>BUSP trinn </a:t>
            </a:r>
            <a:r>
              <a:rPr lang="nb-NO" dirty="0" smtClean="0"/>
              <a:t>1,  under bygging – tas i bruk 2016</a:t>
            </a:r>
            <a:br>
              <a:rPr lang="nb-NO" dirty="0" smtClean="0"/>
            </a:br>
            <a:r>
              <a:rPr lang="nb-NO" sz="2000" dirty="0">
                <a:solidFill>
                  <a:schemeClr val="accent3">
                    <a:lumMod val="75000"/>
                  </a:schemeClr>
                </a:solidFill>
              </a:rPr>
              <a:t>1.450 </a:t>
            </a:r>
            <a:r>
              <a:rPr lang="nb-NO" sz="2000" dirty="0" err="1" smtClean="0">
                <a:solidFill>
                  <a:schemeClr val="accent3">
                    <a:lumMod val="75000"/>
                  </a:schemeClr>
                </a:solidFill>
              </a:rPr>
              <a:t>millionar</a:t>
            </a:r>
            <a:endParaRPr lang="nb-NO" sz="2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Tittel 2"/>
          <p:cNvSpPr>
            <a:spLocks noGrp="1"/>
          </p:cNvSpPr>
          <p:nvPr>
            <p:ph type="ctrTitle"/>
          </p:nvPr>
        </p:nvSpPr>
        <p:spPr>
          <a:xfrm>
            <a:off x="457200" y="710161"/>
            <a:ext cx="7283152" cy="954107"/>
          </a:xfrm>
        </p:spPr>
        <p:txBody>
          <a:bodyPr/>
          <a:lstStyle/>
          <a:p>
            <a:r>
              <a:rPr lang="nb-NO" dirty="0" smtClean="0"/>
              <a:t>De siste større </a:t>
            </a:r>
            <a:r>
              <a:rPr lang="nb-NO" dirty="0" err="1" smtClean="0"/>
              <a:t>ivesteringene</a:t>
            </a:r>
            <a:r>
              <a:rPr lang="nb-NO" sz="1200" dirty="0" err="1" smtClean="0">
                <a:solidFill>
                  <a:srgbClr val="FF0000"/>
                </a:solidFill>
              </a:rPr>
              <a:t>sjekk</a:t>
            </a:r>
            <a:r>
              <a:rPr lang="nb-NO" sz="1200" dirty="0" smtClean="0">
                <a:solidFill>
                  <a:srgbClr val="FF0000"/>
                </a:solidFill>
              </a:rPr>
              <a:t> tall!</a:t>
            </a:r>
            <a:r>
              <a:rPr lang="nb-NO" dirty="0" smtClean="0"/>
              <a:t/>
            </a:r>
            <a:br>
              <a:rPr lang="nb-NO" dirty="0" smtClean="0"/>
            </a:br>
            <a:endParaRPr lang="nb-NO" sz="2000" dirty="0"/>
          </a:p>
        </p:txBody>
      </p:sp>
      <p:sp>
        <p:nvSpPr>
          <p:cNvPr id="4" name="Tittel 1"/>
          <p:cNvSpPr txBox="1">
            <a:spLocks/>
          </p:cNvSpPr>
          <p:nvPr/>
        </p:nvSpPr>
        <p:spPr>
          <a:xfrm>
            <a:off x="7296150" y="6581001"/>
            <a:ext cx="2600325" cy="276999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500" b="1" i="0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nb-NO" sz="1200" dirty="0" smtClean="0"/>
              <a:t>Helse Bergen mot 2015</a:t>
            </a:r>
            <a:endParaRPr lang="nb-NO" sz="1200" dirty="0"/>
          </a:p>
        </p:txBody>
      </p:sp>
    </p:spTree>
    <p:extLst>
      <p:ext uri="{BB962C8B-B14F-4D97-AF65-F5344CB8AC3E}">
        <p14:creationId xmlns:p14="http://schemas.microsoft.com/office/powerpoint/2010/main" val="31701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helge bergman\Bilder HUS\Flyfoto_webgis01e158434283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1264"/>
            <a:ext cx="9033108" cy="451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2895600" y="5984839"/>
            <a:ext cx="3867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/>
              <a:t>Sandviken, bygg for stemningslidelser</a:t>
            </a:r>
          </a:p>
          <a:p>
            <a:endParaRPr lang="nb-NO" dirty="0"/>
          </a:p>
        </p:txBody>
      </p:sp>
      <p:cxnSp>
        <p:nvCxnSpPr>
          <p:cNvPr id="6" name="Rett pil 5"/>
          <p:cNvCxnSpPr/>
          <p:nvPr/>
        </p:nvCxnSpPr>
        <p:spPr>
          <a:xfrm flipV="1">
            <a:off x="6012160" y="5301208"/>
            <a:ext cx="271728" cy="72008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kstSylinder 6"/>
          <p:cNvSpPr txBox="1"/>
          <p:nvPr/>
        </p:nvSpPr>
        <p:spPr>
          <a:xfrm>
            <a:off x="4085767" y="326195"/>
            <a:ext cx="1284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Dr. Martens</a:t>
            </a:r>
            <a:endParaRPr lang="nb-NO" dirty="0"/>
          </a:p>
        </p:txBody>
      </p:sp>
      <p:sp>
        <p:nvSpPr>
          <p:cNvPr id="8" name="TekstSylinder 7"/>
          <p:cNvSpPr txBox="1"/>
          <p:nvPr/>
        </p:nvSpPr>
        <p:spPr>
          <a:xfrm>
            <a:off x="2627784" y="332656"/>
            <a:ext cx="911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Svingen</a:t>
            </a:r>
            <a:endParaRPr lang="nb-NO" dirty="0"/>
          </a:p>
        </p:txBody>
      </p:sp>
      <p:cxnSp>
        <p:nvCxnSpPr>
          <p:cNvPr id="10" name="Rett pil 9"/>
          <p:cNvCxnSpPr/>
          <p:nvPr/>
        </p:nvCxnSpPr>
        <p:spPr>
          <a:xfrm flipH="1">
            <a:off x="4085767" y="764704"/>
            <a:ext cx="486233" cy="86409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Rett pil 11"/>
          <p:cNvCxnSpPr>
            <a:stCxn id="8" idx="2"/>
          </p:cNvCxnSpPr>
          <p:nvPr/>
        </p:nvCxnSpPr>
        <p:spPr>
          <a:xfrm>
            <a:off x="3083358" y="701988"/>
            <a:ext cx="120490" cy="92681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349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helsebergenprosjekt.com/files/images/dp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344816" cy="396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78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helge bergman\Bilder HUS\kronstad-DPS-forsi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2" y="1514474"/>
            <a:ext cx="8905062" cy="455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3114675" y="828675"/>
            <a:ext cx="18492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400" dirty="0" smtClean="0"/>
              <a:t>Kronstad DPS</a:t>
            </a:r>
            <a:endParaRPr lang="nb-NO" sz="2400" dirty="0"/>
          </a:p>
        </p:txBody>
      </p:sp>
    </p:spTree>
    <p:extLst>
      <p:ext uri="{BB962C8B-B14F-4D97-AF65-F5344CB8AC3E}">
        <p14:creationId xmlns:p14="http://schemas.microsoft.com/office/powerpoint/2010/main" val="127543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2963"/>
            <a:ext cx="92964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116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3"/>
            <a:ext cx="8064896" cy="6763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298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b="1" dirty="0" smtClean="0">
                <a:solidFill>
                  <a:srgbClr val="0070C0"/>
                </a:solidFill>
              </a:rPr>
              <a:t>Prosjektkontoret- Helse Bergens byggherreorganisasjon</a:t>
            </a:r>
            <a:endParaRPr lang="nb-NO" b="1" dirty="0">
              <a:solidFill>
                <a:srgbClr val="0070C0"/>
              </a:solidFill>
            </a:endParaRP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r>
              <a:rPr lang="nb-NO" b="1" dirty="0" smtClean="0"/>
              <a:t>1 Avdelingssjef</a:t>
            </a:r>
          </a:p>
          <a:p>
            <a:r>
              <a:rPr lang="nb-NO" b="1" dirty="0" smtClean="0"/>
              <a:t>1 Administrasjonskonsulent</a:t>
            </a:r>
          </a:p>
          <a:p>
            <a:r>
              <a:rPr lang="nb-NO" b="1" dirty="0" smtClean="0"/>
              <a:t>15 prosjektledere</a:t>
            </a:r>
          </a:p>
          <a:p>
            <a:pPr marL="0" indent="0">
              <a:buNone/>
            </a:pPr>
            <a:r>
              <a:rPr lang="nb-NO" dirty="0" smtClean="0"/>
              <a:t> 	-   5   på MTU (tar alle deler, også bygg tilpassing)</a:t>
            </a:r>
          </a:p>
          <a:p>
            <a:pPr marL="0" indent="0">
              <a:buNone/>
            </a:pPr>
            <a:r>
              <a:rPr lang="nb-NO" dirty="0"/>
              <a:t>	</a:t>
            </a:r>
            <a:r>
              <a:rPr lang="nb-NO" dirty="0" smtClean="0"/>
              <a:t>- 10   på bygg (</a:t>
            </a:r>
            <a:r>
              <a:rPr lang="nb-NO" sz="2000" dirty="0" smtClean="0"/>
              <a:t>prosjekter fra kr 100.000 til kr 3 </a:t>
            </a:r>
            <a:r>
              <a:rPr lang="nb-NO" sz="2000" dirty="0" err="1" smtClean="0"/>
              <a:t>mld</a:t>
            </a:r>
            <a:r>
              <a:rPr lang="nb-NO" sz="2000" dirty="0" smtClean="0"/>
              <a:t>)</a:t>
            </a:r>
          </a:p>
          <a:p>
            <a:pPr marL="0" indent="0">
              <a:buNone/>
            </a:pPr>
            <a:endParaRPr lang="nb-NO" sz="2000" dirty="0" smtClean="0"/>
          </a:p>
          <a:p>
            <a:pPr marL="0" indent="0">
              <a:buNone/>
            </a:pPr>
            <a:r>
              <a:rPr lang="nb-NO" sz="2000" dirty="0" smtClean="0"/>
              <a:t>- Bygg og MTU prosjektledere  samarbeider i alle store byggeprosjekt. </a:t>
            </a:r>
          </a:p>
          <a:p>
            <a:pPr marL="0" indent="0">
              <a:buNone/>
            </a:pPr>
            <a:r>
              <a:rPr lang="nb-NO" sz="2000" dirty="0" smtClean="0"/>
              <a:t>- Prosjektene styres gjennom programmer/prosjekter/styringsgrupper</a:t>
            </a:r>
            <a:endParaRPr lang="nb-NO" dirty="0" smtClean="0"/>
          </a:p>
          <a:p>
            <a:endParaRPr lang="nb-NO" dirty="0"/>
          </a:p>
        </p:txBody>
      </p:sp>
      <p:sp>
        <p:nvSpPr>
          <p:cNvPr id="5" name="Plassholder for innhold 4"/>
          <p:cNvSpPr>
            <a:spLocks noGrp="1"/>
          </p:cNvSpPr>
          <p:nvPr>
            <p:ph sz="half" idx="2"/>
          </p:nvPr>
        </p:nvSpPr>
        <p:spPr>
          <a:xfrm>
            <a:off x="9252520" y="1628800"/>
            <a:ext cx="82352" cy="4525963"/>
          </a:xfrm>
        </p:spPr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5435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b="1" dirty="0" smtClean="0">
                <a:solidFill>
                  <a:srgbClr val="0070C0"/>
                </a:solidFill>
              </a:rPr>
              <a:t>Hva gjør Prosjektkontoret? </a:t>
            </a:r>
            <a:endParaRPr lang="nb-NO" b="1" dirty="0">
              <a:solidFill>
                <a:srgbClr val="0070C0"/>
              </a:solidFill>
            </a:endParaRP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Deltar aktivt i prioritering av nye sykehusprosjekt 	</a:t>
            </a:r>
          </a:p>
          <a:p>
            <a:pPr lvl="1"/>
            <a:r>
              <a:rPr lang="nb-NO" dirty="0" smtClean="0"/>
              <a:t>Behov, kostnad, mulighet.</a:t>
            </a:r>
          </a:p>
          <a:p>
            <a:r>
              <a:rPr lang="nb-NO" dirty="0" smtClean="0"/>
              <a:t>Gjennomfører tidligfaseplanlegging av større prosjekt og tar de  frem til beslutningspunkt.</a:t>
            </a:r>
          </a:p>
          <a:p>
            <a:r>
              <a:rPr lang="nb-NO" dirty="0" smtClean="0"/>
              <a:t>Gjennomfører prosjekt frem til overlevering til brukere og driftsorganisasjon.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438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b="1" dirty="0" smtClean="0">
                <a:solidFill>
                  <a:srgbClr val="0070C0"/>
                </a:solidFill>
              </a:rPr>
              <a:t>Tidligfaseplanlegging</a:t>
            </a:r>
            <a:r>
              <a:rPr lang="nb-NO" b="1" dirty="0">
                <a:solidFill>
                  <a:srgbClr val="0070C0"/>
                </a:solidFill>
              </a:rPr>
              <a:t/>
            </a:r>
            <a:br>
              <a:rPr lang="nb-NO" b="1" dirty="0">
                <a:solidFill>
                  <a:srgbClr val="0070C0"/>
                </a:solidFill>
              </a:rPr>
            </a:br>
            <a:endParaRPr lang="nb-NO" b="1" dirty="0">
              <a:solidFill>
                <a:srgbClr val="0070C0"/>
              </a:solidFill>
            </a:endParaRP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1"/>
            <a:r>
              <a:rPr lang="nb-NO" dirty="0" smtClean="0"/>
              <a:t>Behov </a:t>
            </a:r>
          </a:p>
          <a:p>
            <a:pPr lvl="1"/>
            <a:r>
              <a:rPr lang="nb-NO" dirty="0" smtClean="0"/>
              <a:t>Kostnad investering -</a:t>
            </a:r>
          </a:p>
          <a:p>
            <a:pPr lvl="1"/>
            <a:r>
              <a:rPr lang="nb-NO" dirty="0" smtClean="0"/>
              <a:t>Kostnad drift</a:t>
            </a:r>
          </a:p>
          <a:p>
            <a:pPr lvl="1"/>
            <a:r>
              <a:rPr lang="nb-NO" dirty="0" smtClean="0"/>
              <a:t>Alternativbetraktning</a:t>
            </a:r>
          </a:p>
          <a:p>
            <a:pPr lvl="1"/>
            <a:r>
              <a:rPr lang="nb-NO" dirty="0" smtClean="0"/>
              <a:t>Miljø</a:t>
            </a:r>
          </a:p>
          <a:p>
            <a:pPr lvl="2"/>
            <a:r>
              <a:rPr lang="nb-NO" dirty="0" smtClean="0"/>
              <a:t>Materialer, substitusjon</a:t>
            </a:r>
          </a:p>
          <a:p>
            <a:pPr lvl="2"/>
            <a:r>
              <a:rPr lang="nb-NO" dirty="0" smtClean="0"/>
              <a:t>Levetidsbetraktninger</a:t>
            </a:r>
          </a:p>
          <a:p>
            <a:pPr lvl="2"/>
            <a:r>
              <a:rPr lang="nb-NO" dirty="0" smtClean="0"/>
              <a:t>Miljøplaner</a:t>
            </a:r>
          </a:p>
          <a:p>
            <a:pPr marL="914400" lvl="2" indent="0">
              <a:buNone/>
            </a:pPr>
            <a:endParaRPr lang="nb-NO" dirty="0" smtClean="0"/>
          </a:p>
          <a:p>
            <a:pPr marL="914400" lvl="2" indent="0">
              <a:buNone/>
            </a:pPr>
            <a:r>
              <a:rPr lang="nb-NO" sz="2000" b="1" dirty="0" smtClean="0">
                <a:solidFill>
                  <a:srgbClr val="0070C0"/>
                </a:solidFill>
              </a:rPr>
              <a:t>-&gt; KOPLING MOT LTB og INVESTERINGS/DRIFTSBUDSJETT</a:t>
            </a:r>
            <a:endParaRPr lang="nb-NO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21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b="1" dirty="0" smtClean="0">
                <a:solidFill>
                  <a:srgbClr val="0070C0"/>
                </a:solidFill>
              </a:rPr>
              <a:t>Forprosjektfase</a:t>
            </a:r>
            <a:r>
              <a:rPr lang="nb-NO" dirty="0" smtClean="0"/>
              <a:t>	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Utvikling av prosjekt frem mot anbud</a:t>
            </a:r>
          </a:p>
          <a:p>
            <a:pPr lvl="1"/>
            <a:r>
              <a:rPr lang="nb-NO" dirty="0" smtClean="0"/>
              <a:t>Brukerprosesser</a:t>
            </a:r>
          </a:p>
          <a:p>
            <a:pPr lvl="1"/>
            <a:r>
              <a:rPr lang="nb-NO" dirty="0" smtClean="0"/>
              <a:t>Lage anbudsgrunnlag for konsulenter og arkitekter</a:t>
            </a:r>
          </a:p>
          <a:p>
            <a:pPr lvl="1"/>
            <a:r>
              <a:rPr lang="nb-NO" dirty="0"/>
              <a:t> </a:t>
            </a:r>
            <a:r>
              <a:rPr lang="nb-NO" dirty="0" smtClean="0"/>
              <a:t>Vurderer </a:t>
            </a:r>
            <a:r>
              <a:rPr lang="nb-NO" dirty="0" err="1" smtClean="0"/>
              <a:t>entepriseform</a:t>
            </a:r>
            <a:r>
              <a:rPr lang="nb-NO" dirty="0" smtClean="0"/>
              <a:t> ut fra kjennskap til kapasitet i markedet</a:t>
            </a:r>
          </a:p>
          <a:p>
            <a:pPr lvl="1"/>
            <a:r>
              <a:rPr lang="nb-NO" dirty="0" smtClean="0"/>
              <a:t>Delta i møtevirksomhet og styre prosess slik at tid, kostnad og kvalitet ivaretas.</a:t>
            </a:r>
          </a:p>
        </p:txBody>
      </p:sp>
    </p:spTree>
    <p:extLst>
      <p:ext uri="{BB962C8B-B14F-4D97-AF65-F5344CB8AC3E}">
        <p14:creationId xmlns:p14="http://schemas.microsoft.com/office/powerpoint/2010/main" val="92516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008111"/>
          </a:xfrm>
        </p:spPr>
        <p:txBody>
          <a:bodyPr/>
          <a:lstStyle/>
          <a:p>
            <a:r>
              <a:rPr lang="nb-NO" b="1" dirty="0" smtClean="0">
                <a:solidFill>
                  <a:srgbClr val="0070C0"/>
                </a:solidFill>
              </a:rPr>
              <a:t>Byggefase</a:t>
            </a:r>
            <a:endParaRPr lang="nb-NO" b="1" dirty="0">
              <a:solidFill>
                <a:srgbClr val="0070C0"/>
              </a:solidFill>
            </a:endParaRP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1412776"/>
            <a:ext cx="6400800" cy="4226024"/>
          </a:xfrm>
        </p:spPr>
        <p:txBody>
          <a:bodyPr>
            <a:normAutofit/>
          </a:bodyPr>
          <a:lstStyle/>
          <a:p>
            <a:pPr algn="l"/>
            <a:endParaRPr lang="nb-NO" dirty="0" smtClean="0"/>
          </a:p>
          <a:p>
            <a:pPr algn="l"/>
            <a:r>
              <a:rPr lang="nb-NO" dirty="0" smtClean="0">
                <a:solidFill>
                  <a:srgbClr val="0070C0"/>
                </a:solidFill>
              </a:rPr>
              <a:t>Følger byggeprosjektet frem til overlevering bruker</a:t>
            </a:r>
            <a:endParaRPr lang="nb-NO" dirty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r>
              <a:rPr lang="nb-NO" dirty="0" smtClean="0">
                <a:solidFill>
                  <a:schemeClr val="tx1"/>
                </a:solidFill>
              </a:rPr>
              <a:t>Styrer </a:t>
            </a:r>
            <a:r>
              <a:rPr lang="nb-NO" dirty="0">
                <a:solidFill>
                  <a:schemeClr val="tx1"/>
                </a:solidFill>
              </a:rPr>
              <a:t>kostnad og </a:t>
            </a:r>
            <a:r>
              <a:rPr lang="nb-NO" dirty="0" smtClean="0">
                <a:solidFill>
                  <a:schemeClr val="tx1"/>
                </a:solidFill>
              </a:rPr>
              <a:t>kvalitet</a:t>
            </a:r>
          </a:p>
          <a:p>
            <a:pPr marL="457200" indent="-457200" algn="l">
              <a:buFontTx/>
              <a:buChar char="-"/>
            </a:pPr>
            <a:r>
              <a:rPr lang="nb-NO" dirty="0" smtClean="0">
                <a:solidFill>
                  <a:schemeClr val="tx1"/>
                </a:solidFill>
              </a:rPr>
              <a:t>Foretar </a:t>
            </a:r>
            <a:r>
              <a:rPr lang="nb-NO" dirty="0">
                <a:solidFill>
                  <a:schemeClr val="tx1"/>
                </a:solidFill>
              </a:rPr>
              <a:t>prioriteringer for å </a:t>
            </a:r>
            <a:r>
              <a:rPr lang="nb-NO" dirty="0" smtClean="0">
                <a:solidFill>
                  <a:schemeClr val="tx1"/>
                </a:solidFill>
              </a:rPr>
              <a:t>oppnå   vedtatte mål (tid/kost/kvalitet)</a:t>
            </a:r>
          </a:p>
          <a:p>
            <a:pPr algn="l"/>
            <a:r>
              <a:rPr lang="nb-NO" dirty="0" smtClean="0">
                <a:solidFill>
                  <a:schemeClr val="tx1"/>
                </a:solidFill>
              </a:rPr>
              <a:t>-    Stor </a:t>
            </a:r>
            <a:r>
              <a:rPr lang="nb-NO" dirty="0">
                <a:solidFill>
                  <a:schemeClr val="tx1"/>
                </a:solidFill>
              </a:rPr>
              <a:t>kontaktflate mot alle </a:t>
            </a:r>
            <a:r>
              <a:rPr lang="nb-NO" dirty="0" smtClean="0">
                <a:solidFill>
                  <a:schemeClr val="tx1"/>
                </a:solidFill>
              </a:rPr>
              <a:t>aktører</a:t>
            </a:r>
            <a:endParaRPr lang="nb-NO" dirty="0">
              <a:solidFill>
                <a:schemeClr val="tx1"/>
              </a:solidFill>
            </a:endParaRP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17068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b="1" dirty="0" smtClean="0">
                <a:solidFill>
                  <a:srgbClr val="0070C0"/>
                </a:solidFill>
              </a:rPr>
              <a:t>Medisinsk-teknisk utstyr</a:t>
            </a:r>
            <a:endParaRPr lang="nb-NO" b="1" dirty="0">
              <a:solidFill>
                <a:srgbClr val="0070C0"/>
              </a:solidFill>
            </a:endParaRP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b-NO" dirty="0" smtClean="0"/>
              <a:t>Planlegger og foreslår prioritering innen ramme</a:t>
            </a:r>
          </a:p>
          <a:p>
            <a:r>
              <a:rPr lang="nb-NO" dirty="0" smtClean="0"/>
              <a:t>Gjennomføre brukerprosesser</a:t>
            </a:r>
          </a:p>
          <a:p>
            <a:r>
              <a:rPr lang="nb-NO" dirty="0" smtClean="0"/>
              <a:t>Bidra til å lage kravspesifikasjoner.</a:t>
            </a:r>
          </a:p>
          <a:p>
            <a:r>
              <a:rPr lang="nb-NO" dirty="0" smtClean="0"/>
              <a:t>Kjører innkjøpsprosesser</a:t>
            </a:r>
          </a:p>
          <a:p>
            <a:r>
              <a:rPr lang="nb-NO" dirty="0" smtClean="0"/>
              <a:t>Få utstyr på plass med bygg, infrastruktur, ….</a:t>
            </a:r>
          </a:p>
          <a:p>
            <a:endParaRPr lang="nb-NO" dirty="0"/>
          </a:p>
          <a:p>
            <a:r>
              <a:rPr lang="nb-NO" dirty="0" smtClean="0"/>
              <a:t>STORE VERDIER AV STOR BETYDNING FOR DEN MEDISINSKE DRIFTEN og BYGG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2850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helsebergenprosjekt.com/files/images/Pas500dagkir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640961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48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ll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38" y="836712"/>
            <a:ext cx="6961914" cy="526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73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varian.com/media/oncology/products/clinac/images/iX_OBI_patient_res_gating_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086725" cy="539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58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BDAAkGBwgHBgkIBwgKCgkLDRYPDQwMDRsUFRAWIB0iIiAdHx8kKDQsJCYxJx8fLT0tMTU3Ojo6Iys/RD84QzQ5Ojf/2wBDAQoKCg0MDRoPDxo3JR8lNzc3Nzc3Nzc3Nzc3Nzc3Nzc3Nzc3Nzc3Nzc3Nzc3Nzc3Nzc3Nzc3Nzc3Nzc3Nzc3Nzf/wAARCABdAHQDASIAAhEBAxEB/8QAGwAAAQUBAQAAAAAAAAAAAAAABQACAwQGBwH/xABFEAABAgQCBAgJCgUFAAAAAAABAgMABAUREiEGMUFRExQiYXGBstEHFTI1dJGToeIjJTREUlRVYpLhFiRzlMFCY4KD8f/EABcBAQEBAQAAAAAAAAAAAAAAAAABAgP/xAAbEQEBAQACAwAAAAAAAAAAAAAAARExQQIhYf/aAAwDAQACEQMRAD8A2dEptP8AE8mVyEoTxds3LCM+SOaLCaXTyM6fKewR3R7SBakSPozXZEWkKAJTY+qIKvimn/h8p7BHdEqKVTbeb5P+3R3RZuL2sfVHqFDMWOXNDBO3SKWWknxbJavu6O6KU3S6ZhcT4uk/JOqXR3QWYXdlPRFGaspxSSclAiACGQp9yBISlx/sJ7oUtRpCYutcnLWSoi3Ap7oIplcOYV6xCpoUG1ixNlm8FeN0emp1U+T65dHdEyaRTs70+S/t0d0WEk7Un1GJULG0gHdGkVRSKbfzdJW2fyyO6HCj02/m2Stb7ujui6myhzQ9FrZXyygKPiWm5fNkid95dHdHooVKJuqlyNt3Fkd0EU23iHwHKvCFS5BmsS6W6fKNgyoJShlIF8a9whRd8JPnuX9FT21wog0FNbvR5AhR+jNdkRaTktNgTsyiCjpUaNIi+XFm7foEWkosBnnthR4t5pCrLcQDuKgCIaJlkOH5VFjbUoRM4yhSAopBO+0NS2E6gBE2iyw6FNApORilMuBMwLnKJHLlKkAkFSbZa+qMdo8tmRdnaaPKk83uSAb7Vq6RY323BzEZt941Jsta5M0wolIdRcawTaHyHkukai4c+oQDpLjYE9wi8JW+SMRtcYRBukt4ZJvMgquo+uLEXkiJEiGJBA1g+6JEg7o2hwbSdaUnqhwaTsBA5lEQkkRIIBvBblKHq7o8Larg4k5arp/eJYUBzXwkhQrctcJ+iJ1H864UP8JfnyW9ET21wog0tF8zyPozXYEWsr2IF98VKGb0iQ9Gb7Ii24L5HaCIB5vwZTzRGNUOCiUdUMQeSIggmHME2yk6lJV7ozemiW2ac/UEDg5goSypxJwqUi+STqyuff0wX0g5IlVglJDlgRz2gRpY089Q3cTvCJbTiwlIuTcazzZxZxRm6PMqTojOYVnFxhN7WUbEpB2nZcR0PRYH+HqaoqJvLpJvtvnHPZaUcZ0YdSQVJccStKgNdwlQGvo9UdH0fQpqh09CxZSZZsEXvY4RGZyvQomJExEkxIkxtEoMOy3W6IiCoSi5wjZQpAQCcYKbki2VjfLPpgK1Vfn5dDa6dLtzBvy0uKw5cxEVZLSAPTQlJqTdl5m1yjGlWW/YbdUe1Wtppsw2hyXcW24nJxJyFtdxs2ZxnJDh5+u1CqzTixLyhLLTSRkV2BWfzW5KM9RChtiAH4T56bXX5fiEmh9sSiQVLe4MhWNeViOiFEWnK1CqS4cUSsSwxZ3zxqJtzQoDbUFXzRIjdLt9kQSVqvAehKtTJHnl2+yIMJzTANCSBkR6oYnK43GGvYyEBtZTnnbbCBNzc5+qAE6WLLdOQ6m10Ogi+rIE/wCI5xM+EGYm6ZJB6ktoaqZcbSEzBJSEkJueTvJ6hHRtLG+MUKZaSpIWoYUk5gE5Xt1xzB3RJJpsnKpcQl+UsUO4MQJvdV03zBMBLLTiHaKETC8KG3l4wEkhxRSMxu1XvsBMdip4wSUuj7LSB7hHD5hl+Rps1KlYQhb60lRF7BSU4CkjyTuvuO8R3Fo4UJG4ARO1WgYclWVzkd0VivcAVAZDbD8dic4qLAXDgq5HPFXGIinJwSso8+SBgQSCd8BktJNIJRqozzymC/MS5SzLN4CMahqTfVyllKbbs9REGJOTFPpspIYuEU0nhX3CBdxwnEVHnKypXSIwlFeNe0rZQpwOSdM+WdORCnbkIudv2ubCI27s4kIU4pQGM4s9g2e733gMJp08TWG/6A7SoULS9lLtQYcUsjGwCMtmJUKIN3RifFcj6O32RBlpVx0wCo6vmuSz+rt9kQVZcsMzqjQsLBzKLYueBE1PLW6UtowBCiMRN8Xuyi6aiweUgqP/ABIgQlJ264gZMOOPIwuKundaAlWnGZNvCmy3jsvq6Y0GC8D6lQpapIIcxNubHEZHr3xL8GDrtJn+NocW809idZDiW3gS2FKsbp6SkC2ed+nsvC3USN8c0mdGZ8lMskhL63G1meQgG/BkEYgdoIvbadd8zG2bmCwkIdz3rSLXO02igqp0i1ra9sN4YAa9u+B5mkKvhWk9BiJUxzxNBMv88Yrwm6SS9OpSZBThMxNjJtKiklNwCbgG2XRzQdcmglOvM5COZeEimtrnW6tNTLhC1JbcZKfJaH2SM95sd5Oy0TQS0em3JahsKUEpcm/lFJTqDewfpt+qCcm49VJ9LSlqwXxLN/8ATGYZqbU4C+0u6CMKBqskc2z/AMjc6LyJZlA44PlXwFKvrCdg6/8AJjHNxYE6ZNhdSYUSUji4wgbBiVCiTTbzmx6OO0qFHTEHqTUZfxZJgKUohhAICTrwiCJn21NqSlK7qFs457T9JwzKMN8SvhbSL8LryH5Yut6WAfUT7b4Yo2CVZQ4a4yqdLx9wPt/hiQaXj7gfb/DAapIziYIjJjTBP4efb/DEg00H4efb/DAahSYqzCcoBK0zTtpx9v8ADEL2l6SPoB9v8MBZmRwTvCo5LlrYgNm73REmpWOF8YT9oav2gPN6UJWPoJH/AHfDAp7SEEX4ofa/tGLFaebq8gwttM663wgGNKAcRG45DpjHVmacqM67MrvgJwtpJyCRzc+vriB+rNOKxGTz/qftFZ+qIKBaWtl9v9omLqaj0wz1Ul5drkJCgpZA8lA193XHX2UFsZgBR1xzrROuMyUtjEjjccJUpXC2ORsB5OrKNANMAfqB9v8ADF8Yivpqq9TY9HHaVCjN6RaScdnEOKlSjCgotwt9S1c0KNo//9k="/>
          <p:cNvSpPr>
            <a:spLocks noChangeAspect="1" noChangeArrowheads="1"/>
          </p:cNvSpPr>
          <p:nvPr/>
        </p:nvSpPr>
        <p:spPr bwMode="auto">
          <a:xfrm>
            <a:off x="0" y="-419100"/>
            <a:ext cx="11049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data:image/jpeg;base64,/9j/4AAQSkZJRgABAQAAAQABAAD/2wBDAAkGBwgHBgkIBwgKCgkLDRYPDQwMDRsUFRAWIB0iIiAdHx8kKDQsJCYxJx8fLT0tMTU3Ojo6Iys/RD84QzQ5Ojf/2wBDAQoKCg0MDRoPDxo3JR8lNzc3Nzc3Nzc3Nzc3Nzc3Nzc3Nzc3Nzc3Nzc3Nzc3Nzc3Nzc3Nzc3Nzc3Nzc3Nzc3Nzf/wAARCABdAHQDASIAAhEBAxEB/8QAGwAAAQUBAQAAAAAAAAAAAAAABQACAwQGBwH/xABFEAABAgQCBAgJCgUFAAAAAAABAgMABAUREiEGMUFRExQiYXGBstEHFTI1dJGToeIjJTREUlRVYpLhFiRzlMFCY4KD8f/EABcBAQEBAQAAAAAAAAAAAAAAAAABAgP/xAAbEQEBAQACAwAAAAAAAAAAAAAAARExQQIhYf/aAAwDAQACEQMRAD8A2dEptP8AE8mVyEoTxds3LCM+SOaLCaXTyM6fKewR3R7SBakSPozXZEWkKAJTY+qIKvimn/h8p7BHdEqKVTbeb5P+3R3RZuL2sfVHqFDMWOXNDBO3SKWWknxbJavu6O6KU3S6ZhcT4uk/JOqXR3QWYXdlPRFGaspxSSclAiACGQp9yBISlx/sJ7oUtRpCYutcnLWSoi3Ap7oIplcOYV6xCpoUG1ixNlm8FeN0emp1U+T65dHdEyaRTs70+S/t0d0WEk7Un1GJULG0gHdGkVRSKbfzdJW2fyyO6HCj02/m2Stb7ujui6myhzQ9FrZXyygKPiWm5fNkid95dHdHooVKJuqlyNt3Fkd0EU23iHwHKvCFS5BmsS6W6fKNgyoJShlIF8a9whRd8JPnuX9FT21wog0FNbvR5AhR+jNdkRaTktNgTsyiCjpUaNIi+XFm7foEWkosBnnthR4t5pCrLcQDuKgCIaJlkOH5VFjbUoRM4yhSAopBO+0NS2E6gBE2iyw6FNApORilMuBMwLnKJHLlKkAkFSbZa+qMdo8tmRdnaaPKk83uSAb7Vq6RY323BzEZt941Jsta5M0wolIdRcawTaHyHkukai4c+oQDpLjYE9wi8JW+SMRtcYRBukt4ZJvMgquo+uLEXkiJEiGJBA1g+6JEg7o2hwbSdaUnqhwaTsBA5lEQkkRIIBvBblKHq7o8Larg4k5arp/eJYUBzXwkhQrctcJ+iJ1H864UP8JfnyW9ET21wog0tF8zyPozXYEWsr2IF98VKGb0iQ9Gb7Ii24L5HaCIB5vwZTzRGNUOCiUdUMQeSIggmHME2yk6lJV7ozemiW2ac/UEDg5goSypxJwqUi+STqyuff0wX0g5IlVglJDlgRz2gRpY089Q3cTvCJbTiwlIuTcazzZxZxRm6PMqTojOYVnFxhN7WUbEpB2nZcR0PRYH+HqaoqJvLpJvtvnHPZaUcZ0YdSQVJccStKgNdwlQGvo9UdH0fQpqh09CxZSZZsEXvY4RGZyvQomJExEkxIkxtEoMOy3W6IiCoSi5wjZQpAQCcYKbki2VjfLPpgK1Vfn5dDa6dLtzBvy0uKw5cxEVZLSAPTQlJqTdl5m1yjGlWW/YbdUe1Wtppsw2hyXcW24nJxJyFtdxs2ZxnJDh5+u1CqzTixLyhLLTSRkV2BWfzW5KM9RChtiAH4T56bXX5fiEmh9sSiQVLe4MhWNeViOiFEWnK1CqS4cUSsSwxZ3zxqJtzQoDbUFXzRIjdLt9kQSVqvAehKtTJHnl2+yIMJzTANCSBkR6oYnK43GGvYyEBtZTnnbbCBNzc5+qAE6WLLdOQ6m10Ogi+rIE/wCI5xM+EGYm6ZJB6ktoaqZcbSEzBJSEkJueTvJ6hHRtLG+MUKZaSpIWoYUk5gE5Xt1xzB3RJJpsnKpcQl+UsUO4MQJvdV03zBMBLLTiHaKETC8KG3l4wEkhxRSMxu1XvsBMdip4wSUuj7LSB7hHD5hl+Rps1KlYQhb60lRF7BSU4CkjyTuvuO8R3Fo4UJG4ARO1WgYclWVzkd0VivcAVAZDbD8dic4qLAXDgq5HPFXGIinJwSso8+SBgQSCd8BktJNIJRqozzymC/MS5SzLN4CMahqTfVyllKbbs9REGJOTFPpspIYuEU0nhX3CBdxwnEVHnKypXSIwlFeNe0rZQpwOSdM+WdORCnbkIudv2ubCI27s4kIU4pQGM4s9g2e733gMJp08TWG/6A7SoULS9lLtQYcUsjGwCMtmJUKIN3RifFcj6O32RBlpVx0wCo6vmuSz+rt9kQVZcsMzqjQsLBzKLYueBE1PLW6UtowBCiMRN8Xuyi6aiweUgqP/ABIgQlJ264gZMOOPIwuKundaAlWnGZNvCmy3jsvq6Y0GC8D6lQpapIIcxNubHEZHr3xL8GDrtJn+NocW809idZDiW3gS2FKsbp6SkC2ed+nsvC3USN8c0mdGZ8lMskhL63G1meQgG/BkEYgdoIvbadd8zG2bmCwkIdz3rSLXO02igqp0i1ra9sN4YAa9u+B5mkKvhWk9BiJUxzxNBMv88Yrwm6SS9OpSZBThMxNjJtKiklNwCbgG2XRzQdcmglOvM5COZeEimtrnW6tNTLhC1JbcZKfJaH2SM95sd5Oy0TQS0em3JahsKUEpcm/lFJTqDewfpt+qCcm49VJ9LSlqwXxLN/8ATGYZqbU4C+0u6CMKBqskc2z/AMjc6LyJZlA44PlXwFKvrCdg6/8AJjHNxYE6ZNhdSYUSUji4wgbBiVCiTTbzmx6OO0qFHTEHqTUZfxZJgKUohhAICTrwiCJn21NqSlK7qFs457T9JwzKMN8SvhbSL8LryH5Yut6WAfUT7b4Yo2CVZQ4a4yqdLx9wPt/hiQaXj7gfb/DAapIziYIjJjTBP4efb/DEg00H4efb/DAahSYqzCcoBK0zTtpx9v8ADEL2l6SPoB9v8MBZmRwTvCo5LlrYgNm73REmpWOF8YT9oav2gPN6UJWPoJH/AHfDAp7SEEX4ofa/tGLFaebq8gwttM663wgGNKAcRG45DpjHVmacqM67MrvgJwtpJyCRzc+vriB+rNOKxGTz/qftFZ+qIKBaWtl9v9omLqaj0wz1Ul5drkJCgpZA8lA193XHX2UFsZgBR1xzrROuMyUtjEjjccJUpXC2ORsB5OrKNANMAfqB9v8ADF8Yivpqq9TY9HHaVCjN6RaScdnEOKlSjCgotwt9S1c0KNo//9k="/>
          <p:cNvSpPr>
            <a:spLocks noChangeAspect="1" noChangeArrowheads="1"/>
          </p:cNvSpPr>
          <p:nvPr/>
        </p:nvSpPr>
        <p:spPr bwMode="auto">
          <a:xfrm>
            <a:off x="152400" y="-266700"/>
            <a:ext cx="11049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4" name="AutoShape 6" descr="data:image/jpeg;base64,/9j/4AAQSkZJRgABAQAAAQABAAD/2wBDAAkGBwgHBgkIBwgKCgkLDRYPDQwMDRsUFRAWIB0iIiAdHx8kKDQsJCYxJx8fLT0tMTU3Ojo6Iys/RD84QzQ5Ojf/2wBDAQoKCg0MDRoPDxo3JR8lNzc3Nzc3Nzc3Nzc3Nzc3Nzc3Nzc3Nzc3Nzc3Nzc3Nzc3Nzc3Nzc3Nzc3Nzc3Nzc3Nzf/wAARCABdAHQDASIAAhEBAxEB/8QAGwAAAQUBAQAAAAAAAAAAAAAABQACAwQGBwH/xABFEAABAgQCBAgJCgUFAAAAAAABAgMABAUREiEGMUFRExQiYXGBstEHFTI1dJGToeIjJTREUlRVYpLhFiRzlMFCY4KD8f/EABcBAQEBAQAAAAAAAAAAAAAAAAABAgP/xAAbEQEBAQACAwAAAAAAAAAAAAAAARExQQIhYf/aAAwDAQACEQMRAD8A2dEptP8AE8mVyEoTxds3LCM+SOaLCaXTyM6fKewR3R7SBakSPozXZEWkKAJTY+qIKvimn/h8p7BHdEqKVTbeb5P+3R3RZuL2sfVHqFDMWOXNDBO3SKWWknxbJavu6O6KU3S6ZhcT4uk/JOqXR3QWYXdlPRFGaspxSSclAiACGQp9yBISlx/sJ7oUtRpCYutcnLWSoi3Ap7oIplcOYV6xCpoUG1ixNlm8FeN0emp1U+T65dHdEyaRTs70+S/t0d0WEk7Un1GJULG0gHdGkVRSKbfzdJW2fyyO6HCj02/m2Stb7ujui6myhzQ9FrZXyygKPiWm5fNkid95dHdHooVKJuqlyNt3Fkd0EU23iHwHKvCFS5BmsS6W6fKNgyoJShlIF8a9whRd8JPnuX9FT21wog0FNbvR5AhR+jNdkRaTktNgTsyiCjpUaNIi+XFm7foEWkosBnnthR4t5pCrLcQDuKgCIaJlkOH5VFjbUoRM4yhSAopBO+0NS2E6gBE2iyw6FNApORilMuBMwLnKJHLlKkAkFSbZa+qMdo8tmRdnaaPKk83uSAb7Vq6RY323BzEZt941Jsta5M0wolIdRcawTaHyHkukai4c+oQDpLjYE9wi8JW+SMRtcYRBukt4ZJvMgquo+uLEXkiJEiGJBA1g+6JEg7o2hwbSdaUnqhwaTsBA5lEQkkRIIBvBblKHq7o8Larg4k5arp/eJYUBzXwkhQrctcJ+iJ1H864UP8JfnyW9ET21wog0tF8zyPozXYEWsr2IF98VKGb0iQ9Gb7Ii24L5HaCIB5vwZTzRGNUOCiUdUMQeSIggmHME2yk6lJV7ozemiW2ac/UEDg5goSypxJwqUi+STqyuff0wX0g5IlVglJDlgRz2gRpY089Q3cTvCJbTiwlIuTcazzZxZxRm6PMqTojOYVnFxhN7WUbEpB2nZcR0PRYH+HqaoqJvLpJvtvnHPZaUcZ0YdSQVJccStKgNdwlQGvo9UdH0fQpqh09CxZSZZsEXvY4RGZyvQomJExEkxIkxtEoMOy3W6IiCoSi5wjZQpAQCcYKbki2VjfLPpgK1Vfn5dDa6dLtzBvy0uKw5cxEVZLSAPTQlJqTdl5m1yjGlWW/YbdUe1Wtppsw2hyXcW24nJxJyFtdxs2ZxnJDh5+u1CqzTixLyhLLTSRkV2BWfzW5KM9RChtiAH4T56bXX5fiEmh9sSiQVLe4MhWNeViOiFEWnK1CqS4cUSsSwxZ3zxqJtzQoDbUFXzRIjdLt9kQSVqvAehKtTJHnl2+yIMJzTANCSBkR6oYnK43GGvYyEBtZTnnbbCBNzc5+qAE6WLLdOQ6m10Ogi+rIE/wCI5xM+EGYm6ZJB6ktoaqZcbSEzBJSEkJueTvJ6hHRtLG+MUKZaSpIWoYUk5gE5Xt1xzB3RJJpsnKpcQl+UsUO4MQJvdV03zBMBLLTiHaKETC8KG3l4wEkhxRSMxu1XvsBMdip4wSUuj7LSB7hHD5hl+Rps1KlYQhb60lRF7BSU4CkjyTuvuO8R3Fo4UJG4ARO1WgYclWVzkd0VivcAVAZDbD8dic4qLAXDgq5HPFXGIinJwSso8+SBgQSCd8BktJNIJRqozzymC/MS5SzLN4CMahqTfVyllKbbs9REGJOTFPpspIYuEU0nhX3CBdxwnEVHnKypXSIwlFeNe0rZQpwOSdM+WdORCnbkIudv2ubCI27s4kIU4pQGM4s9g2e733gMJp08TWG/6A7SoULS9lLtQYcUsjGwCMtmJUKIN3RifFcj6O32RBlpVx0wCo6vmuSz+rt9kQVZcsMzqjQsLBzKLYueBE1PLW6UtowBCiMRN8Xuyi6aiweUgqP/ABIgQlJ264gZMOOPIwuKundaAlWnGZNvCmy3jsvq6Y0GC8D6lQpapIIcxNubHEZHr3xL8GDrtJn+NocW809idZDiW3gS2FKsbp6SkC2ed+nsvC3USN8c0mdGZ8lMskhL63G1meQgG/BkEYgdoIvbadd8zG2bmCwkIdz3rSLXO02igqp0i1ra9sN4YAa9u+B5mkKvhWk9BiJUxzxNBMv88Yrwm6SS9OpSZBThMxNjJtKiklNwCbgG2XRzQdcmglOvM5COZeEimtrnW6tNTLhC1JbcZKfJaH2SM95sd5Oy0TQS0em3JahsKUEpcm/lFJTqDewfpt+qCcm49VJ9LSlqwXxLN/8ATGYZqbU4C+0u6CMKBqskc2z/AMjc6LyJZlA44PlXwFKvrCdg6/8AJjHNxYE6ZNhdSYUSUji4wgbBiVCiTTbzmx6OO0qFHTEHqTUZfxZJgKUohhAICTrwiCJn21NqSlK7qFs457T9JwzKMN8SvhbSL8LryH5Yut6WAfUT7b4Yo2CVZQ4a4yqdLx9wPt/hiQaXj7gfb/DAapIziYIjJjTBP4efb/DEg00H4efb/DAahSYqzCcoBK0zTtpx9v8ADEL2l6SPoB9v8MBZmRwTvCo5LlrYgNm73REmpWOF8YT9oav2gPN6UJWPoJH/AHfDAp7SEEX4ofa/tGLFaebq8gwttM663wgGNKAcRG45DpjHVmacqM67MrvgJwtpJyCRzc+vriB+rNOKxGTz/qftFZ+qIKBaWtl9v9omLqaj0wz1Ul5drkJCgpZA8lA193XHX2UFsZgBR1xzrROuMyUtjEjjccJUpXC2ORsB5OrKNANMAfqB9v8ADF8Yivpqq9TY9HHaVCjN6RaScdnEOKlSjCgotwt9S1c0KNo//9k="/>
          <p:cNvSpPr>
            <a:spLocks noChangeAspect="1" noChangeArrowheads="1"/>
          </p:cNvSpPr>
          <p:nvPr/>
        </p:nvSpPr>
        <p:spPr bwMode="auto">
          <a:xfrm>
            <a:off x="304800" y="-114300"/>
            <a:ext cx="11049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5128" name="Picture 8" descr="http://farm6.staticflickr.com/5134/5509583805_7b8b6884e4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80728"/>
            <a:ext cx="5895975" cy="472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27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8561925" cy="5685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60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77" y="548680"/>
            <a:ext cx="8437763" cy="5627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374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nb-NO" altLang="nb-NO" sz="2800" smtClean="0"/>
              <a:t>10 nye operasjonsstuer i Sentralblokkens etg 2.0</a:t>
            </a:r>
          </a:p>
        </p:txBody>
      </p:sp>
      <p:graphicFrame>
        <p:nvGraphicFramePr>
          <p:cNvPr id="4099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611188" y="1773238"/>
          <a:ext cx="7993062" cy="4859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0" name="Acrobat Document" r:id="rId3" imgW="8019898" imgH="5667146" progId="AcroExch.Document.7">
                  <p:embed/>
                </p:oleObj>
              </mc:Choice>
              <mc:Fallback>
                <p:oleObj name="Acrobat Document" r:id="rId3" imgW="8019898" imgH="5667146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1773238"/>
                        <a:ext cx="7993062" cy="4859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705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Dag/-</a:t>
            </a:r>
            <a:r>
              <a:rPr lang="nb-NO" dirty="0" err="1" smtClean="0"/>
              <a:t>thorax</a:t>
            </a:r>
            <a:endParaRPr lang="nb-NO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986" y="2071052"/>
            <a:ext cx="4096385" cy="263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4305301"/>
            <a:ext cx="4064545" cy="2446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07" y="1595474"/>
            <a:ext cx="3755238" cy="2409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101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helge bergman\Bilder HUS\9574418895_67dcfaa8df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78" y="35585"/>
            <a:ext cx="5109513" cy="340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helge bergman\Bilder HUS\9577215316_8b6aa6446f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123" y="3443592"/>
            <a:ext cx="5002502" cy="332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6370374" y="778213"/>
            <a:ext cx="22578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Dag-</a:t>
            </a:r>
            <a:r>
              <a:rPr lang="nb-NO" dirty="0" err="1" smtClean="0"/>
              <a:t>thorax</a:t>
            </a:r>
            <a:r>
              <a:rPr lang="nb-NO" dirty="0" smtClean="0"/>
              <a:t>, åpnet </a:t>
            </a:r>
          </a:p>
          <a:p>
            <a:r>
              <a:rPr lang="nb-NO" dirty="0" smtClean="0"/>
              <a:t>september 2013, </a:t>
            </a:r>
          </a:p>
          <a:p>
            <a:r>
              <a:rPr lang="nb-NO" dirty="0" smtClean="0"/>
              <a:t>2 </a:t>
            </a:r>
            <a:r>
              <a:rPr lang="nb-NO" dirty="0" err="1" smtClean="0"/>
              <a:t>etg</a:t>
            </a:r>
            <a:r>
              <a:rPr lang="nb-NO" dirty="0" smtClean="0"/>
              <a:t> i Sentralblokken </a:t>
            </a:r>
            <a:endParaRPr lang="nb-NO" dirty="0"/>
          </a:p>
        </p:txBody>
      </p:sp>
      <p:sp>
        <p:nvSpPr>
          <p:cNvPr id="3" name="Plassholder for bilde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96751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busp.itbase.no/bus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7344138" cy="550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59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442914"/>
            <a:ext cx="8115300" cy="5742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2411759" y="102423"/>
            <a:ext cx="3736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b="1" dirty="0" smtClean="0">
                <a:solidFill>
                  <a:srgbClr val="0070C0"/>
                </a:solidFill>
              </a:rPr>
              <a:t>BUSP, fase 1 ferdig sommer 2016 </a:t>
            </a:r>
            <a:endParaRPr lang="nb-NO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98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3775" cy="753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2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71" y="1412776"/>
            <a:ext cx="8802256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2843808" y="692696"/>
            <a:ext cx="2376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b="1" dirty="0" smtClean="0"/>
              <a:t>BUSP fase 1 og 2</a:t>
            </a:r>
            <a:endParaRPr lang="nb-NO" sz="2000" b="1" dirty="0"/>
          </a:p>
        </p:txBody>
      </p:sp>
    </p:spTree>
    <p:extLst>
      <p:ext uri="{BB962C8B-B14F-4D97-AF65-F5344CB8AC3E}">
        <p14:creationId xmlns:p14="http://schemas.microsoft.com/office/powerpoint/2010/main" val="226986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Avdeling for rusmedisin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Poliklinikker</a:t>
            </a:r>
            <a:r>
              <a:rPr lang="nb-NO" dirty="0"/>
              <a:t>, samt stab og støttefunksjoner, </a:t>
            </a:r>
            <a:r>
              <a:rPr lang="nb-NO" dirty="0" smtClean="0"/>
              <a:t>i</a:t>
            </a:r>
          </a:p>
          <a:p>
            <a:pPr marL="0" indent="0">
              <a:buNone/>
            </a:pPr>
            <a:r>
              <a:rPr lang="nb-NO" dirty="0" smtClean="0"/>
              <a:t>nyrenoverte </a:t>
            </a:r>
            <a:r>
              <a:rPr lang="nb-NO" dirty="0"/>
              <a:t>lokaler i </a:t>
            </a:r>
            <a:r>
              <a:rPr lang="nb-NO" dirty="0" smtClean="0"/>
              <a:t> </a:t>
            </a:r>
            <a:r>
              <a:rPr lang="nb-NO" dirty="0"/>
              <a:t>«</a:t>
            </a:r>
            <a:r>
              <a:rPr lang="nb-NO" dirty="0" err="1"/>
              <a:t>Murhjørnet</a:t>
            </a:r>
            <a:r>
              <a:rPr lang="nb-NO" dirty="0"/>
              <a:t>» i Bergen </a:t>
            </a:r>
            <a:r>
              <a:rPr lang="nb-NO" dirty="0" smtClean="0"/>
              <a:t>sentrum</a:t>
            </a:r>
          </a:p>
          <a:p>
            <a:pPr marL="0" indent="0">
              <a:buNone/>
            </a:pPr>
            <a:endParaRPr lang="nb-NO" dirty="0" smtClean="0"/>
          </a:p>
          <a:p>
            <a:r>
              <a:rPr lang="nb-NO" dirty="0" smtClean="0"/>
              <a:t>Døgnbehandling:</a:t>
            </a:r>
          </a:p>
          <a:p>
            <a:pPr lvl="1"/>
            <a:r>
              <a:rPr lang="nb-NO" dirty="0" smtClean="0"/>
              <a:t>Floen kollektivet</a:t>
            </a:r>
          </a:p>
          <a:p>
            <a:pPr lvl="1"/>
            <a:r>
              <a:rPr lang="nb-NO" dirty="0" smtClean="0"/>
              <a:t>Askøy</a:t>
            </a:r>
          </a:p>
          <a:p>
            <a:pPr lvl="1"/>
            <a:r>
              <a:rPr lang="nb-NO" dirty="0" smtClean="0"/>
              <a:t>Tertnes</a:t>
            </a:r>
            <a:endParaRPr lang="nb-NO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96952"/>
            <a:ext cx="2023046" cy="2433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68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Floen kollektivet</a:t>
            </a:r>
            <a:endParaRPr lang="nb-NO" dirty="0"/>
          </a:p>
        </p:txBody>
      </p:sp>
      <p:sp>
        <p:nvSpPr>
          <p:cNvPr id="5" name="Plassholder for innhol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>
              <a:hlinkClick r:id="" action="ppaction://hlinkfile"/>
            </a:endParaRPr>
          </a:p>
          <a:p>
            <a:endParaRPr lang="nb-NO" dirty="0">
              <a:hlinkClick r:id="" action="ppaction://hlinkfile"/>
            </a:endParaRPr>
          </a:p>
          <a:p>
            <a:endParaRPr lang="nb-NO" dirty="0">
              <a:hlinkClick r:id="" action="ppaction://hlinkfile"/>
            </a:endParaRPr>
          </a:p>
          <a:p>
            <a:endParaRPr lang="nb-N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2" y="1790700"/>
            <a:ext cx="6505575" cy="42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693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8993339" cy="56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kstSylinder 2"/>
          <p:cNvSpPr txBox="1"/>
          <p:nvPr/>
        </p:nvSpPr>
        <p:spPr>
          <a:xfrm>
            <a:off x="3035030" y="64056"/>
            <a:ext cx="2115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Bjørgvin DPS Tertnes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5048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 smtClean="0">
                <a:solidFill>
                  <a:schemeClr val="tx1"/>
                </a:solidFill>
              </a:rPr>
              <a:t>Kjøp av Haukelandsbakken (sykepleiehøyskolen og P-anlegg)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b-NO" dirty="0" smtClean="0"/>
              <a:t>Lokalisering av partikkelanlegg</a:t>
            </a:r>
          </a:p>
          <a:p>
            <a:pPr marL="0" indent="0">
              <a:buNone/>
            </a:pPr>
            <a:r>
              <a:rPr lang="nb-NO" sz="2400" dirty="0" smtClean="0">
                <a:solidFill>
                  <a:srgbClr val="FFC000"/>
                </a:solidFill>
              </a:rPr>
              <a:t>     </a:t>
            </a:r>
            <a:r>
              <a:rPr lang="nb-NO" sz="2400" dirty="0" smtClean="0"/>
              <a:t>- </a:t>
            </a:r>
            <a:r>
              <a:rPr lang="nb-NO" sz="2400" dirty="0" smtClean="0">
                <a:solidFill>
                  <a:srgbClr val="FFC000"/>
                </a:solidFill>
              </a:rPr>
              <a:t>  </a:t>
            </a:r>
            <a:r>
              <a:rPr lang="nb-NO" sz="2400" dirty="0" smtClean="0"/>
              <a:t>Trinnvis utbygging; 1)proton og 2)karbon?</a:t>
            </a:r>
          </a:p>
          <a:p>
            <a:pPr lvl="1"/>
            <a:r>
              <a:rPr lang="nb-NO" dirty="0" smtClean="0"/>
              <a:t>Annen og midlertidig og permanent bruk</a:t>
            </a:r>
          </a:p>
          <a:p>
            <a:pPr lvl="1"/>
            <a:r>
              <a:rPr lang="nb-NO" dirty="0" smtClean="0"/>
              <a:t>Administrative funksjoner</a:t>
            </a:r>
          </a:p>
          <a:p>
            <a:pPr lvl="1"/>
            <a:r>
              <a:rPr lang="nb-NO" dirty="0" smtClean="0"/>
              <a:t>Erstatning for leide areal</a:t>
            </a:r>
          </a:p>
          <a:p>
            <a:r>
              <a:rPr lang="nb-NO" dirty="0" smtClean="0"/>
              <a:t>Mulighetsstudie parallelt med  konsept for partikkelanlegget</a:t>
            </a:r>
          </a:p>
          <a:p>
            <a:pPr lvl="1"/>
            <a:r>
              <a:rPr lang="nb-NO" dirty="0" smtClean="0"/>
              <a:t>Potensial på tomten, adkomstmuligheter</a:t>
            </a:r>
          </a:p>
          <a:p>
            <a:pPr lvl="1"/>
            <a:r>
              <a:rPr lang="nb-NO" dirty="0" smtClean="0"/>
              <a:t>Konseptet ferdig til sommeren 2015</a:t>
            </a:r>
          </a:p>
          <a:p>
            <a:pPr lvl="1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1610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helge bergman\Bilder HUS\9543978635_b0d8caf87a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56"/>
            <a:ext cx="9144000" cy="628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38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8" y="509588"/>
            <a:ext cx="8124825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52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1128713"/>
            <a:ext cx="6305550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941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Mottaksklinikken – under bygging</a:t>
            </a:r>
            <a:br>
              <a:rPr lang="nb-NO" dirty="0" smtClean="0"/>
            </a:br>
            <a:r>
              <a:rPr lang="nb-NO" sz="2400" dirty="0" smtClean="0"/>
              <a:t>Inne i Sentralblokken etasje 1, 2 og 3.</a:t>
            </a:r>
            <a:endParaRPr lang="nb-NO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438" y="2058609"/>
            <a:ext cx="5755123" cy="3609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004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Organisering av Mottaksklinikken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sz="1800" dirty="0" smtClean="0"/>
              <a:t>Mottaksklinikken er en nivå 2 enhet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1800" dirty="0" smtClean="0"/>
          </a:p>
          <a:p>
            <a:pPr fontAlgn="auto">
              <a:spcAft>
                <a:spcPts val="0"/>
              </a:spcAft>
              <a:defRPr/>
            </a:pPr>
            <a:r>
              <a:rPr lang="nb-NO" sz="1800" dirty="0" smtClean="0"/>
              <a:t>Klinikken vil bestå av følgende enheter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1800" dirty="0" smtClean="0"/>
              <a:t>Akuttmottak med 5 integrerte observasjonsplasser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1800" dirty="0" smtClean="0"/>
              <a:t>Sengeavdelinger: </a:t>
            </a:r>
          </a:p>
          <a:p>
            <a:pPr lvl="2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1800" dirty="0" smtClean="0"/>
              <a:t>Korttidspost med 20 senger</a:t>
            </a:r>
          </a:p>
          <a:p>
            <a:pPr lvl="2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1800" dirty="0" smtClean="0"/>
              <a:t>Utredningspost med 43 senger </a:t>
            </a:r>
          </a:p>
          <a:p>
            <a:pPr lvl="2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1800" dirty="0" smtClean="0"/>
              <a:t>Akuttpost lokalisert ved siden av Bergen legevakt 10 senger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1800" dirty="0" smtClean="0"/>
          </a:p>
          <a:p>
            <a:pPr fontAlgn="auto">
              <a:spcAft>
                <a:spcPts val="0"/>
              </a:spcAft>
              <a:defRPr/>
            </a:pPr>
            <a:r>
              <a:rPr lang="nb-NO" sz="1800" dirty="0" smtClean="0"/>
              <a:t>Konseptet Mottaksklinikken forutsetter rask og komplett diagnostikk i akuttmottaket. Dette skal oppnås gjennom 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1800" dirty="0" smtClean="0"/>
              <a:t>Tilgang til diagnostisk utstyr, radiologisk enhet i Akuttmottak med CT og 2 </a:t>
            </a:r>
            <a:r>
              <a:rPr lang="nb-NO" sz="1800" dirty="0" err="1" smtClean="0"/>
              <a:t>rtg.lab</a:t>
            </a:r>
            <a:r>
              <a:rPr lang="nb-NO" sz="1800" dirty="0" smtClean="0"/>
              <a:t>, </a:t>
            </a:r>
            <a:r>
              <a:rPr lang="nb-NO" sz="1800" dirty="0" err="1" smtClean="0"/>
              <a:t>lab.svar</a:t>
            </a:r>
            <a:r>
              <a:rPr lang="nb-NO" sz="1800" dirty="0" smtClean="0"/>
              <a:t> 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1800" dirty="0"/>
              <a:t>F</a:t>
            </a:r>
            <a:r>
              <a:rPr lang="nb-NO" sz="1800" dirty="0" smtClean="0"/>
              <a:t>remskutt legekompetanse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1800" dirty="0" smtClean="0"/>
              <a:t>Tverrfaglig teamarbeid</a:t>
            </a: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endParaRPr lang="nb-NO" sz="18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18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314325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Bilde 1"/>
          <p:cNvPicPr>
            <a:picLocks noChangeAspect="1" noChangeArrowheads="1"/>
          </p:cNvPicPr>
          <p:nvPr/>
        </p:nvPicPr>
        <p:blipFill>
          <a:blip r:embed="rId2"/>
          <a:srcRect l="16862" t="18034" r="8038" b="39104"/>
          <a:stretch>
            <a:fillRect/>
          </a:stretch>
        </p:blipFill>
        <p:spPr bwMode="auto">
          <a:xfrm>
            <a:off x="539750" y="333375"/>
            <a:ext cx="5824538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kstSylinder 2"/>
          <p:cNvSpPr txBox="1">
            <a:spLocks noChangeArrowheads="1"/>
          </p:cNvSpPr>
          <p:nvPr/>
        </p:nvSpPr>
        <p:spPr bwMode="auto">
          <a:xfrm>
            <a:off x="5702300" y="2487613"/>
            <a:ext cx="33845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b-NO" sz="1600">
                <a:solidFill>
                  <a:srgbClr val="000000"/>
                </a:solidFill>
                <a:latin typeface="Calibri" pitchFamily="34" charset="0"/>
              </a:rPr>
              <a:t>Illustrasjon av søndre lysgård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448050"/>
            <a:ext cx="4537075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kstSylinder 3"/>
          <p:cNvSpPr txBox="1">
            <a:spLocks noChangeArrowheads="1"/>
          </p:cNvSpPr>
          <p:nvPr/>
        </p:nvSpPr>
        <p:spPr bwMode="auto">
          <a:xfrm>
            <a:off x="5435600" y="5949950"/>
            <a:ext cx="35290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b-NO" sz="1600">
                <a:solidFill>
                  <a:srgbClr val="000000"/>
                </a:solidFill>
                <a:latin typeface="Calibri" pitchFamily="34" charset="0"/>
              </a:rPr>
              <a:t>Nytt karnapp på nordsiden av ambulansehall over to etasjer </a:t>
            </a:r>
          </a:p>
        </p:txBody>
      </p:sp>
    </p:spTree>
    <p:extLst>
      <p:ext uri="{BB962C8B-B14F-4D97-AF65-F5344CB8AC3E}">
        <p14:creationId xmlns:p14="http://schemas.microsoft.com/office/powerpoint/2010/main" val="18074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Responst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152400"/>
            <a:ext cx="6276975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718175"/>
            <a:ext cx="8229600" cy="1368425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1587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nb-NO" altLang="nb-NO" dirty="0" smtClean="0"/>
              <a:t>Responstid og leveringsdyktighet </a:t>
            </a:r>
            <a:endParaRPr lang="nb-NO" altLang="nb-NO" dirty="0"/>
          </a:p>
        </p:txBody>
      </p:sp>
    </p:spTree>
    <p:extLst>
      <p:ext uri="{BB962C8B-B14F-4D97-AF65-F5344CB8AC3E}">
        <p14:creationId xmlns:p14="http://schemas.microsoft.com/office/powerpoint/2010/main" val="245418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1584176"/>
          </a:xfrm>
        </p:spPr>
        <p:txBody>
          <a:bodyPr/>
          <a:lstStyle/>
          <a:p>
            <a:r>
              <a:rPr lang="nb-NO" b="1" dirty="0" smtClean="0">
                <a:solidFill>
                  <a:srgbClr val="00B050"/>
                </a:solidFill>
              </a:rPr>
              <a:t>Helse Bergen organisering  – Beste praksis</a:t>
            </a:r>
            <a:endParaRPr lang="nb-NO" b="1" dirty="0">
              <a:solidFill>
                <a:srgbClr val="00B050"/>
              </a:solidFill>
            </a:endParaRP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971600" y="1916832"/>
            <a:ext cx="7776864" cy="5112568"/>
          </a:xfrm>
        </p:spPr>
        <p:txBody>
          <a:bodyPr>
            <a:normAutofit/>
          </a:bodyPr>
          <a:lstStyle/>
          <a:p>
            <a:r>
              <a:rPr lang="nb-NO" sz="2400" b="1" dirty="0" smtClean="0">
                <a:solidFill>
                  <a:srgbClr val="0070C0"/>
                </a:solidFill>
              </a:rPr>
              <a:t>Kopling  langsiktig strategi – utvikling bygg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Kopling investeringsbudsjett -driftsøkonomi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Kopling  bruker- byggherre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Byggherre utfordrer bestiller i arealbehov og funksjoner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Balanserer løpende drift – byggevirksomhet 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Bygger nytt i/på eksisterende sykehusområder</a:t>
            </a:r>
          </a:p>
          <a:p>
            <a:r>
              <a:rPr lang="nb-NO" sz="2400" b="1" dirty="0" smtClean="0">
                <a:solidFill>
                  <a:srgbClr val="0070C0"/>
                </a:solidFill>
              </a:rPr>
              <a:t>Har løpende volum på byggevirksomhet (~ 1 </a:t>
            </a:r>
            <a:r>
              <a:rPr lang="nb-NO" sz="2400" b="1" dirty="0" err="1" smtClean="0">
                <a:solidFill>
                  <a:srgbClr val="0070C0"/>
                </a:solidFill>
              </a:rPr>
              <a:t>mld</a:t>
            </a:r>
            <a:r>
              <a:rPr lang="nb-NO" sz="2400" b="1" dirty="0" smtClean="0">
                <a:solidFill>
                  <a:srgbClr val="0070C0"/>
                </a:solidFill>
              </a:rPr>
              <a:t> årlig)</a:t>
            </a:r>
          </a:p>
          <a:p>
            <a:r>
              <a:rPr lang="nb-NO" sz="2400" b="1" dirty="0">
                <a:solidFill>
                  <a:srgbClr val="0070C0"/>
                </a:solidFill>
              </a:rPr>
              <a:t>K</a:t>
            </a:r>
            <a:r>
              <a:rPr lang="nb-NO" sz="2400" b="1" dirty="0" smtClean="0">
                <a:solidFill>
                  <a:srgbClr val="0070C0"/>
                </a:solidFill>
              </a:rPr>
              <a:t>opling medisinsk-teknisk utstyr -bygg</a:t>
            </a:r>
            <a:endParaRPr lang="nb-NO" sz="2400" b="1" dirty="0">
              <a:solidFill>
                <a:srgbClr val="0070C0"/>
              </a:solidFill>
            </a:endParaRPr>
          </a:p>
          <a:p>
            <a:r>
              <a:rPr lang="nb-NO" b="1" i="1" dirty="0">
                <a:solidFill>
                  <a:srgbClr val="FF0000"/>
                </a:solidFill>
              </a:rPr>
              <a:t>m</a:t>
            </a:r>
            <a:r>
              <a:rPr lang="nb-NO" b="1" i="1" dirty="0" smtClean="0">
                <a:solidFill>
                  <a:srgbClr val="FF0000"/>
                </a:solidFill>
              </a:rPr>
              <a:t>en,</a:t>
            </a:r>
          </a:p>
          <a:p>
            <a:r>
              <a:rPr lang="nb-NO" sz="2400" b="1" dirty="0" smtClean="0">
                <a:solidFill>
                  <a:srgbClr val="00B050"/>
                </a:solidFill>
              </a:rPr>
              <a:t>Positivt å ha mulighet til å kjøpe tilleggs-kapasitet</a:t>
            </a:r>
          </a:p>
          <a:p>
            <a:r>
              <a:rPr lang="nb-NO" sz="2400" b="1" dirty="0" smtClean="0">
                <a:solidFill>
                  <a:srgbClr val="00B050"/>
                </a:solidFill>
              </a:rPr>
              <a:t> fra nasjonalt HF!</a:t>
            </a:r>
            <a:endParaRPr lang="nb-NO" sz="2400" b="1" dirty="0">
              <a:solidFill>
                <a:srgbClr val="00B050"/>
              </a:solidFill>
            </a:endParaRPr>
          </a:p>
          <a:p>
            <a:endParaRPr lang="nb-NO" sz="2000" dirty="0" smtClean="0">
              <a:solidFill>
                <a:srgbClr val="0070C0"/>
              </a:solidFill>
            </a:endParaRP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5201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x4550c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071688"/>
            <a:ext cx="40005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 descr="sx454a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2071688"/>
            <a:ext cx="40005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kstSylinder 5"/>
          <p:cNvSpPr txBox="1">
            <a:spLocks noChangeArrowheads="1"/>
          </p:cNvSpPr>
          <p:nvPr/>
        </p:nvSpPr>
        <p:spPr bwMode="auto">
          <a:xfrm>
            <a:off x="428625" y="5143500"/>
            <a:ext cx="4000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nb-NO" altLang="nb-NO" sz="2400">
                <a:ea typeface="ＭＳ Ｐゴシック" pitchFamily="-76" charset="-128"/>
              </a:rPr>
              <a:t>Modell A</a:t>
            </a:r>
          </a:p>
        </p:txBody>
      </p:sp>
      <p:sp>
        <p:nvSpPr>
          <p:cNvPr id="8197" name="TekstSylinder 6"/>
          <p:cNvSpPr txBox="1">
            <a:spLocks noChangeArrowheads="1"/>
          </p:cNvSpPr>
          <p:nvPr/>
        </p:nvSpPr>
        <p:spPr bwMode="auto">
          <a:xfrm>
            <a:off x="4714875" y="5143500"/>
            <a:ext cx="4000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nb-NO" altLang="nb-NO" sz="2400">
                <a:ea typeface="ＭＳ Ｐゴシック" pitchFamily="-76" charset="-128"/>
              </a:rPr>
              <a:t>Modell B</a:t>
            </a:r>
          </a:p>
        </p:txBody>
      </p:sp>
      <p:sp>
        <p:nvSpPr>
          <p:cNvPr id="8198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t"/>
          <a:lstStyle/>
          <a:p>
            <a:pPr eaLnBrk="1" hangingPunct="1"/>
            <a:r>
              <a:rPr lang="nb-NO" altLang="nb-NO" sz="2000" b="1" dirty="0" smtClean="0"/>
              <a:t>Både modell A og B kan skape resultater</a:t>
            </a:r>
            <a:br>
              <a:rPr lang="nb-NO" altLang="nb-NO" sz="2000" b="1" dirty="0" smtClean="0"/>
            </a:br>
            <a:r>
              <a:rPr lang="nb-NO" altLang="nb-NO" sz="2000" b="1" dirty="0" smtClean="0"/>
              <a:t>Spørsmålet er hvilken organisering, ledelsesstil og atferd vi tror mest på?</a:t>
            </a:r>
          </a:p>
        </p:txBody>
      </p:sp>
    </p:spTree>
    <p:extLst>
      <p:ext uri="{BB962C8B-B14F-4D97-AF65-F5344CB8AC3E}">
        <p14:creationId xmlns:p14="http://schemas.microsoft.com/office/powerpoint/2010/main" val="12344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Flyfoto Haukeland 24 juli 2013 | Flickr - Photo Sharing! - Windows Internet Explorer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3" t="18889" r="14792" b="9739"/>
          <a:stretch/>
        </p:blipFill>
        <p:spPr>
          <a:xfrm>
            <a:off x="1" y="556412"/>
            <a:ext cx="9144000" cy="5785805"/>
          </a:xfrm>
          <a:prstGeom prst="rect">
            <a:avLst/>
          </a:prstGeom>
        </p:spPr>
      </p:pic>
      <p:sp>
        <p:nvSpPr>
          <p:cNvPr id="3" name="TekstSylinder 2"/>
          <p:cNvSpPr txBox="1"/>
          <p:nvPr/>
        </p:nvSpPr>
        <p:spPr>
          <a:xfrm>
            <a:off x="251520" y="3861048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5400" b="1" dirty="0" smtClean="0">
                <a:solidFill>
                  <a:srgbClr val="FF0000"/>
                </a:solidFill>
              </a:rPr>
              <a:t>Takk for oppmerksomheten</a:t>
            </a:r>
            <a:r>
              <a:rPr lang="nb-NO" sz="4400" b="1" dirty="0" smtClean="0">
                <a:solidFill>
                  <a:srgbClr val="FF0000"/>
                </a:solidFill>
              </a:rPr>
              <a:t>!</a:t>
            </a:r>
            <a:endParaRPr lang="nb-NO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54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1127</TotalTime>
  <Words>1562</Words>
  <Application>Microsoft Office PowerPoint</Application>
  <PresentationFormat>Skjermfremvisning (4:3)</PresentationFormat>
  <Paragraphs>418</Paragraphs>
  <Slides>69</Slides>
  <Notes>6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Innebygde OLE-servere</vt:lpstr>
      </vt:variant>
      <vt:variant>
        <vt:i4>1</vt:i4>
      </vt:variant>
      <vt:variant>
        <vt:lpstr>Lysbildetitler</vt:lpstr>
      </vt:variant>
      <vt:variant>
        <vt:i4>69</vt:i4>
      </vt:variant>
    </vt:vector>
  </HeadingPairs>
  <TitlesOfParts>
    <vt:vector size="71" baseType="lpstr">
      <vt:lpstr>Office-tema</vt:lpstr>
      <vt:lpstr>Acrobat Document</vt:lpstr>
      <vt:lpstr>Helse Bergen strategiske valg FOR arealutvikling og byggherrefunksjon     Divisjonsdirektør Askjell Utaaker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Helse Bergen organisering  – Beste praksis</vt:lpstr>
      <vt:lpstr>PowerPoint-presentasjon</vt:lpstr>
      <vt:lpstr>PowerPoint-presentasjon</vt:lpstr>
      <vt:lpstr>Arealutvikling i Helse Bergen basert på rullerende arealplaner</vt:lpstr>
      <vt:lpstr>Den bygningsmessige utviklingsplanen</vt:lpstr>
      <vt:lpstr>Felles strategi og samkjørte planer </vt:lpstr>
      <vt:lpstr>PowerPoint-presentasjon</vt:lpstr>
      <vt:lpstr>PowerPoint-presentasjon</vt:lpstr>
      <vt:lpstr>Strategiske valg i Helse Bergen</vt:lpstr>
      <vt:lpstr> Premisser for arealutvikling  </vt:lpstr>
      <vt:lpstr>Kobling strategiske satsningsområder og bygg/areal</vt:lpstr>
      <vt:lpstr>Utbyggingsstrategi for Haukelandsområdet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Helikopterlandingsplass sentralblokken 45 millionar kroner</vt:lpstr>
      <vt:lpstr>PowerPoint-presentasjon</vt:lpstr>
      <vt:lpstr>PowerPoint-presentasjon</vt:lpstr>
      <vt:lpstr>Tidligere investeringer</vt:lpstr>
      <vt:lpstr>De siste større ivesteringenesjekk tall! 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Prosjektkontoret- Helse Bergens byggherreorganisasjon</vt:lpstr>
      <vt:lpstr>Hva gjør Prosjektkontoret? </vt:lpstr>
      <vt:lpstr>Tidligfaseplanlegging </vt:lpstr>
      <vt:lpstr>Forprosjektfase </vt:lpstr>
      <vt:lpstr>Byggefase</vt:lpstr>
      <vt:lpstr>Medisinsk-teknisk utstyr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10 nye operasjonsstuer i Sentralblokkens etg 2.0</vt:lpstr>
      <vt:lpstr>Dag/-thorax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Avdeling for rusmedisin</vt:lpstr>
      <vt:lpstr>Floen kollektivet</vt:lpstr>
      <vt:lpstr>PowerPoint-presentasjon</vt:lpstr>
      <vt:lpstr>Kjøp av Haukelandsbakken (sykepleiehøyskolen og P-anlegg)</vt:lpstr>
      <vt:lpstr>PowerPoint-presentasjon</vt:lpstr>
      <vt:lpstr>PowerPoint-presentasjon</vt:lpstr>
      <vt:lpstr>PowerPoint-presentasjon</vt:lpstr>
      <vt:lpstr>Mottaksklinikken – under bygging Inne i Sentralblokken etasje 1, 2 og 3.</vt:lpstr>
      <vt:lpstr>Organisering av Mottaksklinikken</vt:lpstr>
      <vt:lpstr>PowerPoint-presentasjon</vt:lpstr>
      <vt:lpstr>Responstid og leveringsdyktighet </vt:lpstr>
      <vt:lpstr>Helse Bergen organisering  – Beste praksis</vt:lpstr>
      <vt:lpstr>Både modell A og B kan skape resultater Spørsmålet er hvilken organisering, ledelsesstil og atferd vi tror mest på?</vt:lpstr>
      <vt:lpstr>PowerPoint-presentasjon</vt:lpstr>
    </vt:vector>
  </TitlesOfParts>
  <Company>Helse Vest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Askjell Utaaker</dc:creator>
  <cp:lastModifiedBy>Askjell Utaaker</cp:lastModifiedBy>
  <cp:revision>69</cp:revision>
  <cp:lastPrinted>2014-10-07T12:03:04Z</cp:lastPrinted>
  <dcterms:created xsi:type="dcterms:W3CDTF">2013-11-22T07:32:51Z</dcterms:created>
  <dcterms:modified xsi:type="dcterms:W3CDTF">2014-11-04T08:31:31Z</dcterms:modified>
</cp:coreProperties>
</file>