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289" r:id="rId5"/>
    <p:sldId id="290" r:id="rId6"/>
    <p:sldId id="291" r:id="rId7"/>
    <p:sldId id="300" r:id="rId8"/>
    <p:sldId id="301" r:id="rId9"/>
    <p:sldId id="302" r:id="rId10"/>
    <p:sldId id="303" r:id="rId11"/>
    <p:sldId id="304" r:id="rId12"/>
    <p:sldId id="307" r:id="rId13"/>
    <p:sldId id="309" r:id="rId14"/>
    <p:sldId id="310" r:id="rId15"/>
    <p:sldId id="308" r:id="rId16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aks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00" autoAdjust="0"/>
  </p:normalViewPr>
  <p:slideViewPr>
    <p:cSldViewPr>
      <p:cViewPr>
        <p:scale>
          <a:sx n="100" d="100"/>
          <a:sy n="100" d="100"/>
        </p:scale>
        <p:origin x="-516" y="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CD414-F552-4E1E-B1C7-9885F76ABD3F}" type="datetimeFigureOut">
              <a:rPr lang="nb-NO" smtClean="0"/>
              <a:t>26.10.2015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FA7C6-7B4C-41D2-A24E-2EDBB221BA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45765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FA7C6-7B4C-41D2-A24E-2EDBB221BA66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31164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FA7C6-7B4C-41D2-A24E-2EDBB221BA66}" type="slidenum">
              <a:rPr lang="nb-NO" smtClean="0">
                <a:solidFill>
                  <a:prstClr val="black"/>
                </a:solidFill>
              </a:rPr>
              <a:pPr/>
              <a:t>3</a:t>
            </a:fld>
            <a:endParaRPr lang="nb-N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548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Åpningsside alternativ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Forside_1_090512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15390"/>
          </a:xfrm>
          <a:prstGeom prst="rect">
            <a:avLst/>
          </a:prstGeom>
        </p:spPr>
      </p:pic>
      <p:sp>
        <p:nvSpPr>
          <p:cNvPr id="16" name="Tittel 1"/>
          <p:cNvSpPr>
            <a:spLocks noGrp="1"/>
          </p:cNvSpPr>
          <p:nvPr>
            <p:ph type="ctrTitle" hasCustomPrompt="1"/>
          </p:nvPr>
        </p:nvSpPr>
        <p:spPr>
          <a:xfrm>
            <a:off x="694103" y="1563538"/>
            <a:ext cx="5287597" cy="1107996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 algn="l">
              <a:tabLst>
                <a:tab pos="7353300" algn="l"/>
              </a:tabLst>
              <a:defRPr sz="3300" b="1" i="0" kern="1200" cap="all" spc="300" baseline="0">
                <a:solidFill>
                  <a:schemeClr val="bg1"/>
                </a:solidFill>
                <a:latin typeface="Calibri"/>
                <a:cs typeface="Arial"/>
              </a:defRPr>
            </a:lvl1pPr>
          </a:lstStyle>
          <a:p>
            <a:r>
              <a:rPr lang="nb-NO" dirty="0" smtClean="0"/>
              <a:t>KLIKK FOR Å LEGGE TIL EN </a:t>
            </a:r>
            <a:r>
              <a:rPr lang="nb-NO" dirty="0" err="1" smtClean="0"/>
              <a:t>TITTEl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48688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Åpningsside alternativ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 descr="Forsid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53834"/>
          </a:xfrm>
          <a:prstGeom prst="rect">
            <a:avLst/>
          </a:prstGeom>
        </p:spPr>
      </p:pic>
      <p:sp>
        <p:nvSpPr>
          <p:cNvPr id="10" name="Tittel 1"/>
          <p:cNvSpPr>
            <a:spLocks noGrp="1"/>
          </p:cNvSpPr>
          <p:nvPr>
            <p:ph type="ctrTitle" hasCustomPrompt="1"/>
          </p:nvPr>
        </p:nvSpPr>
        <p:spPr>
          <a:xfrm>
            <a:off x="694103" y="1557992"/>
            <a:ext cx="7675197" cy="630942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 algn="l">
              <a:tabLst>
                <a:tab pos="7353300" algn="l"/>
              </a:tabLst>
              <a:defRPr sz="3500" b="1" i="0" kern="1200" cap="all" spc="300">
                <a:solidFill>
                  <a:schemeClr val="bg1"/>
                </a:solidFill>
                <a:latin typeface="Calibri"/>
                <a:cs typeface="Arial"/>
              </a:defRPr>
            </a:lvl1pPr>
          </a:lstStyle>
          <a:p>
            <a:r>
              <a:rPr lang="nb-NO" dirty="0" smtClean="0"/>
              <a:t>KLIKK FOR Å LEGGE TIL EN </a:t>
            </a:r>
            <a:r>
              <a:rPr lang="nb-NO" dirty="0" err="1" smtClean="0"/>
              <a:t>TITTEl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14466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mengde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94103" y="693738"/>
            <a:ext cx="7675198" cy="100806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500" b="1" i="0" cap="all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694102" y="1790700"/>
            <a:ext cx="7675198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>
                <a:solidFill>
                  <a:srgbClr val="000000"/>
                </a:solidFill>
              </a:defRPr>
            </a:lvl1pPr>
            <a:lvl2pPr>
              <a:defRPr sz="2100">
                <a:solidFill>
                  <a:srgbClr val="000000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  <a:lvl4pPr>
              <a:defRPr sz="19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 dirty="0" smtClean="0"/>
              <a:t>Klikk for å redigere tekststiler i malen</a:t>
            </a:r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0375" y="6148234"/>
            <a:ext cx="2333624" cy="709766"/>
          </a:xfrm>
          <a:prstGeom prst="rect">
            <a:avLst/>
          </a:prstGeom>
        </p:spPr>
      </p:pic>
      <p:grpSp>
        <p:nvGrpSpPr>
          <p:cNvPr id="8" name="Gruppe 7"/>
          <p:cNvGrpSpPr/>
          <p:nvPr userDrawn="1"/>
        </p:nvGrpSpPr>
        <p:grpSpPr>
          <a:xfrm>
            <a:off x="7471102" y="1840092"/>
            <a:ext cx="2076366" cy="3272765"/>
            <a:chOff x="7102946" y="2925380"/>
            <a:chExt cx="2339414" cy="3687381"/>
          </a:xfrm>
          <a:solidFill>
            <a:srgbClr val="E7E9F5"/>
          </a:solidFill>
        </p:grpSpPr>
        <p:sp>
          <p:nvSpPr>
            <p:cNvPr id="9" name="Ellipse 8"/>
            <p:cNvSpPr/>
            <p:nvPr userDrawn="1"/>
          </p:nvSpPr>
          <p:spPr>
            <a:xfrm>
              <a:off x="8495309" y="2925380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nb-NO">
                <a:solidFill>
                  <a:prstClr val="white"/>
                </a:solidFill>
              </a:endParaRPr>
            </a:p>
          </p:txBody>
        </p:sp>
        <p:sp>
          <p:nvSpPr>
            <p:cNvPr id="10" name="Ellipse 9"/>
            <p:cNvSpPr/>
            <p:nvPr userDrawn="1"/>
          </p:nvSpPr>
          <p:spPr>
            <a:xfrm>
              <a:off x="8495309" y="4273087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nb-NO" dirty="0">
                  <a:solidFill>
                    <a:prstClr val="white"/>
                  </a:solidFill>
                </a:rPr>
                <a:t> </a:t>
              </a:r>
            </a:p>
          </p:txBody>
        </p:sp>
        <p:sp>
          <p:nvSpPr>
            <p:cNvPr id="11" name="Ellipse 10"/>
            <p:cNvSpPr/>
            <p:nvPr userDrawn="1"/>
          </p:nvSpPr>
          <p:spPr>
            <a:xfrm>
              <a:off x="7102946" y="4273087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nb-NO" dirty="0">
                  <a:solidFill>
                    <a:prstClr val="white"/>
                  </a:solidFill>
                </a:rPr>
                <a:t> </a:t>
              </a:r>
            </a:p>
          </p:txBody>
        </p:sp>
        <p:sp>
          <p:nvSpPr>
            <p:cNvPr id="12" name="Ellipse 11"/>
            <p:cNvSpPr/>
            <p:nvPr userDrawn="1"/>
          </p:nvSpPr>
          <p:spPr>
            <a:xfrm>
              <a:off x="8495309" y="5665710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nb-NO" dirty="0">
                  <a:solidFill>
                    <a:prstClr val="white"/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125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ald med punktlis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94103" y="693738"/>
            <a:ext cx="7675198" cy="100806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500" b="1" i="0" cap="all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694102" y="1790700"/>
            <a:ext cx="7675198" cy="4525963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000000"/>
                </a:solidFill>
              </a:defRPr>
            </a:lvl1pPr>
            <a:lvl2pPr>
              <a:defRPr sz="2100">
                <a:solidFill>
                  <a:srgbClr val="000000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  <a:lvl4pPr>
              <a:defRPr sz="19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0375" y="6148234"/>
            <a:ext cx="2333624" cy="709766"/>
          </a:xfrm>
          <a:prstGeom prst="rect">
            <a:avLst/>
          </a:prstGeom>
        </p:spPr>
      </p:pic>
      <p:grpSp>
        <p:nvGrpSpPr>
          <p:cNvPr id="8" name="Gruppe 7"/>
          <p:cNvGrpSpPr/>
          <p:nvPr userDrawn="1"/>
        </p:nvGrpSpPr>
        <p:grpSpPr>
          <a:xfrm>
            <a:off x="7471102" y="1840092"/>
            <a:ext cx="2076366" cy="3272765"/>
            <a:chOff x="7102946" y="2925380"/>
            <a:chExt cx="2339414" cy="3687381"/>
          </a:xfrm>
          <a:solidFill>
            <a:srgbClr val="E7E9F5"/>
          </a:solidFill>
        </p:grpSpPr>
        <p:sp>
          <p:nvSpPr>
            <p:cNvPr id="9" name="Ellipse 8"/>
            <p:cNvSpPr/>
            <p:nvPr userDrawn="1"/>
          </p:nvSpPr>
          <p:spPr>
            <a:xfrm>
              <a:off x="8495309" y="2925380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nb-NO">
                <a:solidFill>
                  <a:prstClr val="white"/>
                </a:solidFill>
              </a:endParaRPr>
            </a:p>
          </p:txBody>
        </p:sp>
        <p:sp>
          <p:nvSpPr>
            <p:cNvPr id="10" name="Ellipse 9"/>
            <p:cNvSpPr/>
            <p:nvPr userDrawn="1"/>
          </p:nvSpPr>
          <p:spPr>
            <a:xfrm>
              <a:off x="8495309" y="4273087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nb-NO" dirty="0">
                  <a:solidFill>
                    <a:prstClr val="white"/>
                  </a:solidFill>
                </a:rPr>
                <a:t> </a:t>
              </a:r>
            </a:p>
          </p:txBody>
        </p:sp>
        <p:sp>
          <p:nvSpPr>
            <p:cNvPr id="11" name="Ellipse 10"/>
            <p:cNvSpPr/>
            <p:nvPr userDrawn="1"/>
          </p:nvSpPr>
          <p:spPr>
            <a:xfrm>
              <a:off x="7102946" y="4273087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nb-NO" dirty="0">
                  <a:solidFill>
                    <a:prstClr val="white"/>
                  </a:solidFill>
                </a:rPr>
                <a:t> </a:t>
              </a:r>
            </a:p>
          </p:txBody>
        </p:sp>
        <p:sp>
          <p:nvSpPr>
            <p:cNvPr id="12" name="Ellipse 11"/>
            <p:cNvSpPr/>
            <p:nvPr userDrawn="1"/>
          </p:nvSpPr>
          <p:spPr>
            <a:xfrm>
              <a:off x="8495309" y="5665710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nb-NO" dirty="0">
                  <a:solidFill>
                    <a:prstClr val="white"/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8266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ald og bile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94103" y="693738"/>
            <a:ext cx="7675198" cy="100806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500" b="1" i="0" cap="all" spc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694102" y="1790700"/>
            <a:ext cx="4322398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>
                <a:solidFill>
                  <a:srgbClr val="000000"/>
                </a:solidFill>
              </a:defRPr>
            </a:lvl1pPr>
            <a:lvl2pPr>
              <a:defRPr sz="2100">
                <a:solidFill>
                  <a:srgbClr val="000000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  <a:lvl4pPr>
              <a:defRPr sz="19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 dirty="0" smtClean="0"/>
              <a:t>Klikk for å redigere tekststiler i malen</a:t>
            </a:r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0375" y="6148234"/>
            <a:ext cx="2333624" cy="709766"/>
          </a:xfrm>
          <a:prstGeom prst="rect">
            <a:avLst/>
          </a:prstGeom>
        </p:spPr>
      </p:pic>
      <p:grpSp>
        <p:nvGrpSpPr>
          <p:cNvPr id="8" name="Gruppe 7"/>
          <p:cNvGrpSpPr/>
          <p:nvPr userDrawn="1"/>
        </p:nvGrpSpPr>
        <p:grpSpPr>
          <a:xfrm>
            <a:off x="7471102" y="1840092"/>
            <a:ext cx="2076366" cy="3272765"/>
            <a:chOff x="7102946" y="2925380"/>
            <a:chExt cx="2339414" cy="3687381"/>
          </a:xfrm>
          <a:solidFill>
            <a:srgbClr val="E7E9F5"/>
          </a:solidFill>
        </p:grpSpPr>
        <p:sp>
          <p:nvSpPr>
            <p:cNvPr id="9" name="Ellipse 8"/>
            <p:cNvSpPr/>
            <p:nvPr userDrawn="1"/>
          </p:nvSpPr>
          <p:spPr>
            <a:xfrm>
              <a:off x="8495309" y="2925380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nb-NO">
                <a:solidFill>
                  <a:prstClr val="white"/>
                </a:solidFill>
              </a:endParaRPr>
            </a:p>
          </p:txBody>
        </p:sp>
        <p:sp>
          <p:nvSpPr>
            <p:cNvPr id="10" name="Ellipse 9"/>
            <p:cNvSpPr/>
            <p:nvPr userDrawn="1"/>
          </p:nvSpPr>
          <p:spPr>
            <a:xfrm>
              <a:off x="8495309" y="4273087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nb-NO" dirty="0">
                  <a:solidFill>
                    <a:prstClr val="white"/>
                  </a:solidFill>
                </a:rPr>
                <a:t> </a:t>
              </a:r>
            </a:p>
          </p:txBody>
        </p:sp>
        <p:sp>
          <p:nvSpPr>
            <p:cNvPr id="11" name="Ellipse 10"/>
            <p:cNvSpPr/>
            <p:nvPr userDrawn="1"/>
          </p:nvSpPr>
          <p:spPr>
            <a:xfrm>
              <a:off x="7102946" y="4273087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nb-NO" dirty="0">
                  <a:solidFill>
                    <a:prstClr val="white"/>
                  </a:solidFill>
                </a:rPr>
                <a:t> </a:t>
              </a:r>
            </a:p>
          </p:txBody>
        </p:sp>
        <p:sp>
          <p:nvSpPr>
            <p:cNvPr id="12" name="Ellipse 11"/>
            <p:cNvSpPr/>
            <p:nvPr userDrawn="1"/>
          </p:nvSpPr>
          <p:spPr>
            <a:xfrm>
              <a:off x="8495309" y="5665710"/>
              <a:ext cx="947051" cy="947051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nb-NO" dirty="0">
                  <a:solidFill>
                    <a:prstClr val="white"/>
                  </a:solidFill>
                </a:rPr>
                <a:t> </a:t>
              </a:r>
            </a:p>
          </p:txBody>
        </p:sp>
      </p:grpSp>
      <p:sp>
        <p:nvSpPr>
          <p:cNvPr id="13" name="Plassholder for bilde 5"/>
          <p:cNvSpPr>
            <a:spLocks noGrp="1"/>
          </p:cNvSpPr>
          <p:nvPr>
            <p:ph type="pic" sz="quarter" idx="11"/>
          </p:nvPr>
        </p:nvSpPr>
        <p:spPr>
          <a:xfrm>
            <a:off x="5268913" y="1903592"/>
            <a:ext cx="3100388" cy="3368675"/>
          </a:xfrm>
          <a:prstGeom prst="rect">
            <a:avLst/>
          </a:prstGeom>
        </p:spPr>
        <p:txBody>
          <a:bodyPr vert="horz"/>
          <a:lstStyle>
            <a:lvl1pPr>
              <a:defRPr sz="2200" cap="none">
                <a:solidFill>
                  <a:srgbClr val="000000"/>
                </a:solidFill>
                <a:latin typeface="+mn-lt"/>
                <a:cs typeface="Arial"/>
              </a:defRPr>
            </a:lvl1pPr>
          </a:lstStyle>
          <a:p>
            <a:r>
              <a:rPr lang="nb-NO" dirty="0" smtClean="0"/>
              <a:t>Klikk ikonet for å legge til et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77310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sshaldar til bile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/>
          <a:lstStyle>
            <a:lvl1pPr>
              <a:defRPr sz="2100" b="0" i="0" cap="none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r>
              <a:rPr lang="nb-NO" dirty="0" smtClean="0"/>
              <a:t>Klikk ikonet for å legge til et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68591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nb-NO">
              <a:solidFill>
                <a:srgbClr val="00338D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nb-NO">
              <a:solidFill>
                <a:srgbClr val="00338D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fld id="{45356C3F-B5E9-43F5-81DB-17F67D8F2069}" type="slidenum">
              <a:rPr lang="nb-NO">
                <a:solidFill>
                  <a:srgbClr val="00338D"/>
                </a:solidFill>
              </a:rPr>
              <a:pPr defTabSz="457200">
                <a:defRPr/>
              </a:pPr>
              <a:t>‹#›</a:t>
            </a:fld>
            <a:endParaRPr lang="nb-NO">
              <a:solidFill>
                <a:srgbClr val="0033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47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810375" y="6148234"/>
            <a:ext cx="2333624" cy="70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79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ScalaSans-Bold"/>
          <a:ea typeface="+mj-ea"/>
          <a:cs typeface="ScalaSans-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11560" y="1065505"/>
            <a:ext cx="6830225" cy="4739759"/>
          </a:xfrm>
        </p:spPr>
        <p:txBody>
          <a:bodyPr/>
          <a:lstStyle/>
          <a:p>
            <a:r>
              <a:rPr lang="nb-NO" sz="3600" dirty="0" smtClean="0">
                <a:solidFill>
                  <a:schemeClr val="bg2">
                    <a:lumMod val="10000"/>
                  </a:schemeClr>
                </a:solidFill>
              </a:rPr>
              <a:t>Kompensasjons-ordning </a:t>
            </a:r>
            <a:r>
              <a:rPr lang="nb-NO" sz="3600" dirty="0">
                <a:solidFill>
                  <a:schemeClr val="bg2">
                    <a:lumMod val="10000"/>
                  </a:schemeClr>
                </a:solidFill>
              </a:rPr>
              <a:t>med refusjon av merverdiavgift </a:t>
            </a:r>
            <a:r>
              <a:rPr lang="nb-NO" sz="3600" dirty="0" smtClean="0">
                <a:solidFill>
                  <a:schemeClr val="bg2">
                    <a:lumMod val="10000"/>
                  </a:schemeClr>
                </a:solidFill>
              </a:rPr>
              <a:t>fra 1.1.17</a:t>
            </a:r>
            <a:br>
              <a:rPr lang="nb-NO" sz="36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nb-NO" sz="1800" dirty="0" smtClean="0">
                <a:solidFill>
                  <a:srgbClr val="FF0000"/>
                </a:solidFill>
              </a:rPr>
              <a:t>(på høring nå)</a:t>
            </a:r>
            <a:br>
              <a:rPr lang="nb-NO" sz="1800" dirty="0" smtClean="0">
                <a:solidFill>
                  <a:srgbClr val="FF0000"/>
                </a:solidFill>
              </a:rPr>
            </a:br>
            <a:r>
              <a:rPr lang="nb-NO" sz="1800" dirty="0">
                <a:solidFill>
                  <a:srgbClr val="FF0000"/>
                </a:solidFill>
              </a:rPr>
              <a:t/>
            </a:r>
            <a:br>
              <a:rPr lang="nb-NO" sz="1800" dirty="0">
                <a:solidFill>
                  <a:srgbClr val="FF0000"/>
                </a:solidFill>
              </a:rPr>
            </a:br>
            <a:r>
              <a:rPr lang="nb-NO" sz="1800" dirty="0" smtClean="0">
                <a:solidFill>
                  <a:srgbClr val="FF0000"/>
                </a:solidFill>
              </a:rPr>
              <a:t/>
            </a:r>
            <a:br>
              <a:rPr lang="nb-NO" sz="1800" dirty="0" smtClean="0">
                <a:solidFill>
                  <a:srgbClr val="FF0000"/>
                </a:solidFill>
              </a:rPr>
            </a:br>
            <a:r>
              <a:rPr lang="nb-NO" sz="1800" dirty="0">
                <a:solidFill>
                  <a:srgbClr val="FF0000"/>
                </a:solidFill>
              </a:rPr>
              <a:t/>
            </a:r>
            <a:br>
              <a:rPr lang="nb-NO" sz="1800" dirty="0">
                <a:solidFill>
                  <a:srgbClr val="FF0000"/>
                </a:solidFill>
              </a:rPr>
            </a:br>
            <a:r>
              <a:rPr lang="nb-NO" sz="1800" dirty="0" smtClean="0">
                <a:solidFill>
                  <a:srgbClr val="FF0000"/>
                </a:solidFill>
              </a:rPr>
              <a:t/>
            </a:r>
            <a:br>
              <a:rPr lang="nb-NO" sz="1800" dirty="0" smtClean="0">
                <a:solidFill>
                  <a:srgbClr val="FF0000"/>
                </a:solidFill>
              </a:rPr>
            </a:br>
            <a:r>
              <a:rPr lang="nb-NO" sz="1800" dirty="0">
                <a:solidFill>
                  <a:srgbClr val="FF0000"/>
                </a:solidFill>
              </a:rPr>
              <a:t/>
            </a:r>
            <a:br>
              <a:rPr lang="nb-NO" sz="1800" dirty="0">
                <a:solidFill>
                  <a:srgbClr val="FF0000"/>
                </a:solidFill>
              </a:rPr>
            </a:br>
            <a:r>
              <a:rPr lang="nb-NO" sz="1800" dirty="0" smtClean="0">
                <a:solidFill>
                  <a:srgbClr val="FF0000"/>
                </a:solidFill>
              </a:rPr>
              <a:t/>
            </a:r>
            <a:br>
              <a:rPr lang="nb-NO" sz="1800" dirty="0" smtClean="0">
                <a:solidFill>
                  <a:srgbClr val="FF0000"/>
                </a:solidFill>
              </a:rPr>
            </a:br>
            <a:r>
              <a:rPr lang="nb-NO" sz="1800" dirty="0" smtClean="0">
                <a:solidFill>
                  <a:srgbClr val="FF0000"/>
                </a:solidFill>
              </a:rPr>
              <a:t/>
            </a:r>
            <a:br>
              <a:rPr lang="nb-NO" sz="1800" dirty="0" smtClean="0">
                <a:solidFill>
                  <a:srgbClr val="FF0000"/>
                </a:solidFill>
              </a:rPr>
            </a:br>
            <a:r>
              <a:rPr lang="nb-NO" sz="1800" dirty="0">
                <a:solidFill>
                  <a:srgbClr val="FF0000"/>
                </a:solidFill>
              </a:rPr>
              <a:t/>
            </a:r>
            <a:br>
              <a:rPr lang="nb-NO" sz="1800" dirty="0">
                <a:solidFill>
                  <a:srgbClr val="FF0000"/>
                </a:solidFill>
              </a:rPr>
            </a:br>
            <a:r>
              <a:rPr lang="nb-NO" sz="1800" dirty="0" smtClean="0">
                <a:solidFill>
                  <a:srgbClr val="FF0000"/>
                </a:solidFill>
              </a:rPr>
              <a:t/>
            </a:r>
            <a:br>
              <a:rPr lang="nb-NO" sz="1800" dirty="0" smtClean="0">
                <a:solidFill>
                  <a:srgbClr val="FF0000"/>
                </a:solidFill>
              </a:rPr>
            </a:br>
            <a:r>
              <a:rPr lang="nb-NO" sz="1400" dirty="0" smtClean="0">
                <a:solidFill>
                  <a:srgbClr val="002060"/>
                </a:solidFill>
              </a:rPr>
              <a:t>divisjonsdirektør </a:t>
            </a:r>
            <a:r>
              <a:rPr lang="nb-NO" sz="1400" dirty="0" err="1" smtClean="0">
                <a:solidFill>
                  <a:srgbClr val="002060"/>
                </a:solidFill>
              </a:rPr>
              <a:t>askjell</a:t>
            </a:r>
            <a:r>
              <a:rPr lang="nb-NO" sz="1400" dirty="0" smtClean="0">
                <a:solidFill>
                  <a:srgbClr val="002060"/>
                </a:solidFill>
              </a:rPr>
              <a:t> </a:t>
            </a:r>
            <a:r>
              <a:rPr lang="nb-NO" sz="1400" dirty="0" err="1" smtClean="0">
                <a:solidFill>
                  <a:srgbClr val="002060"/>
                </a:solidFill>
              </a:rPr>
              <a:t>utaaker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1362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4" b="2814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117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Petter Furulund, NHO Service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683568" y="2996952"/>
            <a:ext cx="7675198" cy="4525963"/>
          </a:xfrm>
        </p:spPr>
        <p:txBody>
          <a:bodyPr/>
          <a:lstStyle/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 smtClean="0"/>
              <a:t>«våre analyser viser at de som har gode ledere og har gitt folkene sine god opplæring, godt utstyr, absolutt er konkurransedyktige med de private.»</a:t>
            </a:r>
            <a:endParaRPr lang="nb-NO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1417638"/>
            <a:ext cx="185737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31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94103" y="260648"/>
            <a:ext cx="7675198" cy="792088"/>
          </a:xfrm>
        </p:spPr>
        <p:txBody>
          <a:bodyPr>
            <a:noAutofit/>
          </a:bodyPr>
          <a:lstStyle/>
          <a:p>
            <a:r>
              <a:rPr lang="nb-NO" sz="2800" dirty="0" smtClean="0"/>
              <a:t>VI MÅ VÆRE FORBEREDT PÅ MER KONKURRANSE FRA DE PRIVATE AKTØRENE</a:t>
            </a:r>
            <a:endParaRPr lang="nb-NO" sz="28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611560" y="1412776"/>
            <a:ext cx="7675198" cy="5256584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nb-NO" b="1" dirty="0" smtClean="0"/>
              <a:t>Kjenne og få frem eget kostnads-, kvalitets- og servicenivå.</a:t>
            </a:r>
          </a:p>
          <a:p>
            <a:pPr marL="457200" indent="-457200">
              <a:buAutoNum type="arabicPeriod"/>
            </a:pPr>
            <a:r>
              <a:rPr lang="nb-NO" b="1" dirty="0" smtClean="0"/>
              <a:t>Være forberedt på å vurdere egne tjenester opp mot private og også «gi fra oss» områder der private er bedre.</a:t>
            </a:r>
          </a:p>
          <a:p>
            <a:r>
              <a:rPr lang="nb-NO" dirty="0" smtClean="0"/>
              <a:t>	</a:t>
            </a:r>
            <a:r>
              <a:rPr lang="nb-NO" dirty="0" smtClean="0">
                <a:solidFill>
                  <a:srgbClr val="FF0000"/>
                </a:solidFill>
              </a:rPr>
              <a:t>- </a:t>
            </a:r>
            <a:r>
              <a:rPr lang="nb-NO" sz="1800" dirty="0" smtClean="0">
                <a:solidFill>
                  <a:srgbClr val="FF0000"/>
                </a:solidFill>
              </a:rPr>
              <a:t>Utfordrer </a:t>
            </a:r>
            <a:r>
              <a:rPr lang="nb-NO" sz="1800" dirty="0">
                <a:solidFill>
                  <a:srgbClr val="FF0000"/>
                </a:solidFill>
              </a:rPr>
              <a:t>vi hverandre nok?</a:t>
            </a:r>
          </a:p>
          <a:p>
            <a:r>
              <a:rPr lang="nb-NO" sz="1800" dirty="0" smtClean="0">
                <a:solidFill>
                  <a:srgbClr val="FF0000"/>
                </a:solidFill>
              </a:rPr>
              <a:t>	-  Hva </a:t>
            </a:r>
            <a:r>
              <a:rPr lang="nb-NO" sz="1800" dirty="0">
                <a:solidFill>
                  <a:srgbClr val="FF0000"/>
                </a:solidFill>
              </a:rPr>
              <a:t>bør vi ikke gjøre?</a:t>
            </a:r>
          </a:p>
          <a:p>
            <a:pPr lvl="1"/>
            <a:r>
              <a:rPr lang="nb-NO" sz="1800" dirty="0">
                <a:solidFill>
                  <a:srgbClr val="FF0000"/>
                </a:solidFill>
              </a:rPr>
              <a:t>Godt og velfungerende marked, lav risiko, lave kostnader med å følge opp kontrakt, vurderes eget service/kostnadsnivå for </a:t>
            </a:r>
            <a:r>
              <a:rPr lang="nb-NO" sz="1800" dirty="0" err="1" smtClean="0">
                <a:solidFill>
                  <a:srgbClr val="FF0000"/>
                </a:solidFill>
              </a:rPr>
              <a:t>evt</a:t>
            </a:r>
            <a:r>
              <a:rPr lang="nb-NO" sz="1800" dirty="0" smtClean="0">
                <a:solidFill>
                  <a:srgbClr val="FF0000"/>
                </a:solidFill>
              </a:rPr>
              <a:t> </a:t>
            </a:r>
            <a:r>
              <a:rPr lang="nb-NO" sz="1800" dirty="0">
                <a:solidFill>
                  <a:srgbClr val="FF0000"/>
                </a:solidFill>
              </a:rPr>
              <a:t>å </a:t>
            </a:r>
            <a:r>
              <a:rPr lang="nb-NO" sz="1800" dirty="0" smtClean="0">
                <a:solidFill>
                  <a:srgbClr val="FF0000"/>
                </a:solidFill>
              </a:rPr>
              <a:t>konkurranse utsette</a:t>
            </a:r>
            <a:r>
              <a:rPr lang="nb-NO" sz="1800" dirty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nb-NO" sz="1800" dirty="0" smtClean="0">
                <a:solidFill>
                  <a:srgbClr val="FF0000"/>
                </a:solidFill>
              </a:rPr>
              <a:t>Lite konkurranse</a:t>
            </a:r>
            <a:r>
              <a:rPr lang="nb-NO" sz="1800" dirty="0">
                <a:solidFill>
                  <a:srgbClr val="FF0000"/>
                </a:solidFill>
              </a:rPr>
              <a:t>, dyrt å følge opp, fare for monopol, høy risiko ved «feile valg».  Gjøre </a:t>
            </a:r>
            <a:r>
              <a:rPr lang="nb-NO" sz="1800" dirty="0" smtClean="0">
                <a:solidFill>
                  <a:srgbClr val="FF0000"/>
                </a:solidFill>
              </a:rPr>
              <a:t>selv!</a:t>
            </a:r>
            <a:endParaRPr lang="nb-NO" sz="1800" dirty="0">
              <a:solidFill>
                <a:srgbClr val="FF0000"/>
              </a:solidFill>
            </a:endParaRPr>
          </a:p>
          <a:p>
            <a:r>
              <a:rPr lang="nb-NO" b="1" dirty="0" smtClean="0"/>
              <a:t>3.     Som ledere opptre uten fastlåst ideologisk standpunkt.</a:t>
            </a:r>
          </a:p>
          <a:p>
            <a:pPr marL="457200" indent="-457200">
              <a:buAutoNum type="arabicPeriod"/>
            </a:pPr>
            <a:endParaRPr lang="nb-NO" b="1" dirty="0" smtClean="0"/>
          </a:p>
          <a:p>
            <a:r>
              <a:rPr lang="nb-NO" b="1" dirty="0" smtClean="0"/>
              <a:t>4.     Bli bedre på kjøp av tjenester og </a:t>
            </a:r>
            <a:r>
              <a:rPr lang="nb-NO" b="1" dirty="0" err="1" smtClean="0"/>
              <a:t>outsorcing</a:t>
            </a:r>
            <a:r>
              <a:rPr lang="nb-NO" b="1" dirty="0" smtClean="0"/>
              <a:t> enn vi er i dag.</a:t>
            </a:r>
            <a:endParaRPr lang="nb-NO" b="1" dirty="0"/>
          </a:p>
        </p:txBody>
      </p:sp>
    </p:spTree>
    <p:extLst>
      <p:ext uri="{BB962C8B-B14F-4D97-AF65-F5344CB8AC3E}">
        <p14:creationId xmlns:p14="http://schemas.microsoft.com/office/powerpoint/2010/main" val="104987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4000" dirty="0" smtClean="0">
                <a:solidFill>
                  <a:schemeClr val="bg2">
                    <a:lumMod val="10000"/>
                  </a:schemeClr>
                </a:solidFill>
              </a:rPr>
              <a:t>Innspill</a:t>
            </a:r>
            <a:endParaRPr lang="nb-NO" sz="4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Plassholder for inn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nb-NO" sz="2800" dirty="0" smtClean="0">
                <a:solidFill>
                  <a:schemeClr val="bg2">
                    <a:lumMod val="10000"/>
                  </a:schemeClr>
                </a:solidFill>
              </a:rPr>
              <a:t>Hva betyr ny </a:t>
            </a:r>
            <a:r>
              <a:rPr lang="nb-NO" sz="2800" dirty="0" err="1" smtClean="0">
                <a:solidFill>
                  <a:schemeClr val="bg2">
                    <a:lumMod val="10000"/>
                  </a:schemeClr>
                </a:solidFill>
              </a:rPr>
              <a:t>mva</a:t>
            </a:r>
            <a:r>
              <a:rPr lang="nb-NO" sz="2800" dirty="0" smtClean="0">
                <a:solidFill>
                  <a:schemeClr val="bg2">
                    <a:lumMod val="10000"/>
                  </a:schemeClr>
                </a:solidFill>
              </a:rPr>
              <a:t> ordning for oss?</a:t>
            </a:r>
          </a:p>
          <a:p>
            <a:pPr marL="457200" indent="-457200">
              <a:buFont typeface="+mj-lt"/>
              <a:buAutoNum type="arabicPeriod"/>
            </a:pPr>
            <a:r>
              <a:rPr lang="nb-NO" sz="2800" dirty="0" smtClean="0">
                <a:solidFill>
                  <a:schemeClr val="bg2">
                    <a:lumMod val="10000"/>
                  </a:schemeClr>
                </a:solidFill>
              </a:rPr>
              <a:t>Hva gjør vi i Helse Bergen</a:t>
            </a:r>
          </a:p>
        </p:txBody>
      </p:sp>
    </p:spTree>
    <p:extLst>
      <p:ext uri="{BB962C8B-B14F-4D97-AF65-F5344CB8AC3E}">
        <p14:creationId xmlns:p14="http://schemas.microsoft.com/office/powerpoint/2010/main" val="148793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641218" y="1412776"/>
            <a:ext cx="7675198" cy="4896544"/>
          </a:xfrm>
        </p:spPr>
        <p:txBody>
          <a:bodyPr/>
          <a:lstStyle/>
          <a:p>
            <a:pPr marL="800100" lvl="1" indent="-342900">
              <a:buAutoNum type="arabicPeriod"/>
            </a:pPr>
            <a:r>
              <a:rPr lang="nb-NO" sz="2400" dirty="0" smtClean="0"/>
              <a:t>Å </a:t>
            </a:r>
            <a:r>
              <a:rPr lang="nb-NO" sz="2400" dirty="0"/>
              <a:t>hindre at helseforetakene produserer tjenester selv til en høyere nettokostnad fremfor å kjøpe tjenestene fra private leverandører. </a:t>
            </a:r>
            <a:endParaRPr lang="nb-NO" sz="2400" dirty="0" smtClean="0"/>
          </a:p>
          <a:p>
            <a:pPr marL="800100" lvl="1" indent="-342900">
              <a:buAutoNum type="arabicPeriod"/>
            </a:pPr>
            <a:endParaRPr lang="nb-NO" sz="2400" dirty="0" smtClean="0"/>
          </a:p>
          <a:p>
            <a:pPr marL="800100" lvl="1" indent="-342900">
              <a:buAutoNum type="arabicPeriod"/>
            </a:pPr>
            <a:r>
              <a:rPr lang="nb-NO" sz="2400" dirty="0" smtClean="0"/>
              <a:t>Å bidra </a:t>
            </a:r>
            <a:r>
              <a:rPr lang="nb-NO" sz="2400" dirty="0"/>
              <a:t>til bedre ressursutnyttelse og dermed lavere samlede kostnader i utføring av statlige oppgaver. </a:t>
            </a:r>
            <a:endParaRPr lang="nb-NO" sz="2400" dirty="0" smtClean="0"/>
          </a:p>
          <a:p>
            <a:pPr marL="800100" lvl="1" indent="-342900">
              <a:buAutoNum type="arabicPeriod"/>
            </a:pPr>
            <a:endParaRPr lang="nb-NO" sz="2400" dirty="0" smtClean="0"/>
          </a:p>
          <a:p>
            <a:pPr marL="800100" lvl="1" indent="-342900">
              <a:buAutoNum type="arabicPeriod"/>
            </a:pPr>
            <a:r>
              <a:rPr lang="nb-NO" sz="2400" dirty="0" smtClean="0"/>
              <a:t>Omleggingen </a:t>
            </a:r>
            <a:r>
              <a:rPr lang="nb-NO" sz="2400" dirty="0"/>
              <a:t>skal skje innenfor budsjettnøytral ramme ved å redusere tilskudd til helseforetakene tilsvarende forventede </a:t>
            </a:r>
            <a:r>
              <a:rPr lang="nb-NO" sz="2400" dirty="0" err="1" smtClean="0"/>
              <a:t>merverdiavgiftsutgifter</a:t>
            </a:r>
            <a:r>
              <a:rPr lang="nb-NO" sz="2400" dirty="0"/>
              <a:t>.</a:t>
            </a:r>
          </a:p>
        </p:txBody>
      </p:sp>
      <p:sp>
        <p:nvSpPr>
          <p:cNvPr id="4" name="Tittel 3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75198" cy="1008062"/>
          </a:xfrm>
        </p:spPr>
        <p:txBody>
          <a:bodyPr>
            <a:normAutofit fontScale="90000"/>
          </a:bodyPr>
          <a:lstStyle/>
          <a:p>
            <a:r>
              <a:rPr lang="nb-NO" sz="2200" dirty="0">
                <a:solidFill>
                  <a:schemeClr val="bg2">
                    <a:lumMod val="10000"/>
                  </a:schemeClr>
                </a:solidFill>
              </a:rPr>
              <a:t>Hovedhensikten med å innføre en kompensasjons-ordning med refusjon av merverdiavgift er </a:t>
            </a:r>
            <a:r>
              <a:rPr lang="nb-NO" sz="3200" dirty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nb-NO" sz="3200" dirty="0">
                <a:solidFill>
                  <a:schemeClr val="bg2">
                    <a:lumMod val="10000"/>
                  </a:schemeClr>
                </a:solidFill>
              </a:rPr>
            </a:br>
            <a:endParaRPr lang="nb-NO" sz="3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09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Hva betyr dette for bruk av egne ansatte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Ved </a:t>
            </a:r>
            <a:r>
              <a:rPr lang="nb-NO" dirty="0"/>
              <a:t>sammenligning av kostnad ved å bruke egne ansatte fremfor å kjøpe tjenestene, må en også ta med </a:t>
            </a:r>
            <a:r>
              <a:rPr lang="nb-NO" dirty="0" smtClean="0"/>
              <a:t>pensjonskostnad. Denne kostnaden </a:t>
            </a:r>
            <a:r>
              <a:rPr lang="nb-NO" dirty="0"/>
              <a:t>er vesentlig høyere enn de kostnader private aktører har til pensjon for sine ansatte. </a:t>
            </a:r>
            <a:endParaRPr lang="nb-NO" dirty="0" smtClean="0"/>
          </a:p>
          <a:p>
            <a:endParaRPr lang="nb-NO" dirty="0" smtClean="0"/>
          </a:p>
          <a:p>
            <a:r>
              <a:rPr lang="nb-NO" dirty="0" smtClean="0"/>
              <a:t>I </a:t>
            </a:r>
            <a:r>
              <a:rPr lang="nb-NO" dirty="0"/>
              <a:t>privat sektor eksisterer ulike pensjonsordninger, men ved innskuddspensjon stiller loven krav om laveste innbetaling på 2 % av lønn over 1G og maks 12G. Helseforetak har en pensjonskostnad på rundt 20 %. </a:t>
            </a:r>
            <a:endParaRPr lang="nb-NO" dirty="0" smtClean="0"/>
          </a:p>
          <a:p>
            <a:endParaRPr lang="nb-NO" dirty="0" smtClean="0"/>
          </a:p>
          <a:p>
            <a:r>
              <a:rPr lang="nb-NO" dirty="0" smtClean="0"/>
              <a:t>Et </a:t>
            </a:r>
            <a:r>
              <a:rPr lang="nb-NO" dirty="0"/>
              <a:t>noe høyere lønnsnivå i privat sektor, vil kunne motvirke dette noe. </a:t>
            </a:r>
          </a:p>
        </p:txBody>
      </p:sp>
    </p:spTree>
    <p:extLst>
      <p:ext uri="{BB962C8B-B14F-4D97-AF65-F5344CB8AC3E}">
        <p14:creationId xmlns:p14="http://schemas.microsoft.com/office/powerpoint/2010/main" val="137834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Og for investeringer………..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Forslaget skisserer to aktuelle alternativer. </a:t>
            </a:r>
            <a:r>
              <a:rPr lang="nb-NO" dirty="0" smtClean="0"/>
              <a:t> </a:t>
            </a:r>
            <a:endParaRPr lang="nb-NO" dirty="0"/>
          </a:p>
          <a:p>
            <a:endParaRPr lang="nb-NO" dirty="0" smtClean="0"/>
          </a:p>
          <a:p>
            <a:r>
              <a:rPr lang="nb-NO" dirty="0" smtClean="0"/>
              <a:t>Alt 1:</a:t>
            </a:r>
          </a:p>
          <a:p>
            <a:r>
              <a:rPr lang="nb-NO" dirty="0" smtClean="0"/>
              <a:t>Generell </a:t>
            </a:r>
            <a:r>
              <a:rPr lang="nb-NO" dirty="0"/>
              <a:t>kompensasjonsordning der helseforetakene får tilbakebetalt i utgangspunktet </a:t>
            </a:r>
            <a:r>
              <a:rPr lang="nb-NO" u="sng" dirty="0"/>
              <a:t>all merverdiavgift </a:t>
            </a:r>
            <a:r>
              <a:rPr lang="nb-NO" dirty="0"/>
              <a:t>ved kjøp av varer og </a:t>
            </a:r>
            <a:r>
              <a:rPr lang="nb-NO" dirty="0" smtClean="0"/>
              <a:t>tjenester</a:t>
            </a:r>
          </a:p>
          <a:p>
            <a:endParaRPr lang="nb-NO" dirty="0"/>
          </a:p>
          <a:p>
            <a:r>
              <a:rPr lang="nb-NO" dirty="0" smtClean="0"/>
              <a:t>Alt 2:</a:t>
            </a:r>
            <a:endParaRPr lang="nb-NO" dirty="0"/>
          </a:p>
          <a:p>
            <a:r>
              <a:rPr lang="nb-NO" dirty="0"/>
              <a:t>K</a:t>
            </a:r>
            <a:r>
              <a:rPr lang="nb-NO" dirty="0" smtClean="0"/>
              <a:t>ompensasjonsordning </a:t>
            </a:r>
            <a:r>
              <a:rPr lang="nb-NO" u="sng" dirty="0"/>
              <a:t>uten investeringer</a:t>
            </a:r>
            <a:r>
              <a:rPr lang="nb-NO" dirty="0"/>
              <a:t>, der helseforetaket får refundert all merverdiavgift ved kjøp av varer og tjenester, med unntak av det som gjelder investeringer (anleggsmidler) </a:t>
            </a: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8445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Litt mer om investeringer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I </a:t>
            </a:r>
            <a:r>
              <a:rPr lang="nb-NO" dirty="0"/>
              <a:t>dag </a:t>
            </a:r>
            <a:r>
              <a:rPr lang="nb-NO" dirty="0" smtClean="0"/>
              <a:t>blir i </a:t>
            </a:r>
            <a:r>
              <a:rPr lang="nb-NO" dirty="0"/>
              <a:t>all hovedsak, </a:t>
            </a:r>
            <a:r>
              <a:rPr lang="nb-NO" dirty="0" err="1"/>
              <a:t>ca</a:t>
            </a:r>
            <a:r>
              <a:rPr lang="nb-NO" dirty="0"/>
              <a:t> 95 %, av disse varer og tjenester kjøpt og gjennomført av private leverandører. </a:t>
            </a:r>
            <a:r>
              <a:rPr lang="nb-NO" dirty="0" err="1"/>
              <a:t>Mva</a:t>
            </a:r>
            <a:r>
              <a:rPr lang="nb-NO" dirty="0"/>
              <a:t>-kompensasjon på dette området vil derfor ikke gjøre noen vesentlig endring. Det som håndteres av egne ansatte er byggherrefunksjonen, som utgjør 3-5 % av de totale </a:t>
            </a:r>
            <a:r>
              <a:rPr lang="nb-NO" dirty="0" err="1"/>
              <a:t>investeringskostnadenen</a:t>
            </a:r>
            <a:r>
              <a:rPr lang="nb-NO" dirty="0"/>
              <a:t> Dette er en funksjon som vil måtte ligge hos de som har kjennskap til bygningsmasse, sykehusområdet, teknologien og systemene, det vil si egne ansatte. </a:t>
            </a:r>
            <a:endParaRPr lang="nb-NO" dirty="0" smtClean="0"/>
          </a:p>
          <a:p>
            <a:endParaRPr lang="nb-NO" dirty="0"/>
          </a:p>
          <a:p>
            <a:r>
              <a:rPr lang="nb-NO" dirty="0" smtClean="0"/>
              <a:t>Å </a:t>
            </a:r>
            <a:r>
              <a:rPr lang="nb-NO" dirty="0"/>
              <a:t>inkludere investeringer i kompensasjonsordningen vil gi store </a:t>
            </a:r>
            <a:r>
              <a:rPr lang="nb-NO" dirty="0" smtClean="0"/>
              <a:t>styringsutfordringer </a:t>
            </a:r>
            <a:r>
              <a:rPr lang="nb-NO" dirty="0"/>
              <a:t>så lenge ordningen skal skje budsjettnøytralt</a:t>
            </a:r>
            <a:r>
              <a:rPr lang="nb-NO" dirty="0" smtClean="0"/>
              <a:t>, </a:t>
            </a:r>
            <a:r>
              <a:rPr lang="nb-NO" dirty="0" err="1" smtClean="0"/>
              <a:t>pga</a:t>
            </a:r>
            <a:r>
              <a:rPr lang="nb-NO" dirty="0" smtClean="0"/>
              <a:t> store årlige variasjoner av investeringsnivå. 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7936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Årlige variasjoner </a:t>
            </a:r>
            <a:r>
              <a:rPr lang="nb-NO" smtClean="0"/>
              <a:t>i Investeringer i Helse Bergen </a:t>
            </a:r>
            <a:endParaRPr lang="nb-NO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20" y="2060848"/>
            <a:ext cx="869260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95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HvordaN</a:t>
            </a:r>
            <a:r>
              <a:rPr lang="nb-NO" dirty="0" smtClean="0"/>
              <a:t> FORBEREDER VI OSS I HELSE BERGEN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nb-NO" dirty="0" smtClean="0"/>
              <a:t>ENGASJERER OSS I HØRINGSSVAR</a:t>
            </a:r>
          </a:p>
          <a:p>
            <a:pPr marL="457200" indent="-457200">
              <a:buAutoNum type="arabicPeriod"/>
            </a:pPr>
            <a:endParaRPr lang="nb-NO" dirty="0" smtClean="0"/>
          </a:p>
          <a:p>
            <a:pPr marL="457200" indent="-457200">
              <a:buAutoNum type="arabicPeriod"/>
            </a:pPr>
            <a:r>
              <a:rPr lang="nb-NO" dirty="0" smtClean="0"/>
              <a:t>TAR OPP TEMAET I LEDERTEAM OG PÅ LEDERSAMLINGER PÅ DIVISJONSNIVÅ</a:t>
            </a:r>
          </a:p>
          <a:p>
            <a:pPr marL="457200" indent="-457200">
              <a:buAutoNum type="arabicPeriod"/>
            </a:pPr>
            <a:endParaRPr lang="nb-NO" dirty="0" smtClean="0"/>
          </a:p>
          <a:p>
            <a:pPr marL="457200" indent="-457200">
              <a:buAutoNum type="arabicPeriod"/>
            </a:pPr>
            <a:r>
              <a:rPr lang="nb-NO" dirty="0" smtClean="0"/>
              <a:t>LØFTER PROBLEMSTILLINGEN PÅ FORETAKSNIVÅ</a:t>
            </a:r>
          </a:p>
          <a:p>
            <a:pPr marL="457200" indent="-457200">
              <a:buAutoNum type="arabicPeriod"/>
            </a:pPr>
            <a:endParaRPr lang="nb-NO" dirty="0"/>
          </a:p>
          <a:p>
            <a:pPr marL="457200" indent="-457200">
              <a:buAutoNum type="arabicPeriod"/>
            </a:pPr>
            <a:r>
              <a:rPr lang="nb-NO" dirty="0" smtClean="0"/>
              <a:t>DELTAR I DEBATTEN OG FØLGER MED NHO og ANDRE AKTØRER SOM FREMMER «EGNE» PREMISSER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2915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NHO SERVICE INNSPILL</a:t>
            </a:r>
            <a:endParaRPr lang="nb-NO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824" y="1790700"/>
            <a:ext cx="600938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30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lse Førde - Presentasjon uten sidetal">
  <a:themeElements>
    <a:clrScheme name="Helse Vest">
      <a:dk1>
        <a:srgbClr val="00338D"/>
      </a:dk1>
      <a:lt1>
        <a:sysClr val="window" lastClr="FFFFFF"/>
      </a:lt1>
      <a:dk2>
        <a:srgbClr val="00338D"/>
      </a:dk2>
      <a:lt2>
        <a:srgbClr val="EEECE1"/>
      </a:lt2>
      <a:accent1>
        <a:srgbClr val="7AB2DC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38D"/>
      </a:hlink>
      <a:folHlink>
        <a:srgbClr val="0033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Bildeaktiva" ma:contentTypeID="0x0101009148F5A04DDD49CBA7127AADA5FB792B00AADE34325A8B49CDA8BB4DB53328F21400F864209016559D43BAAE28CD4191DD8B" ma:contentTypeVersion="1" ma:contentTypeDescription="Opprett et nytt dokument." ma:contentTypeScope="" ma:versionID="a90b41e1a9980f8890cba58b2865690c">
  <xsd:schema xmlns:xsd="http://www.w3.org/2001/XMLSchema" xmlns:xs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67806aedf030071c181078d0322df4ed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1:ThumbnailExists" minOccurs="0"/>
                <xsd:element ref="ns1:PreviewExists" minOccurs="0"/>
                <xsd:element ref="ns2:ImageWidth" minOccurs="0"/>
                <xsd:element ref="ns2:ImageHeight" minOccurs="0"/>
                <xsd:element ref="ns2:ImageCreateDate" minOccurs="0"/>
                <xsd:element ref="ns2:wic_System_Copyrigh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-bane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-filtype" ma:hidden="true" ma:internalName="HTML_x0020_File_x0020_Type" ma:readOnly="true">
      <xsd:simpleType>
        <xsd:restriction base="dms:Text"/>
      </xsd:simpleType>
    </xsd:element>
    <xsd:element name="FSObjType" ma:index="11" nillable="true" ma:displayName="Elementtype" ma:hidden="true" ma:list="Docs" ma:internalName="FSObjType" ma:readOnly="true" ma:showField="FSType">
      <xsd:simpleType>
        <xsd:restriction base="dms:Lookup"/>
      </xsd:simpleType>
    </xsd:element>
    <xsd:element name="ThumbnailExists" ma:index="18" nillable="true" ma:displayName="Miniatyrbilde finne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Forhåndsvisning finnes" ma:default="FALSE" ma:hidden="true" ma:internalName="PreviewExists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ImageWidth" ma:index="20" nillable="true" ma:displayName="Bildebredde" ma:internalName="ImageWidth" ma:readOnly="true">
      <xsd:simpleType>
        <xsd:restriction base="dms:Unknown"/>
      </xsd:simpleType>
    </xsd:element>
    <xsd:element name="ImageHeight" ma:index="22" nillable="true" ma:displayName="Bildehøyde" ma:internalName="ImageHeight" ma:readOnly="true">
      <xsd:simpleType>
        <xsd:restriction base="dms:Unknown"/>
      </xsd:simpleType>
    </xsd:element>
    <xsd:element name="ImageCreateDate" ma:index="25" nillable="true" ma:displayName="Dato da bildet ble tatt" ma:format="DateTime" ma:hidden="true" ma:internalName="ImageCreateDate">
      <xsd:simpleType>
        <xsd:restriction base="dms:DateTime"/>
      </xsd:simpleType>
    </xsd:element>
    <xsd:element name="wic_System_Copyright" ma:index="26" nillable="true" ma:displayName="Opphavsret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Redigerer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 ma:index="23" ma:displayName="Kommentarer"/>
        <xsd:element name="keywords" minOccurs="0" maxOccurs="1" type="xsd:string" ma:index="14" ma:displayName="Nøkkelord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mageCreateDate xmlns="http://schemas.microsoft.com/sharepoint/v3/fields" xsi:nil="true"/>
    <wic_System_Copyright xmlns="http://schemas.microsoft.com/sharepoint/v3/fields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CC20CF-A9BD-4372-9225-F0801F3598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7943F6-D8F5-4E7E-ABAF-F027229C0FE1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sharepoint/v3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E7F0D31F-FF77-474E-B3A3-264C8B9675A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475</Words>
  <Application>Microsoft Office PowerPoint</Application>
  <PresentationFormat>Skjermfremvisning (4:3)</PresentationFormat>
  <Paragraphs>56</Paragraphs>
  <Slides>12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12</vt:i4>
      </vt:variant>
    </vt:vector>
  </HeadingPairs>
  <TitlesOfParts>
    <vt:vector size="13" baseType="lpstr">
      <vt:lpstr>Helse Førde - Presentasjon uten sidetal</vt:lpstr>
      <vt:lpstr>Kompensasjons-ordning med refusjon av merverdiavgift fra 1.1.17 (på høring nå)          divisjonsdirektør askjell utaaker</vt:lpstr>
      <vt:lpstr>Innspill</vt:lpstr>
      <vt:lpstr>Hovedhensikten med å innføre en kompensasjons-ordning med refusjon av merverdiavgift er  </vt:lpstr>
      <vt:lpstr>Hva betyr dette for bruk av egne ansatte</vt:lpstr>
      <vt:lpstr>Og for investeringer………..</vt:lpstr>
      <vt:lpstr>Litt mer om investeringer</vt:lpstr>
      <vt:lpstr>Årlige variasjoner i Investeringer i Helse Bergen </vt:lpstr>
      <vt:lpstr>HvordaN FORBEREDER VI OSS I HELSE BERGEN</vt:lpstr>
      <vt:lpstr>NHO SERVICE INNSPILL</vt:lpstr>
      <vt:lpstr>PowerPoint-presentasjon</vt:lpstr>
      <vt:lpstr>Petter Furulund, NHO Service</vt:lpstr>
      <vt:lpstr>VI MÅ VÆRE FORBEREDT PÅ MER KONKURRANSE FRA DE PRIVATE AKTØRENE</vt:lpstr>
    </vt:vector>
  </TitlesOfParts>
  <Company>Helse Vest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Woldstad, Mai</dc:creator>
  <cp:lastModifiedBy>Askjell Utaaker</cp:lastModifiedBy>
  <cp:revision>106</cp:revision>
  <dcterms:created xsi:type="dcterms:W3CDTF">2014-02-21T09:53:48Z</dcterms:created>
  <dcterms:modified xsi:type="dcterms:W3CDTF">2015-10-26T08:54:55Z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0x0101009148F5A04DDD49CBA7127AADA5FB792B00AADE34325A8B49CDA8BB4DB53328F21400F864209016559D43BAAE28CD4191DD8B</vt:lpwstr>
  </property>
</Properties>
</file>