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77" r:id="rId2"/>
    <p:sldId id="275" r:id="rId3"/>
    <p:sldId id="276" r:id="rId4"/>
    <p:sldId id="278" r:id="rId5"/>
    <p:sldId id="279" r:id="rId6"/>
    <p:sldId id="280" r:id="rId7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787" autoAdjust="0"/>
  </p:normalViewPr>
  <p:slideViewPr>
    <p:cSldViewPr>
      <p:cViewPr varScale="1">
        <p:scale>
          <a:sx n="66" d="100"/>
          <a:sy n="66" d="100"/>
        </p:scale>
        <p:origin x="128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5433B-AC78-4E7B-916C-50A7BE9C960E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03D0C-A77F-47C0-8E02-EFFD295E406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271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3D0C-A77F-47C0-8E02-EFFD295E4065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62340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3D0C-A77F-47C0-8E02-EFFD295E4065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2530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3D0C-A77F-47C0-8E02-EFFD295E4065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48935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3D0C-A77F-47C0-8E02-EFFD295E4065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52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3D0C-A77F-47C0-8E02-EFFD295E4065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75717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3D0C-A77F-47C0-8E02-EFFD295E4065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81594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78853ED-A4E0-4FD1-A7E7-443144F98B87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26B6F8C-2F8C-457B-9F2D-E3CE9CDD94CC}" type="slidenum">
              <a:rPr lang="nb-NO" smtClean="0"/>
              <a:t>‹#›</a:t>
            </a:fld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helsecim.no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39552" y="764705"/>
            <a:ext cx="7704855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nb-NO" dirty="0" smtClean="0">
                <a:solidFill>
                  <a:schemeClr val="tx1"/>
                </a:solidFill>
              </a:rPr>
              <a:t>Risikostyring som verktøy</a:t>
            </a:r>
            <a:endParaRPr lang="nb-NO" dirty="0">
              <a:solidFill>
                <a:schemeClr val="tx1"/>
              </a:solidFill>
            </a:endParaRPr>
          </a:p>
        </p:txBody>
      </p:sp>
      <p:pic>
        <p:nvPicPr>
          <p:cNvPr id="1030" name="Picture 6" descr="H:\A - Under arbeid\Sikkerhet\Kompetanse\Trinn 2\Logo-stolav-289x6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9" y="6183602"/>
            <a:ext cx="27527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A - Under arbeid\Sikkerhet\Skjema\StOlavDriftsservice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81" y="332656"/>
            <a:ext cx="564708" cy="83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9"/>
          <p:cNvSpPr txBox="1"/>
          <p:nvPr/>
        </p:nvSpPr>
        <p:spPr>
          <a:xfrm>
            <a:off x="755576" y="1643475"/>
            <a:ext cx="791685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Identifisere mulig risiko-objekter/prosesser for å ta stilling til hvordan man minimerer fare for: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 smtClean="0">
                <a:latin typeface="Calibri" panose="020F0502020204030204" pitchFamily="34" charset="0"/>
              </a:rPr>
              <a:t>Liv og helse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 smtClean="0">
                <a:latin typeface="Calibri" panose="020F0502020204030204" pitchFamily="34" charset="0"/>
              </a:rPr>
              <a:t>Svikt i kritiske funksjoner/system/komponenter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 smtClean="0">
                <a:latin typeface="Calibri" panose="020F0502020204030204" pitchFamily="34" charset="0"/>
              </a:rPr>
              <a:t>Økonomisk tap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 smtClean="0">
                <a:latin typeface="Calibri" panose="020F0502020204030204" pitchFamily="34" charset="0"/>
              </a:rPr>
              <a:t>Miljøutslipp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Identifisere eiere av risiko og samkjøre risikoanalyser mellom ulike interessenter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Prioritere arbeidet mot objekter, systemer eller prosesser med høyest kritikalitet</a:t>
            </a:r>
            <a:endParaRPr lang="nb-NO" sz="2400" dirty="0"/>
          </a:p>
          <a:p>
            <a:endParaRPr lang="nb-NO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7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39552" y="764705"/>
            <a:ext cx="7704855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nb-NO" dirty="0" smtClean="0">
                <a:solidFill>
                  <a:schemeClr val="tx1"/>
                </a:solidFill>
              </a:rPr>
              <a:t>Risikostyring i Helse CIM</a:t>
            </a:r>
            <a:endParaRPr lang="nb-NO" dirty="0">
              <a:solidFill>
                <a:schemeClr val="tx1"/>
              </a:solidFill>
            </a:endParaRPr>
          </a:p>
        </p:txBody>
      </p:sp>
      <p:pic>
        <p:nvPicPr>
          <p:cNvPr id="1030" name="Picture 6" descr="H:\A - Under arbeid\Sikkerhet\Kompetanse\Trinn 2\Logo-stolav-289x6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9" y="6183602"/>
            <a:ext cx="27527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A - Under arbeid\Sikkerhet\Skjema\StOlavDriftsservice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81" y="332656"/>
            <a:ext cx="564708" cy="83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9"/>
          <p:cNvSpPr txBox="1"/>
          <p:nvPr/>
        </p:nvSpPr>
        <p:spPr>
          <a:xfrm>
            <a:off x="755576" y="1643475"/>
            <a:ext cx="791685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Hovedbudskap: Informere om Helse CIM som risikostyringsverktøy slik at alle i Helsevesenet bruker dette og kan lære av hverandre</a:t>
            </a:r>
            <a:r>
              <a:rPr lang="nb-NO" sz="2400" dirty="0" smtClean="0"/>
              <a:t>. </a:t>
            </a:r>
            <a:endParaRPr lang="nb-NO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NS-ISO </a:t>
            </a:r>
            <a:r>
              <a:rPr lang="nb-NO" sz="2400" b="1" dirty="0">
                <a:latin typeface="Calibri" panose="020F0502020204030204" pitchFamily="34" charset="0"/>
              </a:rPr>
              <a:t>31000:2009 Risikostyring – Prinsipper og </a:t>
            </a:r>
            <a:r>
              <a:rPr lang="nb-NO" sz="2400" b="1" dirty="0" smtClean="0">
                <a:latin typeface="Calibri" panose="020F0502020204030204" pitchFamily="34" charset="0"/>
              </a:rPr>
              <a:t>retningslinjer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 </a:t>
            </a:r>
            <a:r>
              <a:rPr lang="nb-NO" sz="2400" b="1" dirty="0">
                <a:latin typeface="Calibri" panose="020F0502020204030204" pitchFamily="34" charset="0"/>
              </a:rPr>
              <a:t>Helse CIM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>
                <a:latin typeface="Calibri" panose="020F0502020204030204" pitchFamily="34" charset="0"/>
              </a:rPr>
              <a:t>Varslings og beredksapsverktøy for helsesektoren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 smtClean="0">
                <a:latin typeface="Calibri" panose="020F0502020204030204" pitchFamily="34" charset="0"/>
              </a:rPr>
              <a:t>Inneholder </a:t>
            </a:r>
            <a:r>
              <a:rPr lang="nb-NO" sz="2400" b="1" dirty="0">
                <a:latin typeface="Calibri" panose="020F0502020204030204" pitchFamily="34" charset="0"/>
              </a:rPr>
              <a:t>ROS-modul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>
                <a:latin typeface="Calibri" panose="020F0502020204030204" pitchFamily="34" charset="0"/>
              </a:rPr>
              <a:t>Anskaffet av Helsedirektoratet – Er tilgjengelig for det norske helsevesenet.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nb-NO" sz="2400" b="1" dirty="0">
                <a:latin typeface="Calibri" panose="020F0502020204030204" pitchFamily="34" charset="0"/>
              </a:rPr>
              <a:t>Ikke etablert et felles risikoaksept for Helsevesenet i Norge</a:t>
            </a:r>
          </a:p>
          <a:p>
            <a:endParaRPr lang="nb-NO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18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39551" y="188640"/>
            <a:ext cx="7704855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nb-NO" dirty="0" smtClean="0">
                <a:solidFill>
                  <a:schemeClr val="tx1"/>
                </a:solidFill>
              </a:rPr>
              <a:t>Risikoaksept</a:t>
            </a:r>
            <a:endParaRPr lang="nb-NO" dirty="0">
              <a:solidFill>
                <a:schemeClr val="tx1"/>
              </a:solidFill>
            </a:endParaRPr>
          </a:p>
        </p:txBody>
      </p:sp>
      <p:pic>
        <p:nvPicPr>
          <p:cNvPr id="1030" name="Picture 6" descr="H:\A - Under arbeid\Sikkerhet\Kompetanse\Trinn 2\Logo-stolav-289x6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9" y="6183602"/>
            <a:ext cx="27527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A - Under arbeid\Sikkerhet\Skjema\StOlavDriftsservice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81" y="332656"/>
            <a:ext cx="564708" cy="83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9"/>
          <p:cNvSpPr txBox="1"/>
          <p:nvPr/>
        </p:nvSpPr>
        <p:spPr>
          <a:xfrm>
            <a:off x="707712" y="789443"/>
            <a:ext cx="7916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Hva aksepterer man av risiko	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nb-NO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1825" y="1241125"/>
            <a:ext cx="5688631" cy="494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2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39552" y="764705"/>
            <a:ext cx="7704855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nb-NO" dirty="0" smtClean="0">
                <a:solidFill>
                  <a:schemeClr val="tx1"/>
                </a:solidFill>
              </a:rPr>
              <a:t>ROS - Verktøy for budsjettering</a:t>
            </a:r>
            <a:endParaRPr lang="nb-NO" dirty="0">
              <a:solidFill>
                <a:schemeClr val="tx1"/>
              </a:solidFill>
            </a:endParaRPr>
          </a:p>
        </p:txBody>
      </p:sp>
      <p:pic>
        <p:nvPicPr>
          <p:cNvPr id="1030" name="Picture 6" descr="H:\A - Under arbeid\Sikkerhet\Kompetanse\Trinn 2\Logo-stolav-289x6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9" y="6183602"/>
            <a:ext cx="27527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A - Under arbeid\Sikkerhet\Skjema\StOlavDriftsservice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81" y="332656"/>
            <a:ext cx="564708" cy="83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9"/>
          <p:cNvSpPr txBox="1"/>
          <p:nvPr/>
        </p:nvSpPr>
        <p:spPr>
          <a:xfrm>
            <a:off x="755576" y="1643475"/>
            <a:ext cx="79168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Aggregert </a:t>
            </a:r>
            <a:r>
              <a:rPr lang="nb-NO" sz="2400" b="1" dirty="0">
                <a:latin typeface="Calibri" panose="020F0502020204030204" pitchFamily="34" charset="0"/>
              </a:rPr>
              <a:t>risikobilde viser «ikke akseptert» risiko samt kostnader for å komme i akseptert område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Ansvaret </a:t>
            </a:r>
            <a:r>
              <a:rPr lang="nb-NO" sz="2400" b="1" dirty="0">
                <a:latin typeface="Calibri" panose="020F0502020204030204" pitchFamily="34" charset="0"/>
              </a:rPr>
              <a:t>for risiko overleveres til ledelsen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2400" b="1" dirty="0">
                <a:latin typeface="Calibri" panose="020F0502020204030204" pitchFamily="34" charset="0"/>
              </a:rPr>
              <a:t>Dokumentert </a:t>
            </a:r>
            <a:r>
              <a:rPr lang="nb-NO" sz="2400" b="1" dirty="0" smtClean="0">
                <a:latin typeface="Calibri" panose="020F0502020204030204" pitchFamily="34" charset="0"/>
              </a:rPr>
              <a:t>ansvarliggjøring i en database, ikke i tilfeldige mapper eller skuffer. Ledelsen er informert og sitter med ansvaret!</a:t>
            </a:r>
            <a:endParaRPr lang="nb-NO" sz="2400" b="1" dirty="0"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8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39552" y="764705"/>
            <a:ext cx="7704855" cy="792088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nb-NO" dirty="0" smtClean="0">
                <a:solidFill>
                  <a:schemeClr val="tx1"/>
                </a:solidFill>
              </a:rPr>
              <a:t>Risikostyring implementert mot NS3424 Tilstandsanalyser</a:t>
            </a:r>
            <a:endParaRPr lang="nb-NO" dirty="0">
              <a:solidFill>
                <a:schemeClr val="tx1"/>
              </a:solidFill>
            </a:endParaRPr>
          </a:p>
        </p:txBody>
      </p:sp>
      <p:pic>
        <p:nvPicPr>
          <p:cNvPr id="1030" name="Picture 6" descr="H:\A - Under arbeid\Sikkerhet\Kompetanse\Trinn 2\Logo-stolav-289x6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9" y="6183602"/>
            <a:ext cx="27527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A - Under arbeid\Sikkerhet\Skjema\StOlavDriftsservice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81" y="332656"/>
            <a:ext cx="564708" cy="83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9"/>
          <p:cNvSpPr txBox="1"/>
          <p:nvPr/>
        </p:nvSpPr>
        <p:spPr>
          <a:xfrm>
            <a:off x="755576" y="1643475"/>
            <a:ext cx="79168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Konsekvensgrad/tilstandsgrad </a:t>
            </a:r>
            <a:r>
              <a:rPr lang="nb-NO" sz="2400" b="1" dirty="0">
                <a:latin typeface="Calibri" panose="020F0502020204030204" pitchFamily="34" charset="0"/>
              </a:rPr>
              <a:t>på installasjoner og </a:t>
            </a:r>
            <a:r>
              <a:rPr lang="nb-NO" sz="2400" b="1" dirty="0" smtClean="0">
                <a:latin typeface="Calibri" panose="020F0502020204030204" pitchFamily="34" charset="0"/>
              </a:rPr>
              <a:t>komponenter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Kartlegge systemer i 4 kategorier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Kartlegge </a:t>
            </a:r>
            <a:r>
              <a:rPr lang="nb-NO" sz="2400" b="1" dirty="0">
                <a:latin typeface="Calibri" panose="020F0502020204030204" pitchFamily="34" charset="0"/>
              </a:rPr>
              <a:t>tilstandsgrad med hensyn på serviceintervaller, levetid, systematisk svikt</a:t>
            </a:r>
            <a:r>
              <a:rPr lang="nb-NO" sz="2400" b="1" dirty="0" smtClean="0">
                <a:latin typeface="Calibri" panose="020F0502020204030204" pitchFamily="34" charset="0"/>
              </a:rPr>
              <a:t>....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b-NO" sz="2400" b="1" dirty="0" smtClean="0">
                <a:latin typeface="Calibri" panose="020F0502020204030204" pitchFamily="34" charset="0"/>
              </a:rPr>
              <a:t>Sikre </a:t>
            </a:r>
            <a:r>
              <a:rPr lang="nb-NO" sz="2400" b="1" dirty="0">
                <a:latin typeface="Calibri" panose="020F0502020204030204" pitchFamily="34" charset="0"/>
              </a:rPr>
              <a:t>at man </a:t>
            </a:r>
            <a:r>
              <a:rPr lang="nb-NO" sz="2400" b="1" dirty="0" smtClean="0">
                <a:latin typeface="Calibri" panose="020F0502020204030204" pitchFamily="34" charset="0"/>
              </a:rPr>
              <a:t>prioriterer </a:t>
            </a:r>
            <a:r>
              <a:rPr lang="nb-NO" sz="2400" b="1" dirty="0">
                <a:latin typeface="Calibri" panose="020F0502020204030204" pitchFamily="34" charset="0"/>
              </a:rPr>
              <a:t>midler på de mest kritiske områdene og prioriterer </a:t>
            </a:r>
            <a:r>
              <a:rPr lang="nb-NO" sz="2400" b="1" dirty="0" smtClean="0">
                <a:latin typeface="Calibri" panose="020F0502020204030204" pitchFamily="34" charset="0"/>
              </a:rPr>
              <a:t>nedover</a:t>
            </a:r>
          </a:p>
          <a:p>
            <a:pPr lvl="0"/>
            <a:endParaRPr lang="nb-NO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06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39552" y="764705"/>
            <a:ext cx="7704855" cy="792088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nb-NO" dirty="0" smtClean="0">
                <a:solidFill>
                  <a:schemeClr val="tx1"/>
                </a:solidFill>
              </a:rPr>
              <a:t>Risikostyring implementert mot NS3424 Tilstandsanalyser</a:t>
            </a:r>
            <a:endParaRPr lang="nb-NO" dirty="0">
              <a:solidFill>
                <a:schemeClr val="tx1"/>
              </a:solidFill>
            </a:endParaRPr>
          </a:p>
        </p:txBody>
      </p:sp>
      <p:pic>
        <p:nvPicPr>
          <p:cNvPr id="1030" name="Picture 6" descr="H:\A - Under arbeid\Sikkerhet\Kompetanse\Trinn 2\Logo-stolav-289x6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39" y="6183602"/>
            <a:ext cx="27527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A - Under arbeid\Sikkerhet\Skjema\StOlavDriftsservice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81" y="332656"/>
            <a:ext cx="564708" cy="83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1556793"/>
            <a:ext cx="6542881" cy="46608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63343" y="6330298"/>
            <a:ext cx="1435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b-NO" b="1" dirty="0">
                <a:latin typeface="Calibri" panose="020F0502020204030204" pitchFamily="34" charset="0"/>
                <a:hlinkClick r:id="rId6"/>
              </a:rPr>
              <a:t>Helse CIM</a:t>
            </a:r>
            <a:endParaRPr lang="nb-NO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33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ølgeform">
  <a:themeElements>
    <a:clrScheme name="Bølg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Bølg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ølg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510</TotalTime>
  <Words>217</Words>
  <Application>Microsoft Office PowerPoint</Application>
  <PresentationFormat>On-screen Show (4:3)</PresentationFormat>
  <Paragraphs>35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Candara</vt:lpstr>
      <vt:lpstr>Courier New</vt:lpstr>
      <vt:lpstr>Symbol</vt:lpstr>
      <vt:lpstr>Bølgeform</vt:lpstr>
      <vt:lpstr>Risikostyring som verktøy</vt:lpstr>
      <vt:lpstr>Risikostyring i Helse CIM</vt:lpstr>
      <vt:lpstr>Risikoaksept</vt:lpstr>
      <vt:lpstr>ROS - Verktøy for budsjettering</vt:lpstr>
      <vt:lpstr>Risikostyring implementert mot NS3424 Tilstandsanalyser</vt:lpstr>
      <vt:lpstr>Risikostyring implementert mot NS3424 Tilstandsanalyser</vt:lpstr>
    </vt:vector>
  </TitlesOfParts>
  <Company>Helse Midt-Norge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Sikkerhetsseksjonen</dc:title>
  <dc:creator>Hammer, Roald</dc:creator>
  <cp:lastModifiedBy>Bruker</cp:lastModifiedBy>
  <cp:revision>43</cp:revision>
  <dcterms:created xsi:type="dcterms:W3CDTF">2015-10-19T09:47:22Z</dcterms:created>
  <dcterms:modified xsi:type="dcterms:W3CDTF">2015-10-26T10:49:35Z</dcterms:modified>
</cp:coreProperties>
</file>