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52" r:id="rId2"/>
    <p:sldId id="272" r:id="rId3"/>
    <p:sldId id="273" r:id="rId4"/>
    <p:sldId id="376" r:id="rId5"/>
    <p:sldId id="384" r:id="rId6"/>
    <p:sldId id="281" r:id="rId7"/>
    <p:sldId id="372" r:id="rId8"/>
    <p:sldId id="388" r:id="rId9"/>
    <p:sldId id="284" r:id="rId10"/>
    <p:sldId id="285" r:id="rId11"/>
    <p:sldId id="373" r:id="rId12"/>
    <p:sldId id="367" r:id="rId13"/>
    <p:sldId id="368" r:id="rId14"/>
    <p:sldId id="409" r:id="rId15"/>
    <p:sldId id="410" r:id="rId16"/>
    <p:sldId id="412" r:id="rId17"/>
    <p:sldId id="375" r:id="rId18"/>
    <p:sldId id="371" r:id="rId19"/>
    <p:sldId id="413" r:id="rId20"/>
    <p:sldId id="414" r:id="rId21"/>
    <p:sldId id="399" r:id="rId22"/>
    <p:sldId id="400" r:id="rId23"/>
    <p:sldId id="401" r:id="rId24"/>
    <p:sldId id="402" r:id="rId25"/>
    <p:sldId id="404" r:id="rId26"/>
    <p:sldId id="408" r:id="rId27"/>
    <p:sldId id="337" r:id="rId28"/>
    <p:sldId id="397" r:id="rId29"/>
    <p:sldId id="405" r:id="rId30"/>
    <p:sldId id="398" r:id="rId31"/>
  </p:sldIdLst>
  <p:sldSz cx="9144000" cy="6858000" type="screen4x3"/>
  <p:notesSz cx="6794500" cy="9906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34" d="100"/>
          <a:sy n="134" d="100"/>
        </p:scale>
        <p:origin x="474" y="13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624352-A6A1-4DDD-8493-539381559775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2"/>
          </p:nvPr>
        </p:nvSpPr>
        <p:spPr>
          <a:xfrm>
            <a:off x="0" y="94091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3"/>
          </p:nvPr>
        </p:nvSpPr>
        <p:spPr>
          <a:xfrm>
            <a:off x="3848100" y="94091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79227F-D397-4403-B263-32C6959B42DD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725246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5300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r">
              <a:defRPr sz="1200"/>
            </a:lvl1pPr>
          </a:lstStyle>
          <a:p>
            <a:fld id="{32741705-3863-4390-A303-31E97F4E6CDF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3" tIns="45651" rIns="91303" bIns="45651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303" tIns="45651" rIns="91303" bIns="45651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1" y="9408981"/>
            <a:ext cx="2944283" cy="495300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r">
              <a:defRPr sz="1200"/>
            </a:lvl1pPr>
          </a:lstStyle>
          <a:p>
            <a:fld id="{07F8E047-26F6-4F0D-9968-12C93EB9FB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12806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C3697-D74B-0149-84E8-C429FD2168AD}" type="slidenum">
              <a:rPr lang="nb-NO" smtClean="0"/>
              <a:pPr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57556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461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1836" indent="-285321" defTabSz="91461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1286" indent="-228257" defTabSz="91461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597800" indent="-228257" defTabSz="91461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4314" indent="-228257" defTabSz="91461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0828" indent="-228257" defTabSz="91461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67342" indent="-228257" defTabSz="91461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3857" indent="-228257" defTabSz="91461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0371" indent="-228257" defTabSz="91461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CD23863-1DEC-44C1-8423-49F5F56FFF01}" type="slidenum">
              <a:rPr lang="nb-NO" altLang="nb-NO" smtClean="0"/>
              <a:pPr eaLnBrk="1" hangingPunct="1">
                <a:spcBef>
                  <a:spcPct val="0"/>
                </a:spcBef>
              </a:pPr>
              <a:t>10</a:t>
            </a:fld>
            <a:endParaRPr lang="nb-NO" altLang="nb-NO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4" y="4705350"/>
            <a:ext cx="4981575" cy="4457700"/>
          </a:xfrm>
          <a:noFill/>
        </p:spPr>
        <p:txBody>
          <a:bodyPr/>
          <a:lstStyle/>
          <a:p>
            <a:endParaRPr lang="nn-NO" altLang="nb-NO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C3697-D74B-0149-84E8-C429FD2168AD}" type="slidenum">
              <a:rPr lang="nb-NO" smtClean="0"/>
              <a:pPr/>
              <a:t>30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57556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EF46-582F-4D54-BC75-B17A04DC869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4003F-9D22-47AE-9831-292391E8179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31995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EF46-582F-4D54-BC75-B17A04DC869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4003F-9D22-47AE-9831-292391E8179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85978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EF46-582F-4D54-BC75-B17A04DC869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4003F-9D22-47AE-9831-292391E8179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2703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aukeland_logo.pd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11163" y="292100"/>
            <a:ext cx="1484312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pres4-01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5164138"/>
            <a:ext cx="9144000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7" descr="STANDARD-norsk-u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42900" y="6272213"/>
            <a:ext cx="12827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96653-F051-4310-82A8-9A1FEFA1DEAA}" type="datetimeFigureOut">
              <a:rPr lang="en-US"/>
              <a:pPr>
                <a:defRPr/>
              </a:pPr>
              <a:t>10/26/2015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2927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Åpningsside alternativ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 descr="Forside_1_090512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515390"/>
          </a:xfrm>
          <a:prstGeom prst="rect">
            <a:avLst/>
          </a:prstGeom>
        </p:spPr>
      </p:pic>
      <p:sp>
        <p:nvSpPr>
          <p:cNvPr id="16" name="Tittel 1"/>
          <p:cNvSpPr>
            <a:spLocks noGrp="1"/>
          </p:cNvSpPr>
          <p:nvPr>
            <p:ph type="ctrTitle" hasCustomPrompt="1"/>
          </p:nvPr>
        </p:nvSpPr>
        <p:spPr>
          <a:xfrm>
            <a:off x="694103" y="1563538"/>
            <a:ext cx="5287597" cy="1107996"/>
          </a:xfrm>
          <a:prstGeom prst="rect">
            <a:avLst/>
          </a:prstGeom>
        </p:spPr>
        <p:txBody>
          <a:bodyPr wrap="square" anchor="b" anchorCtr="0">
            <a:spAutoFit/>
          </a:bodyPr>
          <a:lstStyle>
            <a:lvl1pPr marL="0" indent="0" algn="l">
              <a:tabLst>
                <a:tab pos="7353300" algn="l"/>
              </a:tabLst>
              <a:defRPr sz="3300" b="1" i="0" kern="1200" cap="all" spc="300" baseline="0">
                <a:solidFill>
                  <a:schemeClr val="bg1"/>
                </a:solidFill>
                <a:latin typeface="Calibri"/>
                <a:cs typeface="Arial"/>
              </a:defRPr>
            </a:lvl1pPr>
          </a:lstStyle>
          <a:p>
            <a:r>
              <a:rPr lang="nb-NO" dirty="0" smtClean="0"/>
              <a:t>KLIKK FOR Å LEGGE TIL EN </a:t>
            </a:r>
            <a:r>
              <a:rPr lang="nb-NO" dirty="0" err="1" smtClean="0"/>
              <a:t>TITTEl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6228975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tel og skjematisk tegning eller organisasjonsk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1143000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SmartArt 2"/>
          <p:cNvSpPr>
            <a:spLocks noGrp="1"/>
          </p:cNvSpPr>
          <p:nvPr>
            <p:ph type="dgm" idx="1"/>
          </p:nvPr>
        </p:nvSpPr>
        <p:spPr>
          <a:xfrm>
            <a:off x="457200" y="2133600"/>
            <a:ext cx="8229600" cy="3992563"/>
          </a:xfrm>
        </p:spPr>
        <p:txBody>
          <a:bodyPr/>
          <a:lstStyle/>
          <a:p>
            <a:pPr lvl="0"/>
            <a:endParaRPr lang="nb-NO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3061F-A135-4523-BC42-A7AADD280E2C}" type="slidenum">
              <a:rPr lang="nb-NO"/>
              <a:pPr>
                <a:defRPr/>
              </a:pPr>
              <a:t>‹#›</a:t>
            </a:fld>
            <a:endParaRPr lang="nb-NO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b-NO"/>
              <a:t>IT - enkelt, spennende og nyttig!</a:t>
            </a:r>
          </a:p>
        </p:txBody>
      </p:sp>
    </p:spTree>
    <p:extLst>
      <p:ext uri="{BB962C8B-B14F-4D97-AF65-F5344CB8AC3E}">
        <p14:creationId xmlns:p14="http://schemas.microsoft.com/office/powerpoint/2010/main" val="2927676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EF46-582F-4D54-BC75-B17A04DC869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4003F-9D22-47AE-9831-292391E8179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02026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EF46-582F-4D54-BC75-B17A04DC869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4003F-9D22-47AE-9831-292391E8179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26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EF46-582F-4D54-BC75-B17A04DC869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4003F-9D22-47AE-9831-292391E8179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5193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EF46-582F-4D54-BC75-B17A04DC869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4003F-9D22-47AE-9831-292391E8179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75780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EF46-582F-4D54-BC75-B17A04DC869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4003F-9D22-47AE-9831-292391E8179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65329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EF46-582F-4D54-BC75-B17A04DC869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4003F-9D22-47AE-9831-292391E8179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27496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EF46-582F-4D54-BC75-B17A04DC869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4003F-9D22-47AE-9831-292391E8179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91707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EF46-582F-4D54-BC75-B17A04DC869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4003F-9D22-47AE-9831-292391E8179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84770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6EF46-582F-4D54-BC75-B17A04DC869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4003F-9D22-47AE-9831-292391E8179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20053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5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/>
          <p:cNvSpPr>
            <a:spLocks noGrp="1"/>
          </p:cNvSpPr>
          <p:nvPr>
            <p:ph type="ctrTitle"/>
          </p:nvPr>
        </p:nvSpPr>
        <p:spPr>
          <a:xfrm>
            <a:off x="694103" y="644489"/>
            <a:ext cx="6974241" cy="5016758"/>
          </a:xfrm>
        </p:spPr>
        <p:txBody>
          <a:bodyPr/>
          <a:lstStyle/>
          <a:p>
            <a:r>
              <a:rPr lang="nb-NO" dirty="0" smtClean="0"/>
              <a:t>Sykehusbygg HF </a:t>
            </a:r>
            <a:br>
              <a:rPr lang="nb-NO" dirty="0" smtClean="0"/>
            </a:br>
            <a:r>
              <a:rPr lang="nb-NO" sz="2000" dirty="0" smtClean="0"/>
              <a:t>rolle og funksjon sett fra </a:t>
            </a:r>
            <a:r>
              <a:rPr lang="nb-NO" sz="2000" dirty="0" err="1" smtClean="0"/>
              <a:t>hf</a:t>
            </a:r>
            <a:r>
              <a:rPr lang="nb-NO" sz="2000" dirty="0" smtClean="0"/>
              <a:t> nivå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nb-NO" dirty="0" smtClean="0"/>
              <a:t/>
            </a:r>
            <a:br>
              <a:rPr lang="nb-NO" dirty="0" smtClean="0"/>
            </a:br>
            <a:r>
              <a:rPr lang="nb-NO" dirty="0"/>
              <a:t/>
            </a:r>
            <a:br>
              <a:rPr lang="nb-NO" dirty="0"/>
            </a:br>
            <a:r>
              <a:rPr lang="nb-NO" dirty="0" smtClean="0"/>
              <a:t/>
            </a:r>
            <a:br>
              <a:rPr lang="nb-NO" dirty="0" smtClean="0"/>
            </a:br>
            <a:r>
              <a:rPr lang="nb-NO" dirty="0"/>
              <a:t/>
            </a:r>
            <a:br>
              <a:rPr lang="nb-NO" dirty="0"/>
            </a:br>
            <a:r>
              <a:rPr lang="nb-NO" dirty="0" smtClean="0"/>
              <a:t/>
            </a:r>
            <a:br>
              <a:rPr lang="nb-NO" dirty="0" smtClean="0"/>
            </a:br>
            <a:r>
              <a:rPr lang="nb-NO" dirty="0"/>
              <a:t/>
            </a:r>
            <a:br>
              <a:rPr lang="nb-NO" dirty="0"/>
            </a:br>
            <a:r>
              <a:rPr lang="nb-NO" dirty="0" smtClean="0"/>
              <a:t/>
            </a:r>
            <a:br>
              <a:rPr lang="nb-NO" dirty="0" smtClean="0"/>
            </a:br>
            <a:r>
              <a:rPr lang="nb-NO" sz="1200" dirty="0" smtClean="0"/>
              <a:t>divisjonsdirektør Askjell </a:t>
            </a:r>
            <a:r>
              <a:rPr lang="nb-NO" sz="1200" dirty="0" err="1" smtClean="0"/>
              <a:t>utaaker</a:t>
            </a:r>
            <a:r>
              <a:rPr lang="nb-NO" sz="1200" dirty="0" smtClean="0"/>
              <a:t/>
            </a:r>
            <a:br>
              <a:rPr lang="nb-NO" sz="1200" dirty="0" smtClean="0"/>
            </a:br>
            <a:r>
              <a:rPr lang="nb-NO" sz="1200" dirty="0" smtClean="0"/>
              <a:t>Helse Bergen </a:t>
            </a:r>
            <a:r>
              <a:rPr lang="nb-NO" sz="1200" dirty="0" err="1" smtClean="0"/>
              <a:t>hf</a:t>
            </a:r>
            <a:r>
              <a:rPr lang="nb-NO" sz="1200" dirty="0" smtClean="0"/>
              <a:t/>
            </a:r>
            <a:br>
              <a:rPr lang="nb-NO" sz="1200" dirty="0" smtClean="0"/>
            </a:br>
            <a:r>
              <a:rPr lang="nb-NO" sz="1200" dirty="0" smtClean="0"/>
              <a:t>Drift/teknisk divisjon</a:t>
            </a:r>
            <a:endParaRPr lang="nb-NO" sz="1200" dirty="0"/>
          </a:p>
        </p:txBody>
      </p:sp>
    </p:spTree>
    <p:extLst>
      <p:ext uri="{BB962C8B-B14F-4D97-AF65-F5344CB8AC3E}">
        <p14:creationId xmlns:p14="http://schemas.microsoft.com/office/powerpoint/2010/main" val="282301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BA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" y="404813"/>
            <a:ext cx="7442200" cy="5788025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 descr="sentra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1606550"/>
            <a:ext cx="2882900" cy="303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8612" name="Group 4"/>
          <p:cNvGrpSpPr>
            <a:grpSpLocks/>
          </p:cNvGrpSpPr>
          <p:nvPr/>
        </p:nvGrpSpPr>
        <p:grpSpPr bwMode="auto">
          <a:xfrm>
            <a:off x="1655763" y="1592263"/>
            <a:ext cx="1171575" cy="1066800"/>
            <a:chOff x="1152" y="1200"/>
            <a:chExt cx="670" cy="672"/>
          </a:xfrm>
        </p:grpSpPr>
        <p:pic>
          <p:nvPicPr>
            <p:cNvPr id="24599" name="Picture 5" descr="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1200"/>
              <a:ext cx="67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00" name="Text Box 6"/>
            <p:cNvSpPr txBox="1">
              <a:spLocks noChangeArrowheads="1"/>
            </p:cNvSpPr>
            <p:nvPr/>
          </p:nvSpPr>
          <p:spPr bwMode="auto">
            <a:xfrm>
              <a:off x="1298" y="1397"/>
              <a:ext cx="432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nb-NO" altLang="nb-NO" sz="1600" dirty="0" smtClean="0">
                  <a:solidFill>
                    <a:schemeClr val="bg1"/>
                  </a:solidFill>
                </a:rPr>
                <a:t>BUS 1 og 2</a:t>
              </a:r>
              <a:endParaRPr lang="nb-NO" altLang="nb-NO" sz="2400" b="0" dirty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68615" name="Group 7"/>
          <p:cNvGrpSpPr>
            <a:grpSpLocks/>
          </p:cNvGrpSpPr>
          <p:nvPr/>
        </p:nvGrpSpPr>
        <p:grpSpPr bwMode="auto">
          <a:xfrm>
            <a:off x="6278563" y="3962400"/>
            <a:ext cx="1665287" cy="1054100"/>
            <a:chOff x="3936" y="2688"/>
            <a:chExt cx="919" cy="664"/>
          </a:xfrm>
        </p:grpSpPr>
        <p:pic>
          <p:nvPicPr>
            <p:cNvPr id="24597" name="Picture 8" descr="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6" y="2688"/>
              <a:ext cx="816" cy="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8" name="Text Box 9"/>
            <p:cNvSpPr txBox="1">
              <a:spLocks noChangeArrowheads="1"/>
            </p:cNvSpPr>
            <p:nvPr/>
          </p:nvSpPr>
          <p:spPr bwMode="auto">
            <a:xfrm>
              <a:off x="3936" y="2817"/>
              <a:ext cx="91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nb-NO" altLang="nb-NO" sz="1600" dirty="0">
                  <a:solidFill>
                    <a:schemeClr val="bg1"/>
                  </a:solidFill>
                </a:rPr>
                <a:t>Sengebygg </a:t>
              </a:r>
              <a:r>
                <a:rPr lang="nb-NO" altLang="nb-NO" sz="1600" dirty="0" smtClean="0">
                  <a:solidFill>
                    <a:schemeClr val="bg1"/>
                  </a:solidFill>
                </a:rPr>
                <a:t>sør/Marie Joys’</a:t>
              </a:r>
              <a:endParaRPr lang="nb-NO" altLang="nb-NO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4582" name="Text Box 10"/>
          <p:cNvSpPr txBox="1">
            <a:spLocks noChangeArrowheads="1"/>
          </p:cNvSpPr>
          <p:nvPr/>
        </p:nvSpPr>
        <p:spPr bwMode="auto">
          <a:xfrm>
            <a:off x="3657600" y="4114800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99"/>
              </a:buClr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99"/>
              </a:buClr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99"/>
              </a:buClr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99"/>
              </a:buClr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nb-NO" altLang="nb-NO" sz="1600">
                <a:solidFill>
                  <a:srgbClr val="0099CC"/>
                </a:solidFill>
              </a:rPr>
              <a:t>Sentralblokken</a:t>
            </a:r>
            <a:endParaRPr lang="nb-NO" altLang="nb-NO" sz="2400" b="0">
              <a:solidFill>
                <a:srgbClr val="0099CC"/>
              </a:solidFill>
              <a:latin typeface="Times New Roman" pitchFamily="18" charset="0"/>
            </a:endParaRPr>
          </a:p>
        </p:txBody>
      </p:sp>
      <p:grpSp>
        <p:nvGrpSpPr>
          <p:cNvPr id="68619" name="Group 11"/>
          <p:cNvGrpSpPr>
            <a:grpSpLocks/>
          </p:cNvGrpSpPr>
          <p:nvPr/>
        </p:nvGrpSpPr>
        <p:grpSpPr bwMode="auto">
          <a:xfrm>
            <a:off x="4652963" y="685800"/>
            <a:ext cx="1290637" cy="755650"/>
            <a:chOff x="2979" y="624"/>
            <a:chExt cx="813" cy="476"/>
          </a:xfrm>
        </p:grpSpPr>
        <p:pic>
          <p:nvPicPr>
            <p:cNvPr id="24595" name="Picture 12" descr="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" y="624"/>
              <a:ext cx="813" cy="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6" name="Text Box 13"/>
            <p:cNvSpPr txBox="1">
              <a:spLocks noChangeArrowheads="1"/>
            </p:cNvSpPr>
            <p:nvPr/>
          </p:nvSpPr>
          <p:spPr bwMode="auto">
            <a:xfrm>
              <a:off x="3024" y="864"/>
              <a:ext cx="72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nb-NO" altLang="nb-NO" sz="1600">
                  <a:solidFill>
                    <a:schemeClr val="bg1"/>
                  </a:solidFill>
                </a:rPr>
                <a:t>Lab bygg</a:t>
              </a:r>
              <a:endParaRPr lang="nb-NO" altLang="nb-NO" sz="1600"/>
            </a:p>
          </p:txBody>
        </p:sp>
      </p:grpSp>
      <p:sp>
        <p:nvSpPr>
          <p:cNvPr id="68622" name="AutoShape 14"/>
          <p:cNvSpPr>
            <a:spLocks noChangeArrowheads="1"/>
          </p:cNvSpPr>
          <p:nvPr/>
        </p:nvSpPr>
        <p:spPr bwMode="auto">
          <a:xfrm>
            <a:off x="3810000" y="838200"/>
            <a:ext cx="746125" cy="1066800"/>
          </a:xfrm>
          <a:custGeom>
            <a:avLst/>
            <a:gdLst>
              <a:gd name="T0" fmla="*/ 18048453 w 21600"/>
              <a:gd name="T1" fmla="*/ 0 h 21600"/>
              <a:gd name="T2" fmla="*/ 18048453 w 21600"/>
              <a:gd name="T3" fmla="*/ 29656546 h 21600"/>
              <a:gd name="T4" fmla="*/ 3862406 w 21600"/>
              <a:gd name="T5" fmla="*/ 52688067 h 21600"/>
              <a:gd name="T6" fmla="*/ 25773265 w 21600"/>
              <a:gd name="T7" fmla="*/ 14828273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/>
          </a:p>
        </p:txBody>
      </p:sp>
      <p:sp>
        <p:nvSpPr>
          <p:cNvPr id="68623" name="AutoShape 15"/>
          <p:cNvSpPr>
            <a:spLocks noChangeArrowheads="1"/>
          </p:cNvSpPr>
          <p:nvPr/>
        </p:nvSpPr>
        <p:spPr bwMode="auto">
          <a:xfrm rot="5400000" flipH="1" flipV="1">
            <a:off x="2286000" y="2590800"/>
            <a:ext cx="762000" cy="1066800"/>
          </a:xfrm>
          <a:custGeom>
            <a:avLst/>
            <a:gdLst>
              <a:gd name="T0" fmla="*/ 18824646 w 21600"/>
              <a:gd name="T1" fmla="*/ 0 h 21600"/>
              <a:gd name="T2" fmla="*/ 18824646 w 21600"/>
              <a:gd name="T3" fmla="*/ 29656546 h 21600"/>
              <a:gd name="T4" fmla="*/ 4028511 w 21600"/>
              <a:gd name="T5" fmla="*/ 52688067 h 21600"/>
              <a:gd name="T6" fmla="*/ 26881667 w 21600"/>
              <a:gd name="T7" fmla="*/ 14828273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/>
          </a:p>
        </p:txBody>
      </p:sp>
      <p:sp>
        <p:nvSpPr>
          <p:cNvPr id="68624" name="AutoShape 16"/>
          <p:cNvSpPr>
            <a:spLocks noChangeArrowheads="1"/>
          </p:cNvSpPr>
          <p:nvPr/>
        </p:nvSpPr>
        <p:spPr bwMode="auto">
          <a:xfrm rot="5400000">
            <a:off x="6255544" y="2583656"/>
            <a:ext cx="762000" cy="1843088"/>
          </a:xfrm>
          <a:custGeom>
            <a:avLst/>
            <a:gdLst>
              <a:gd name="T0" fmla="*/ 18824646 w 21600"/>
              <a:gd name="T1" fmla="*/ 0 h 21600"/>
              <a:gd name="T2" fmla="*/ 18824646 w 21600"/>
              <a:gd name="T3" fmla="*/ 88521127 h 21600"/>
              <a:gd name="T4" fmla="*/ 4028511 w 21600"/>
              <a:gd name="T5" fmla="*/ 157267286 h 21600"/>
              <a:gd name="T6" fmla="*/ 26881667 w 21600"/>
              <a:gd name="T7" fmla="*/ 44260564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/>
          </a:p>
        </p:txBody>
      </p:sp>
      <p:grpSp>
        <p:nvGrpSpPr>
          <p:cNvPr id="68625" name="Group 17"/>
          <p:cNvGrpSpPr>
            <a:grpSpLocks/>
          </p:cNvGrpSpPr>
          <p:nvPr/>
        </p:nvGrpSpPr>
        <p:grpSpPr bwMode="auto">
          <a:xfrm>
            <a:off x="1255713" y="4835525"/>
            <a:ext cx="1722437" cy="627063"/>
            <a:chOff x="2979" y="624"/>
            <a:chExt cx="813" cy="518"/>
          </a:xfrm>
        </p:grpSpPr>
        <p:pic>
          <p:nvPicPr>
            <p:cNvPr id="24593" name="Picture 18" descr="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" y="624"/>
              <a:ext cx="813" cy="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4" name="Text Box 19"/>
            <p:cNvSpPr txBox="1">
              <a:spLocks noChangeArrowheads="1"/>
            </p:cNvSpPr>
            <p:nvPr/>
          </p:nvSpPr>
          <p:spPr bwMode="auto">
            <a:xfrm>
              <a:off x="3024" y="864"/>
              <a:ext cx="720" cy="2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nb-NO" altLang="nb-NO" sz="1600">
                  <a:solidFill>
                    <a:schemeClr val="bg1"/>
                  </a:solidFill>
                </a:rPr>
                <a:t>Nevrosenter</a:t>
              </a:r>
              <a:endParaRPr lang="nb-NO" altLang="nb-NO" sz="1600"/>
            </a:p>
          </p:txBody>
        </p:sp>
      </p:grpSp>
      <p:sp>
        <p:nvSpPr>
          <p:cNvPr id="68628" name="AutoShape 20"/>
          <p:cNvSpPr>
            <a:spLocks noChangeArrowheads="1"/>
          </p:cNvSpPr>
          <p:nvPr/>
        </p:nvSpPr>
        <p:spPr bwMode="auto">
          <a:xfrm rot="10800000">
            <a:off x="3176588" y="4491038"/>
            <a:ext cx="769937" cy="1090612"/>
          </a:xfrm>
          <a:custGeom>
            <a:avLst/>
            <a:gdLst>
              <a:gd name="T0" fmla="*/ 16232945 w 21600"/>
              <a:gd name="T1" fmla="*/ 0 h 21600"/>
              <a:gd name="T2" fmla="*/ 16232945 w 21600"/>
              <a:gd name="T3" fmla="*/ 30995244 h 21600"/>
              <a:gd name="T4" fmla="*/ 2135862 w 21600"/>
              <a:gd name="T5" fmla="*/ 55066414 h 21600"/>
              <a:gd name="T6" fmla="*/ 27444583 w 21600"/>
              <a:gd name="T7" fmla="*/ 15497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4435 h 21600"/>
              <a:gd name="T14" fmla="*/ 19214 w 21600"/>
              <a:gd name="T15" fmla="*/ 772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2776" y="0"/>
                </a:lnTo>
                <a:lnTo>
                  <a:pt x="12776" y="4435"/>
                </a:lnTo>
                <a:lnTo>
                  <a:pt x="12427" y="4435"/>
                </a:lnTo>
                <a:cubicBezTo>
                  <a:pt x="5564" y="4435"/>
                  <a:pt x="0" y="7893"/>
                  <a:pt x="0" y="12158"/>
                </a:cubicBezTo>
                <a:lnTo>
                  <a:pt x="0" y="21600"/>
                </a:lnTo>
                <a:lnTo>
                  <a:pt x="3361" y="21600"/>
                </a:lnTo>
                <a:lnTo>
                  <a:pt x="3361" y="12158"/>
                </a:lnTo>
                <a:cubicBezTo>
                  <a:pt x="3361" y="9709"/>
                  <a:pt x="7420" y="7723"/>
                  <a:pt x="12427" y="7723"/>
                </a:cubicBezTo>
                <a:lnTo>
                  <a:pt x="12776" y="7723"/>
                </a:lnTo>
                <a:lnTo>
                  <a:pt x="1277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/>
          </a:p>
        </p:txBody>
      </p:sp>
      <p:grpSp>
        <p:nvGrpSpPr>
          <p:cNvPr id="68629" name="Group 21"/>
          <p:cNvGrpSpPr>
            <a:grpSpLocks/>
          </p:cNvGrpSpPr>
          <p:nvPr/>
        </p:nvGrpSpPr>
        <p:grpSpPr bwMode="auto">
          <a:xfrm>
            <a:off x="4556125" y="4997450"/>
            <a:ext cx="1554163" cy="623888"/>
            <a:chOff x="2979" y="624"/>
            <a:chExt cx="813" cy="523"/>
          </a:xfrm>
        </p:grpSpPr>
        <p:pic>
          <p:nvPicPr>
            <p:cNvPr id="24591" name="Picture 22" descr="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" y="624"/>
              <a:ext cx="813" cy="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2" name="Text Box 23"/>
            <p:cNvSpPr txBox="1">
              <a:spLocks noChangeArrowheads="1"/>
            </p:cNvSpPr>
            <p:nvPr/>
          </p:nvSpPr>
          <p:spPr bwMode="auto">
            <a:xfrm>
              <a:off x="3024" y="865"/>
              <a:ext cx="720" cy="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699"/>
                </a:buClr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nb-NO" altLang="nb-NO" sz="1600">
                  <a:solidFill>
                    <a:schemeClr val="bg1"/>
                  </a:solidFill>
                </a:rPr>
                <a:t>Park bygg</a:t>
              </a:r>
              <a:endParaRPr lang="nb-NO" altLang="nb-NO" sz="1600"/>
            </a:p>
          </p:txBody>
        </p:sp>
      </p:grpSp>
      <p:sp>
        <p:nvSpPr>
          <p:cNvPr id="68632" name="AutoShape 24"/>
          <p:cNvSpPr>
            <a:spLocks noChangeArrowheads="1"/>
          </p:cNvSpPr>
          <p:nvPr/>
        </p:nvSpPr>
        <p:spPr bwMode="auto">
          <a:xfrm>
            <a:off x="5235575" y="4510088"/>
            <a:ext cx="550863" cy="36353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99"/>
              </a:buClr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99"/>
              </a:buClr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99"/>
              </a:buClr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99"/>
              </a:buClr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nb-NO" altLang="nb-NO" sz="130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6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8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22" grpId="0" animBg="1"/>
      <p:bldP spid="68623" grpId="0" animBg="1"/>
      <p:bldP spid="68624" grpId="0" animBg="1"/>
      <p:bldP spid="68628" grpId="0" animBg="1"/>
      <p:bldP spid="686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helge bergman\Bilder HUS\9543978635_b0d8caf87a_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256"/>
            <a:ext cx="8534400" cy="586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Sylinder 1"/>
          <p:cNvSpPr txBox="1"/>
          <p:nvPr/>
        </p:nvSpPr>
        <p:spPr>
          <a:xfrm>
            <a:off x="3648075" y="6307693"/>
            <a:ext cx="1058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 smtClean="0">
                <a:solidFill>
                  <a:srgbClr val="0070C0"/>
                </a:solidFill>
              </a:rPr>
              <a:t>Parkbygg</a:t>
            </a:r>
            <a:endParaRPr lang="nb-NO" b="1" dirty="0">
              <a:solidFill>
                <a:srgbClr val="0070C0"/>
              </a:solidFill>
            </a:endParaRPr>
          </a:p>
        </p:txBody>
      </p:sp>
      <p:sp>
        <p:nvSpPr>
          <p:cNvPr id="3" name="Pil opp 2"/>
          <p:cNvSpPr/>
          <p:nvPr/>
        </p:nvSpPr>
        <p:spPr>
          <a:xfrm>
            <a:off x="6228184" y="4221089"/>
            <a:ext cx="466589" cy="215202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0068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3995502378_147719ab31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738188"/>
            <a:ext cx="8893175" cy="593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Sylinder 1"/>
          <p:cNvSpPr txBox="1"/>
          <p:nvPr/>
        </p:nvSpPr>
        <p:spPr>
          <a:xfrm>
            <a:off x="4283968" y="1124744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err="1" smtClean="0">
                <a:solidFill>
                  <a:srgbClr val="FF0000"/>
                </a:solidFill>
              </a:rPr>
              <a:t>Laboratorie</a:t>
            </a:r>
            <a:r>
              <a:rPr lang="nb-NO" b="1" dirty="0" smtClean="0">
                <a:solidFill>
                  <a:srgbClr val="FF0000"/>
                </a:solidFill>
              </a:rPr>
              <a:t> bygg</a:t>
            </a:r>
            <a:endParaRPr lang="nb-NO" b="1" dirty="0">
              <a:solidFill>
                <a:srgbClr val="FF0000"/>
              </a:solidFill>
            </a:endParaRPr>
          </a:p>
        </p:txBody>
      </p:sp>
      <p:sp>
        <p:nvSpPr>
          <p:cNvPr id="3" name="Pil ned 2"/>
          <p:cNvSpPr/>
          <p:nvPr/>
        </p:nvSpPr>
        <p:spPr>
          <a:xfrm>
            <a:off x="3995936" y="1196752"/>
            <a:ext cx="288032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5467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0070604_haa_A3mappe_presentasjon_Page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96" y="64665"/>
            <a:ext cx="8790587" cy="659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Sylinder 2"/>
          <p:cNvSpPr txBox="1"/>
          <p:nvPr/>
        </p:nvSpPr>
        <p:spPr>
          <a:xfrm>
            <a:off x="1331640" y="1916832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>
                <a:solidFill>
                  <a:srgbClr val="FF0000"/>
                </a:solidFill>
              </a:rPr>
              <a:t>Barne- og </a:t>
            </a:r>
            <a:r>
              <a:rPr lang="nb-NO" dirty="0" err="1" smtClean="0">
                <a:solidFill>
                  <a:srgbClr val="FF0000"/>
                </a:solidFill>
              </a:rPr>
              <a:t>undomssjukehus</a:t>
            </a:r>
            <a:endParaRPr lang="nb-NO" dirty="0">
              <a:solidFill>
                <a:srgbClr val="FF0000"/>
              </a:solidFill>
            </a:endParaRPr>
          </a:p>
        </p:txBody>
      </p:sp>
      <p:sp>
        <p:nvSpPr>
          <p:cNvPr id="4" name="Pil ned 3"/>
          <p:cNvSpPr/>
          <p:nvPr/>
        </p:nvSpPr>
        <p:spPr>
          <a:xfrm>
            <a:off x="3779912" y="2286164"/>
            <a:ext cx="216024" cy="12148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5377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ebe\AppData\Local\Microsoft\Windows\Temporary Internet Files\Content.Outlook\55V7ZD6Z\fugleperspektiv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6834"/>
            <a:ext cx="9144000" cy="526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66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44" y="980728"/>
            <a:ext cx="9135862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187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69" y="620688"/>
            <a:ext cx="9160870" cy="5559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183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helge bergman\Bilder HUS\9543978635_b0d8caf87a_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256"/>
            <a:ext cx="8534400" cy="586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Sylinder 1"/>
          <p:cNvSpPr txBox="1"/>
          <p:nvPr/>
        </p:nvSpPr>
        <p:spPr>
          <a:xfrm>
            <a:off x="3648075" y="6307693"/>
            <a:ext cx="1536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>
                <a:solidFill>
                  <a:srgbClr val="FF0000"/>
                </a:solidFill>
              </a:rPr>
              <a:t>Sengebygg sør</a:t>
            </a:r>
            <a:endParaRPr lang="nb-NO" dirty="0">
              <a:solidFill>
                <a:srgbClr val="FF0000"/>
              </a:solidFill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7308304" y="342900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>
                <a:solidFill>
                  <a:srgbClr val="FF0000"/>
                </a:solidFill>
              </a:rPr>
              <a:t>Sengebygg sør</a:t>
            </a:r>
            <a:endParaRPr lang="nb-NO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49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32888" cy="631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Sylinder 1"/>
          <p:cNvSpPr txBox="1"/>
          <p:nvPr/>
        </p:nvSpPr>
        <p:spPr>
          <a:xfrm>
            <a:off x="6876256" y="54868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smtClean="0">
                <a:solidFill>
                  <a:srgbClr val="FF0000"/>
                </a:solidFill>
              </a:rPr>
              <a:t>Sengebygg sør</a:t>
            </a:r>
            <a:endParaRPr lang="nb-NO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88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095375"/>
            <a:ext cx="9036497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622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 descr="Flyfoto Haukeland 24 juli 2013 | Flickr - Photo Sharing! - Windows Internet Explorer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3" t="18889" r="14792" b="9739"/>
          <a:stretch/>
        </p:blipFill>
        <p:spPr>
          <a:xfrm>
            <a:off x="1" y="556412"/>
            <a:ext cx="9144000" cy="578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64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71400"/>
            <a:ext cx="10873208" cy="738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264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b="1" dirty="0" smtClean="0">
                <a:solidFill>
                  <a:srgbClr val="0070C0"/>
                </a:solidFill>
              </a:rPr>
              <a:t>Prosjektkontoret- Helse Bergens byggherreorganisasjon</a:t>
            </a:r>
            <a:endParaRPr lang="nb-NO" b="1" dirty="0">
              <a:solidFill>
                <a:srgbClr val="0070C0"/>
              </a:solidFill>
            </a:endParaRP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 lnSpcReduction="10000"/>
          </a:bodyPr>
          <a:lstStyle/>
          <a:p>
            <a:r>
              <a:rPr lang="nb-NO" b="1" dirty="0" smtClean="0"/>
              <a:t>1 Avdelingssjef</a:t>
            </a:r>
          </a:p>
          <a:p>
            <a:r>
              <a:rPr lang="nb-NO" b="1" dirty="0" smtClean="0"/>
              <a:t>1 Adm. Konsulent</a:t>
            </a:r>
          </a:p>
          <a:p>
            <a:endParaRPr lang="nb-NO" dirty="0"/>
          </a:p>
          <a:p>
            <a:r>
              <a:rPr lang="nb-NO" b="1" dirty="0" smtClean="0"/>
              <a:t>16 prosjektledere</a:t>
            </a:r>
          </a:p>
          <a:p>
            <a:pPr marL="0" indent="0">
              <a:buNone/>
            </a:pPr>
            <a:r>
              <a:rPr lang="nb-NO" dirty="0" smtClean="0"/>
              <a:t> 	-   2    på MTU (plan og prosjekt, også bygg                 		tilpassing)</a:t>
            </a:r>
          </a:p>
          <a:p>
            <a:pPr marL="0" indent="0">
              <a:buNone/>
            </a:pPr>
            <a:r>
              <a:rPr lang="nb-NO" dirty="0"/>
              <a:t>	</a:t>
            </a:r>
            <a:r>
              <a:rPr lang="nb-NO" dirty="0" smtClean="0"/>
              <a:t>- 14   på bygg (</a:t>
            </a:r>
            <a:r>
              <a:rPr lang="nb-NO" sz="2000" dirty="0" smtClean="0"/>
              <a:t>prosjekter fra 100.000 til 3 </a:t>
            </a:r>
            <a:r>
              <a:rPr lang="nb-NO" sz="2000" dirty="0" err="1" smtClean="0"/>
              <a:t>mld</a:t>
            </a:r>
            <a:r>
              <a:rPr lang="nb-NO" sz="2000" dirty="0" smtClean="0"/>
              <a:t>)</a:t>
            </a:r>
          </a:p>
          <a:p>
            <a:pPr marL="0" indent="0">
              <a:buNone/>
            </a:pPr>
            <a:endParaRPr lang="nb-NO" sz="2000" dirty="0" smtClean="0"/>
          </a:p>
          <a:p>
            <a:pPr marL="0" indent="0">
              <a:buNone/>
            </a:pPr>
            <a:r>
              <a:rPr lang="nb-NO" sz="2000" dirty="0" smtClean="0"/>
              <a:t>- Bygg og MTU prosjektledere  samarbeider i alle store byggeprosjekt. </a:t>
            </a:r>
          </a:p>
          <a:p>
            <a:pPr marL="0" indent="0">
              <a:buNone/>
            </a:pPr>
            <a:r>
              <a:rPr lang="nb-NO" sz="2000" dirty="0" smtClean="0"/>
              <a:t>- Prosjektene styres gjennom programmer/prosjekter/styringsgrupper</a:t>
            </a:r>
            <a:endParaRPr lang="nb-NO" dirty="0" smtClean="0"/>
          </a:p>
          <a:p>
            <a:endParaRPr lang="nb-NO" dirty="0"/>
          </a:p>
        </p:txBody>
      </p:sp>
      <p:sp>
        <p:nvSpPr>
          <p:cNvPr id="5" name="Plassholder for innhold 4"/>
          <p:cNvSpPr>
            <a:spLocks noGrp="1"/>
          </p:cNvSpPr>
          <p:nvPr>
            <p:ph sz="half" idx="2"/>
          </p:nvPr>
        </p:nvSpPr>
        <p:spPr>
          <a:xfrm>
            <a:off x="9252520" y="1628800"/>
            <a:ext cx="82352" cy="4525963"/>
          </a:xfrm>
        </p:spPr>
        <p:txBody>
          <a:bodyPr>
            <a:normAutofit lnSpcReduction="10000"/>
          </a:bodyPr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69164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Hva gjør Prosjektkontoret? 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Deltar aktivt i prioritering av nye sykehusprosjekt 	</a:t>
            </a:r>
          </a:p>
          <a:p>
            <a:pPr lvl="1"/>
            <a:r>
              <a:rPr lang="nb-NO" dirty="0" smtClean="0"/>
              <a:t>Behov, kostand, mulighet.</a:t>
            </a:r>
          </a:p>
          <a:p>
            <a:r>
              <a:rPr lang="nb-NO" dirty="0" smtClean="0"/>
              <a:t>Gjennomfører tidligplanlegging av større prosjekt og tar de  frem til beslutningspunkt.</a:t>
            </a:r>
          </a:p>
          <a:p>
            <a:r>
              <a:rPr lang="nb-NO" dirty="0" smtClean="0"/>
              <a:t>Gjennomfører prosjekt frem til overlevering til brukere og driftsorganisasjon.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90142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Tidligfaseplanlegging</a:t>
            </a:r>
            <a:r>
              <a:rPr lang="nb-NO" dirty="0"/>
              <a:t/>
            </a:r>
            <a:br>
              <a:rPr lang="nb-NO" dirty="0"/>
            </a:b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lvl="1"/>
            <a:r>
              <a:rPr lang="nb-NO" dirty="0" smtClean="0"/>
              <a:t>Behov </a:t>
            </a:r>
          </a:p>
          <a:p>
            <a:pPr lvl="1"/>
            <a:r>
              <a:rPr lang="nb-NO" dirty="0" smtClean="0"/>
              <a:t>Kostnad investering </a:t>
            </a:r>
          </a:p>
          <a:p>
            <a:pPr lvl="1"/>
            <a:r>
              <a:rPr lang="nb-NO" dirty="0" smtClean="0"/>
              <a:t>Kostnad drift</a:t>
            </a:r>
          </a:p>
          <a:p>
            <a:pPr lvl="1"/>
            <a:r>
              <a:rPr lang="nb-NO" dirty="0" smtClean="0"/>
              <a:t>Alternativbetraktning</a:t>
            </a:r>
          </a:p>
          <a:p>
            <a:pPr lvl="1"/>
            <a:r>
              <a:rPr lang="nb-NO" dirty="0" smtClean="0"/>
              <a:t>Miljø</a:t>
            </a:r>
          </a:p>
          <a:p>
            <a:pPr lvl="2"/>
            <a:r>
              <a:rPr lang="nb-NO" dirty="0" smtClean="0"/>
              <a:t>Materialer, substitusjon</a:t>
            </a:r>
          </a:p>
          <a:p>
            <a:pPr lvl="2"/>
            <a:r>
              <a:rPr lang="nb-NO" dirty="0" smtClean="0"/>
              <a:t>Levetidsbetraktninger</a:t>
            </a:r>
          </a:p>
          <a:p>
            <a:pPr lvl="2"/>
            <a:r>
              <a:rPr lang="nb-NO" dirty="0" smtClean="0"/>
              <a:t>Miljøplaner</a:t>
            </a:r>
          </a:p>
          <a:p>
            <a:pPr marL="914400" lvl="2" indent="0">
              <a:buNone/>
            </a:pPr>
            <a:endParaRPr lang="nb-NO" dirty="0" smtClean="0"/>
          </a:p>
          <a:p>
            <a:pPr marL="914400" lvl="2" indent="0">
              <a:buNone/>
            </a:pPr>
            <a:r>
              <a:rPr lang="nb-NO" sz="2000" b="1" dirty="0" smtClean="0">
                <a:solidFill>
                  <a:srgbClr val="0070C0"/>
                </a:solidFill>
              </a:rPr>
              <a:t>-&gt; KOPLING MOT LTB og INVESTERINGS/DRIFTSBUDSJETT</a:t>
            </a:r>
            <a:endParaRPr lang="nb-NO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20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Forprosjektfase	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b-NO" dirty="0" smtClean="0"/>
              <a:t>Utvikling av prosjekt frem mot anbud</a:t>
            </a:r>
          </a:p>
          <a:p>
            <a:pPr lvl="1"/>
            <a:r>
              <a:rPr lang="nb-NO" dirty="0" smtClean="0"/>
              <a:t>Brukerprosesser</a:t>
            </a:r>
          </a:p>
          <a:p>
            <a:pPr lvl="1"/>
            <a:r>
              <a:rPr lang="nb-NO" dirty="0" smtClean="0"/>
              <a:t>Lage anbudsgrunnlag for konsulenter og arkitekter</a:t>
            </a:r>
          </a:p>
          <a:p>
            <a:pPr lvl="1"/>
            <a:r>
              <a:rPr lang="nb-NO" dirty="0" smtClean="0"/>
              <a:t>Delta i møtevirksomhet og styre prosess slik at tid, kostnad og kvalitet ivaretas.</a:t>
            </a:r>
          </a:p>
          <a:p>
            <a:r>
              <a:rPr lang="nb-NO" dirty="0" smtClean="0"/>
              <a:t>Byggeprosjektet.</a:t>
            </a:r>
          </a:p>
          <a:p>
            <a:pPr lvl="1"/>
            <a:r>
              <a:rPr lang="nb-NO" dirty="0" smtClean="0"/>
              <a:t>Styre kostnad og kvalitet. Foreta prioriteringer for å oppnå vedtatte mål</a:t>
            </a:r>
          </a:p>
          <a:p>
            <a:pPr lvl="1"/>
            <a:r>
              <a:rPr lang="nb-NO" dirty="0" smtClean="0"/>
              <a:t>Stor kontaktflate mot alle aktører.</a:t>
            </a:r>
          </a:p>
        </p:txBody>
      </p:sp>
    </p:spTree>
    <p:extLst>
      <p:ext uri="{BB962C8B-B14F-4D97-AF65-F5344CB8AC3E}">
        <p14:creationId xmlns:p14="http://schemas.microsoft.com/office/powerpoint/2010/main" val="281130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Medisinsk utstyr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Planlegger og foreslår prioritering.</a:t>
            </a:r>
          </a:p>
          <a:p>
            <a:r>
              <a:rPr lang="nb-NO" dirty="0" smtClean="0"/>
              <a:t>Gjennomføre brukerprosesser</a:t>
            </a:r>
          </a:p>
          <a:p>
            <a:r>
              <a:rPr lang="nb-NO" dirty="0" smtClean="0"/>
              <a:t>Bidra til å lage kravspesifikasjoner.</a:t>
            </a:r>
          </a:p>
          <a:p>
            <a:r>
              <a:rPr lang="nb-NO" sz="2800" i="1" dirty="0" smtClean="0"/>
              <a:t>(Kjøre innkjøpsprosesser – nytt HF)</a:t>
            </a:r>
          </a:p>
          <a:p>
            <a:r>
              <a:rPr lang="nb-NO" dirty="0" smtClean="0"/>
              <a:t>Få utstyr på plass.</a:t>
            </a:r>
          </a:p>
          <a:p>
            <a:endParaRPr lang="nb-NO" dirty="0"/>
          </a:p>
          <a:p>
            <a:r>
              <a:rPr lang="nb-NO" dirty="0" smtClean="0"/>
              <a:t>STORE VERDIER AV STOR BETYDNING.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4067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792087"/>
          </a:xfrm>
        </p:spPr>
        <p:txBody>
          <a:bodyPr>
            <a:noAutofit/>
          </a:bodyPr>
          <a:lstStyle/>
          <a:p>
            <a:r>
              <a:rPr lang="nb-NO" sz="3600" b="1" dirty="0" smtClean="0">
                <a:solidFill>
                  <a:srgbClr val="0070C0"/>
                </a:solidFill>
              </a:rPr>
              <a:t>Programorganisering –</a:t>
            </a:r>
            <a:r>
              <a:rPr lang="nb-NO" sz="3600" b="1" dirty="0" err="1" smtClean="0">
                <a:solidFill>
                  <a:srgbClr val="0070C0"/>
                </a:solidFill>
              </a:rPr>
              <a:t>Barne</a:t>
            </a:r>
            <a:r>
              <a:rPr lang="nb-NO" sz="3600" b="1" dirty="0" smtClean="0">
                <a:solidFill>
                  <a:srgbClr val="0070C0"/>
                </a:solidFill>
              </a:rPr>
              <a:t> og ungdomssykehuset</a:t>
            </a:r>
            <a:endParaRPr lang="nb-NO" sz="3600" b="1" dirty="0">
              <a:solidFill>
                <a:srgbClr val="0070C0"/>
              </a:solidFill>
            </a:endParaRP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196752"/>
            <a:ext cx="9145016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27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helge bergman\Bilder HUS\9543978635_b0d8caf87a_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256"/>
            <a:ext cx="9144000" cy="6287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38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nb-NO" b="1" dirty="0">
                <a:solidFill>
                  <a:srgbClr val="0070C0"/>
                </a:solidFill>
              </a:rPr>
              <a:t>Hva kan/bør </a:t>
            </a:r>
            <a:r>
              <a:rPr lang="nb-NO" b="1" dirty="0" smtClean="0">
                <a:solidFill>
                  <a:srgbClr val="0070C0"/>
                </a:solidFill>
              </a:rPr>
              <a:t>Sykehusbygg </a:t>
            </a:r>
            <a:r>
              <a:rPr lang="nb-NO" b="1" dirty="0">
                <a:solidFill>
                  <a:srgbClr val="0070C0"/>
                </a:solidFill>
              </a:rPr>
              <a:t>HF tilby?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857403"/>
          </a:xfrm>
        </p:spPr>
        <p:txBody>
          <a:bodyPr>
            <a:noAutofit/>
          </a:bodyPr>
          <a:lstStyle/>
          <a:p>
            <a:r>
              <a:rPr lang="nb-NO" sz="2000" b="1" dirty="0" smtClean="0">
                <a:solidFill>
                  <a:schemeClr val="accent1">
                    <a:lumMod val="50000"/>
                  </a:schemeClr>
                </a:solidFill>
              </a:rPr>
              <a:t>Felles databaser/felles nomenklatur </a:t>
            </a:r>
          </a:p>
          <a:p>
            <a:r>
              <a:rPr lang="nb-NO" sz="2000" b="1" dirty="0" smtClean="0">
                <a:solidFill>
                  <a:schemeClr val="accent1">
                    <a:lumMod val="50000"/>
                  </a:schemeClr>
                </a:solidFill>
              </a:rPr>
              <a:t>Utvikling av </a:t>
            </a:r>
            <a:r>
              <a:rPr lang="nb-NO" sz="2000" b="1" dirty="0" err="1" smtClean="0">
                <a:solidFill>
                  <a:schemeClr val="accent1">
                    <a:lumMod val="50000"/>
                  </a:schemeClr>
                </a:solidFill>
              </a:rPr>
              <a:t>MultiMap</a:t>
            </a:r>
            <a:r>
              <a:rPr lang="nb-NO" sz="2000" b="1" dirty="0" smtClean="0">
                <a:solidFill>
                  <a:schemeClr val="accent1">
                    <a:lumMod val="50000"/>
                  </a:schemeClr>
                </a:solidFill>
              </a:rPr>
              <a:t> – fra kun registrering til plan/handlingsplan verktøy</a:t>
            </a:r>
          </a:p>
          <a:p>
            <a:r>
              <a:rPr lang="nb-NO" sz="2000" b="1" dirty="0" smtClean="0">
                <a:solidFill>
                  <a:schemeClr val="accent1">
                    <a:lumMod val="50000"/>
                  </a:schemeClr>
                </a:solidFill>
              </a:rPr>
              <a:t>Landsverneplaner – felles metodikk og policy</a:t>
            </a:r>
          </a:p>
          <a:p>
            <a:r>
              <a:rPr lang="nb-NO" sz="2000" b="1" dirty="0" smtClean="0">
                <a:solidFill>
                  <a:schemeClr val="accent1">
                    <a:lumMod val="50000"/>
                  </a:schemeClr>
                </a:solidFill>
              </a:rPr>
              <a:t>Bidra til felles standard på nye verktøy (BIM/energistyring/…..)</a:t>
            </a:r>
          </a:p>
          <a:p>
            <a:r>
              <a:rPr lang="nb-NO" sz="2000" b="1" dirty="0" smtClean="0">
                <a:solidFill>
                  <a:schemeClr val="accent1">
                    <a:lumMod val="50000"/>
                  </a:schemeClr>
                </a:solidFill>
              </a:rPr>
              <a:t>Prosjektmedarbeidere/prosjektledere som kan bidra i ulike prosjektfaser</a:t>
            </a:r>
          </a:p>
          <a:p>
            <a:r>
              <a:rPr lang="nb-NO" sz="2000" b="1" dirty="0" smtClean="0">
                <a:solidFill>
                  <a:schemeClr val="accent1">
                    <a:lumMod val="50000"/>
                  </a:schemeClr>
                </a:solidFill>
              </a:rPr>
              <a:t>Evaluering og erfaringsutveksling av FDVU på tvers av RHF/HF</a:t>
            </a:r>
          </a:p>
          <a:p>
            <a:r>
              <a:rPr lang="nb-NO" sz="2000" b="1" dirty="0" smtClean="0">
                <a:solidFill>
                  <a:schemeClr val="accent1">
                    <a:lumMod val="50000"/>
                  </a:schemeClr>
                </a:solidFill>
              </a:rPr>
              <a:t>Etablering av rådgivende grupper </a:t>
            </a:r>
            <a:r>
              <a:rPr lang="nb-NO" sz="2000" b="1" dirty="0">
                <a:solidFill>
                  <a:schemeClr val="accent1">
                    <a:lumMod val="50000"/>
                  </a:schemeClr>
                </a:solidFill>
              </a:rPr>
              <a:t>innen byggfagene, som man kan </a:t>
            </a:r>
            <a:r>
              <a:rPr lang="nb-NO" sz="2000" b="1" dirty="0" smtClean="0">
                <a:solidFill>
                  <a:schemeClr val="accent1">
                    <a:lumMod val="50000"/>
                  </a:schemeClr>
                </a:solidFill>
              </a:rPr>
              <a:t>søke råd </a:t>
            </a:r>
            <a:r>
              <a:rPr lang="nb-NO" sz="2000" b="1" dirty="0">
                <a:solidFill>
                  <a:schemeClr val="accent1">
                    <a:lumMod val="50000"/>
                  </a:schemeClr>
                </a:solidFill>
              </a:rPr>
              <a:t>hos og som også bygger opp en kunnskapsdatabase </a:t>
            </a:r>
            <a:r>
              <a:rPr lang="nb-NO" sz="2000" b="1" dirty="0" smtClean="0">
                <a:solidFill>
                  <a:schemeClr val="accent1">
                    <a:lumMod val="50000"/>
                  </a:schemeClr>
                </a:solidFill>
              </a:rPr>
              <a:t>knyttet </a:t>
            </a:r>
            <a:r>
              <a:rPr lang="nb-NO" sz="2000" b="1" dirty="0">
                <a:solidFill>
                  <a:schemeClr val="accent1">
                    <a:lumMod val="50000"/>
                  </a:schemeClr>
                </a:solidFill>
              </a:rPr>
              <a:t>til nyheter i </a:t>
            </a:r>
            <a:r>
              <a:rPr lang="nb-NO" sz="2000" b="1" dirty="0" smtClean="0">
                <a:solidFill>
                  <a:schemeClr val="accent1">
                    <a:lumMod val="50000"/>
                  </a:schemeClr>
                </a:solidFill>
              </a:rPr>
              <a:t>bransjen</a:t>
            </a:r>
          </a:p>
          <a:p>
            <a:r>
              <a:rPr lang="nb-NO" sz="2000" b="1" dirty="0" smtClean="0">
                <a:solidFill>
                  <a:schemeClr val="accent1">
                    <a:lumMod val="50000"/>
                  </a:schemeClr>
                </a:solidFill>
              </a:rPr>
              <a:t>Felles </a:t>
            </a:r>
            <a:r>
              <a:rPr lang="nb-NO" sz="2000" b="1" dirty="0">
                <a:solidFill>
                  <a:schemeClr val="accent1">
                    <a:lumMod val="50000"/>
                  </a:schemeClr>
                </a:solidFill>
              </a:rPr>
              <a:t>strategier </a:t>
            </a:r>
            <a:r>
              <a:rPr lang="nb-NO" sz="2000" b="1" dirty="0" err="1" smtClean="0">
                <a:solidFill>
                  <a:schemeClr val="accent1">
                    <a:lumMod val="50000"/>
                  </a:schemeClr>
                </a:solidFill>
              </a:rPr>
              <a:t>mht</a:t>
            </a:r>
            <a:r>
              <a:rPr lang="nb-NO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nb-NO" sz="2000" b="1" dirty="0">
                <a:solidFill>
                  <a:schemeClr val="accent1">
                    <a:lumMod val="50000"/>
                  </a:schemeClr>
                </a:solidFill>
              </a:rPr>
              <a:t>nye byggemetoder, </a:t>
            </a:r>
            <a:r>
              <a:rPr lang="nb-NO" sz="2000" b="1" dirty="0" smtClean="0">
                <a:solidFill>
                  <a:schemeClr val="accent1">
                    <a:lumMod val="50000"/>
                  </a:schemeClr>
                </a:solidFill>
              </a:rPr>
              <a:t>«beste praksis» </a:t>
            </a:r>
            <a:r>
              <a:rPr lang="nb-NO" sz="2000" b="1" dirty="0">
                <a:solidFill>
                  <a:schemeClr val="accent1">
                    <a:lumMod val="50000"/>
                  </a:schemeClr>
                </a:solidFill>
              </a:rPr>
              <a:t>innen </a:t>
            </a:r>
            <a:r>
              <a:rPr lang="nb-NO" sz="2000" b="1" dirty="0" smtClean="0">
                <a:solidFill>
                  <a:schemeClr val="accent1">
                    <a:lumMod val="50000"/>
                  </a:schemeClr>
                </a:solidFill>
              </a:rPr>
              <a:t>energi, </a:t>
            </a:r>
            <a:r>
              <a:rPr lang="nb-NO" sz="2000" b="1" dirty="0" err="1" smtClean="0">
                <a:solidFill>
                  <a:schemeClr val="accent1">
                    <a:lumMod val="50000"/>
                  </a:schemeClr>
                </a:solidFill>
              </a:rPr>
              <a:t>etc</a:t>
            </a:r>
            <a:r>
              <a:rPr lang="nb-NO" sz="2000" b="1" dirty="0" smtClean="0">
                <a:solidFill>
                  <a:schemeClr val="accent1">
                    <a:lumMod val="50000"/>
                  </a:schemeClr>
                </a:solidFill>
              </a:rPr>
              <a:t>, felles djerve </a:t>
            </a:r>
            <a:r>
              <a:rPr lang="nb-NO" sz="2000" b="1" dirty="0">
                <a:solidFill>
                  <a:schemeClr val="accent1">
                    <a:lumMod val="50000"/>
                  </a:schemeClr>
                </a:solidFill>
              </a:rPr>
              <a:t>målsettingene og metoder for å gå i rett retning</a:t>
            </a:r>
            <a:r>
              <a:rPr lang="nb-NO" sz="2400" b="1" dirty="0">
                <a:solidFill>
                  <a:schemeClr val="accent1">
                    <a:lumMod val="50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6791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b="1" dirty="0" smtClean="0">
                <a:solidFill>
                  <a:schemeClr val="accent5">
                    <a:lumMod val="75000"/>
                  </a:schemeClr>
                </a:solidFill>
              </a:rPr>
              <a:t>Hvordan bør sykehusbygg HF arbeide</a:t>
            </a:r>
            <a:endParaRPr lang="nb-NO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b-NO" dirty="0" smtClean="0">
                <a:solidFill>
                  <a:srgbClr val="0070C0"/>
                </a:solidFill>
              </a:rPr>
              <a:t>Etablere nasjonale faglige nettverksgrupper</a:t>
            </a:r>
          </a:p>
          <a:p>
            <a:r>
              <a:rPr lang="nb-NO" dirty="0" smtClean="0">
                <a:solidFill>
                  <a:srgbClr val="0070C0"/>
                </a:solidFill>
              </a:rPr>
              <a:t>Ta initiativ til </a:t>
            </a:r>
            <a:r>
              <a:rPr lang="nb-NO" b="1" u="sng" dirty="0" smtClean="0">
                <a:solidFill>
                  <a:srgbClr val="0070C0"/>
                </a:solidFill>
              </a:rPr>
              <a:t>felles standardisering </a:t>
            </a:r>
            <a:r>
              <a:rPr lang="nb-NO" dirty="0" smtClean="0">
                <a:solidFill>
                  <a:srgbClr val="0070C0"/>
                </a:solidFill>
              </a:rPr>
              <a:t>og være prosjektleder/saksutreder i fellesprosjekter</a:t>
            </a:r>
          </a:p>
          <a:p>
            <a:r>
              <a:rPr lang="nb-NO" dirty="0" smtClean="0">
                <a:solidFill>
                  <a:srgbClr val="0070C0"/>
                </a:solidFill>
              </a:rPr>
              <a:t>Følge med i internasjonale trender og nyvinninger – og spre disse til oss i HF-ene</a:t>
            </a:r>
          </a:p>
          <a:p>
            <a:r>
              <a:rPr lang="nb-NO" dirty="0" smtClean="0">
                <a:solidFill>
                  <a:srgbClr val="0070C0"/>
                </a:solidFill>
              </a:rPr>
              <a:t>Være </a:t>
            </a:r>
            <a:r>
              <a:rPr lang="nb-NO" b="1" u="sng" dirty="0" smtClean="0">
                <a:solidFill>
                  <a:srgbClr val="0070C0"/>
                </a:solidFill>
              </a:rPr>
              <a:t>tilstede</a:t>
            </a:r>
            <a:r>
              <a:rPr lang="nb-NO" dirty="0" smtClean="0">
                <a:solidFill>
                  <a:srgbClr val="0070C0"/>
                </a:solidFill>
              </a:rPr>
              <a:t> på HF-nivå når en påtar seg oppgaver i prosjekter i HF-ene</a:t>
            </a:r>
          </a:p>
          <a:p>
            <a:r>
              <a:rPr lang="nb-NO" dirty="0" smtClean="0">
                <a:solidFill>
                  <a:srgbClr val="0070C0"/>
                </a:solidFill>
              </a:rPr>
              <a:t>Ha konkurransedyktige priser og effektiv arbeidsmetodikk -  bidra til rett kvm. </a:t>
            </a:r>
            <a:r>
              <a:rPr lang="nb-NO" smtClean="0">
                <a:solidFill>
                  <a:srgbClr val="0070C0"/>
                </a:solidFill>
              </a:rPr>
              <a:t>pris</a:t>
            </a:r>
            <a:endParaRPr lang="nb-NO" dirty="0" smtClean="0">
              <a:solidFill>
                <a:srgbClr val="0070C0"/>
              </a:solidFill>
            </a:endParaRPr>
          </a:p>
          <a:p>
            <a:endParaRPr lang="nb-NO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17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192"/>
          <p:cNvSpPr>
            <a:spLocks noChangeShapeType="1"/>
          </p:cNvSpPr>
          <p:nvPr/>
        </p:nvSpPr>
        <p:spPr bwMode="auto">
          <a:xfrm>
            <a:off x="4572000" y="1196975"/>
            <a:ext cx="0" cy="1584325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graphicFrame>
        <p:nvGraphicFramePr>
          <p:cNvPr id="71968" name="Group 23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597400"/>
              </p:ext>
            </p:extLst>
          </p:nvPr>
        </p:nvGraphicFramePr>
        <p:xfrm>
          <a:off x="461963" y="1700213"/>
          <a:ext cx="3749675" cy="652462"/>
        </p:xfrm>
        <a:graphic>
          <a:graphicData uri="http://schemas.openxmlformats.org/drawingml/2006/table">
            <a:tbl>
              <a:tblPr/>
              <a:tblGrid>
                <a:gridCol w="3749675"/>
              </a:tblGrid>
              <a:tr h="652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Økonomi- og finansavdelinga</a:t>
                      </a: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: Direktør Eivind Hansen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Forskings- og utviklingsavdelinga</a:t>
                      </a: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: Fagdirektør Alf Henrik Andreassen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Personal- og organisasjonsavdelinga</a:t>
                      </a: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: Direktør Trond Søreide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Kommunikasjonsavdelinga</a:t>
                      </a: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: Direktør Mona Høgli</a:t>
                      </a:r>
                    </a:p>
                  </a:txBody>
                  <a:tcPr marT="45733" marB="45733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1966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363108"/>
              </p:ext>
            </p:extLst>
          </p:nvPr>
        </p:nvGraphicFramePr>
        <p:xfrm>
          <a:off x="5076825" y="1535113"/>
          <a:ext cx="2159000" cy="238125"/>
        </p:xfrm>
        <a:graphic>
          <a:graphicData uri="http://schemas.openxmlformats.org/drawingml/2006/table">
            <a:tbl>
              <a:tblPr/>
              <a:tblGrid>
                <a:gridCol w="2159000"/>
              </a:tblGrid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Viseadm.direktør</a:t>
                      </a: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Anne Sissel Faugstad</a:t>
                      </a:r>
                    </a:p>
                  </a:txBody>
                  <a:tcPr marT="45793" marB="45793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1969" name="Group 23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628649"/>
              </p:ext>
            </p:extLst>
          </p:nvPr>
        </p:nvGraphicFramePr>
        <p:xfrm>
          <a:off x="3348038" y="836613"/>
          <a:ext cx="2376487" cy="360362"/>
        </p:xfrm>
        <a:graphic>
          <a:graphicData uri="http://schemas.openxmlformats.org/drawingml/2006/table">
            <a:tbl>
              <a:tblPr/>
              <a:tblGrid>
                <a:gridCol w="2376487"/>
              </a:tblGrid>
              <a:tr h="360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Administrerande direktør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Stener Kvinnsland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sp>
        <p:nvSpPr>
          <p:cNvPr id="1033" name="Line 2193"/>
          <p:cNvSpPr>
            <a:spLocks noChangeShapeType="1"/>
          </p:cNvSpPr>
          <p:nvPr/>
        </p:nvSpPr>
        <p:spPr bwMode="auto">
          <a:xfrm>
            <a:off x="4211638" y="2060575"/>
            <a:ext cx="360362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34" name="Line 2194"/>
          <p:cNvSpPr>
            <a:spLocks noChangeShapeType="1"/>
          </p:cNvSpPr>
          <p:nvPr/>
        </p:nvSpPr>
        <p:spPr bwMode="auto">
          <a:xfrm flipH="1">
            <a:off x="4572000" y="1630363"/>
            <a:ext cx="504825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35" name="Line 2195"/>
          <p:cNvSpPr>
            <a:spLocks noChangeShapeType="1"/>
          </p:cNvSpPr>
          <p:nvPr/>
        </p:nvSpPr>
        <p:spPr bwMode="auto">
          <a:xfrm>
            <a:off x="395288" y="2781300"/>
            <a:ext cx="8353425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36" name="Rectangle 2338"/>
          <p:cNvSpPr>
            <a:spLocks noChangeArrowheads="1"/>
          </p:cNvSpPr>
          <p:nvPr/>
        </p:nvSpPr>
        <p:spPr bwMode="auto">
          <a:xfrm>
            <a:off x="5076825" y="2060575"/>
            <a:ext cx="2159000" cy="336550"/>
          </a:xfrm>
          <a:prstGeom prst="rect">
            <a:avLst/>
          </a:prstGeom>
          <a:solidFill>
            <a:srgbClr val="EAEF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">
                <a:solidFill>
                  <a:srgbClr val="0C2D82"/>
                </a:solidFill>
                <a:latin typeface="Arial" charset="0"/>
              </a:defRPr>
            </a:lvl1pPr>
            <a:lvl2pPr marL="742950" indent="-285750" eaLnBrk="0" hangingPunct="0">
              <a:defRPr sz="800">
                <a:solidFill>
                  <a:srgbClr val="0C2D82"/>
                </a:solidFill>
                <a:latin typeface="Arial" charset="0"/>
              </a:defRPr>
            </a:lvl2pPr>
            <a:lvl3pPr marL="1143000" indent="-228600" eaLnBrk="0" hangingPunct="0">
              <a:defRPr sz="800">
                <a:solidFill>
                  <a:srgbClr val="0C2D82"/>
                </a:solidFill>
                <a:latin typeface="Arial" charset="0"/>
              </a:defRPr>
            </a:lvl3pPr>
            <a:lvl4pPr marL="1600200" indent="-228600" eaLnBrk="0" hangingPunct="0">
              <a:defRPr sz="800">
                <a:solidFill>
                  <a:srgbClr val="0C2D82"/>
                </a:solidFill>
                <a:latin typeface="Arial" charset="0"/>
              </a:defRPr>
            </a:lvl4pPr>
            <a:lvl5pPr marL="2057400" indent="-228600" eaLnBrk="0" hangingPunct="0">
              <a:defRPr sz="800">
                <a:solidFill>
                  <a:srgbClr val="0C2D8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800">
                <a:solidFill>
                  <a:srgbClr val="0C2D8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800">
                <a:solidFill>
                  <a:srgbClr val="0C2D8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800">
                <a:solidFill>
                  <a:srgbClr val="0C2D8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800">
                <a:solidFill>
                  <a:srgbClr val="0C2D82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20000"/>
              </a:spcBef>
              <a:buClr>
                <a:srgbClr val="006699"/>
              </a:buClr>
            </a:pPr>
            <a:r>
              <a:rPr lang="nb-NO" altLang="nb-NO" b="1"/>
              <a:t>Føretakssekretariatet: </a:t>
            </a:r>
            <a:br>
              <a:rPr lang="nb-NO" altLang="nb-NO" b="1"/>
            </a:br>
            <a:r>
              <a:rPr lang="nb-NO" altLang="nb-NO"/>
              <a:t>Seksjonsleiar Gunn Synnøve Reisæter</a:t>
            </a:r>
          </a:p>
        </p:txBody>
      </p:sp>
      <p:sp>
        <p:nvSpPr>
          <p:cNvPr id="1037" name="Line 2339"/>
          <p:cNvSpPr>
            <a:spLocks noChangeShapeType="1"/>
          </p:cNvSpPr>
          <p:nvPr/>
        </p:nvSpPr>
        <p:spPr bwMode="auto">
          <a:xfrm flipH="1">
            <a:off x="6156325" y="1771650"/>
            <a:ext cx="0" cy="288925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38" name="Rectangle 2342"/>
          <p:cNvSpPr>
            <a:spLocks noChangeArrowheads="1"/>
          </p:cNvSpPr>
          <p:nvPr/>
        </p:nvSpPr>
        <p:spPr bwMode="auto">
          <a:xfrm>
            <a:off x="7380288" y="400050"/>
            <a:ext cx="1366837" cy="220663"/>
          </a:xfrm>
          <a:prstGeom prst="rect">
            <a:avLst/>
          </a:prstGeom>
          <a:noFill/>
          <a:ln w="6350" algn="ctr">
            <a:solidFill>
              <a:srgbClr val="DEDE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800">
                <a:solidFill>
                  <a:srgbClr val="0C2D82"/>
                </a:solidFill>
                <a:latin typeface="Arial" charset="0"/>
              </a:defRPr>
            </a:lvl1pPr>
            <a:lvl2pPr marL="742950" indent="-285750" eaLnBrk="0" hangingPunct="0">
              <a:defRPr sz="800">
                <a:solidFill>
                  <a:srgbClr val="0C2D82"/>
                </a:solidFill>
                <a:latin typeface="Arial" charset="0"/>
              </a:defRPr>
            </a:lvl2pPr>
            <a:lvl3pPr marL="1143000" indent="-228600" eaLnBrk="0" hangingPunct="0">
              <a:defRPr sz="800">
                <a:solidFill>
                  <a:srgbClr val="0C2D82"/>
                </a:solidFill>
                <a:latin typeface="Arial" charset="0"/>
              </a:defRPr>
            </a:lvl3pPr>
            <a:lvl4pPr marL="1600200" indent="-228600" eaLnBrk="0" hangingPunct="0">
              <a:defRPr sz="800">
                <a:solidFill>
                  <a:srgbClr val="0C2D82"/>
                </a:solidFill>
                <a:latin typeface="Arial" charset="0"/>
              </a:defRPr>
            </a:lvl4pPr>
            <a:lvl5pPr marL="2057400" indent="-228600" eaLnBrk="0" hangingPunct="0">
              <a:defRPr sz="800">
                <a:solidFill>
                  <a:srgbClr val="0C2D8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800">
                <a:solidFill>
                  <a:srgbClr val="0C2D8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800">
                <a:solidFill>
                  <a:srgbClr val="0C2D8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800">
                <a:solidFill>
                  <a:srgbClr val="0C2D8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800">
                <a:solidFill>
                  <a:srgbClr val="0C2D8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006699"/>
              </a:buClr>
            </a:pPr>
            <a:r>
              <a:rPr lang="nb-NO" altLang="nb-NO">
                <a:solidFill>
                  <a:schemeClr val="bg2"/>
                </a:solidFill>
              </a:rPr>
              <a:t>Oppdatert </a:t>
            </a:r>
            <a:r>
              <a:rPr lang="nb-NO" altLang="nb-NO" smtClean="0">
                <a:solidFill>
                  <a:schemeClr val="bg2"/>
                </a:solidFill>
              </a:rPr>
              <a:t> jan 2014</a:t>
            </a:r>
            <a:endParaRPr lang="nb-NO" altLang="nb-NO" dirty="0">
              <a:solidFill>
                <a:schemeClr val="bg2"/>
              </a:solidFill>
            </a:endParaRPr>
          </a:p>
        </p:txBody>
      </p:sp>
      <p:graphicFrame>
        <p:nvGraphicFramePr>
          <p:cNvPr id="21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848254"/>
              </p:ext>
            </p:extLst>
          </p:nvPr>
        </p:nvGraphicFramePr>
        <p:xfrm>
          <a:off x="395288" y="2924175"/>
          <a:ext cx="1512887" cy="506413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Drift-teknisk divisjon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Divisjonsdirektør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Askjell Utaaker </a:t>
                      </a:r>
                    </a:p>
                  </a:txBody>
                  <a:tcPr marL="91483" marR="91483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686550"/>
              </p:ext>
            </p:extLst>
          </p:nvPr>
        </p:nvGraphicFramePr>
        <p:xfrm>
          <a:off x="395288" y="3521075"/>
          <a:ext cx="1512887" cy="506413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Divisjon psykisk helsevern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Divisjonsdirektør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Hans Olav Instefjord</a:t>
                      </a:r>
                    </a:p>
                  </a:txBody>
                  <a:tcPr marL="91483" marR="91483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1135765"/>
              </p:ext>
            </p:extLst>
          </p:nvPr>
        </p:nvGraphicFramePr>
        <p:xfrm>
          <a:off x="395288" y="4098925"/>
          <a:ext cx="1512887" cy="506413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Medisinsk servicedivisjon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Divisjonsdirektør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Helge Bøe</a:t>
                      </a:r>
                    </a:p>
                  </a:txBody>
                  <a:tcPr marL="91483" marR="91483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2768"/>
              </p:ext>
            </p:extLst>
          </p:nvPr>
        </p:nvGraphicFramePr>
        <p:xfrm>
          <a:off x="395288" y="4694238"/>
          <a:ext cx="1512887" cy="506412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6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Voss sjukehus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Rolf Abrahamsen</a:t>
                      </a:r>
                    </a:p>
                  </a:txBody>
                  <a:tcPr marL="91483" marR="91483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67624"/>
              </p:ext>
            </p:extLst>
          </p:nvPr>
        </p:nvGraphicFramePr>
        <p:xfrm>
          <a:off x="2051050" y="2946400"/>
          <a:ext cx="1512888" cy="506413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Kirurgisk klinikk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Trond Ketil Haugstvedt</a:t>
                      </a:r>
                    </a:p>
                  </a:txBody>
                  <a:tcPr marL="91484" marR="91484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463830"/>
              </p:ext>
            </p:extLst>
          </p:nvPr>
        </p:nvGraphicFramePr>
        <p:xfrm>
          <a:off x="2051050" y="3543300"/>
          <a:ext cx="1512888" cy="506413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Barneklinikken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Britt Skadberg</a:t>
                      </a:r>
                    </a:p>
                  </a:txBody>
                  <a:tcPr marL="91484" marR="91484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951913"/>
              </p:ext>
            </p:extLst>
          </p:nvPr>
        </p:nvGraphicFramePr>
        <p:xfrm>
          <a:off x="2051050" y="4121150"/>
          <a:ext cx="1512888" cy="506413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Kvinneklinikken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Ingrid Johanne Garnes</a:t>
                      </a:r>
                    </a:p>
                  </a:txBody>
                  <a:tcPr marL="91484" marR="91484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90112"/>
              </p:ext>
            </p:extLst>
          </p:nvPr>
        </p:nvGraphicFramePr>
        <p:xfrm>
          <a:off x="2051050" y="4716463"/>
          <a:ext cx="1512888" cy="506412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6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Kirurgisk serviceklinikk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Hanne Klausen</a:t>
                      </a:r>
                    </a:p>
                  </a:txBody>
                  <a:tcPr marL="91484" marR="91484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80399"/>
              </p:ext>
            </p:extLst>
          </p:nvPr>
        </p:nvGraphicFramePr>
        <p:xfrm>
          <a:off x="5435600" y="2946400"/>
          <a:ext cx="1512888" cy="579438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 for internasjonalt</a:t>
                      </a:r>
                      <a:b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samarbeid</a:t>
                      </a:r>
                      <a:endParaRPr kumimoji="0" lang="nb-NO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2D8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Jon </a:t>
                      </a:r>
                      <a:r>
                        <a:rPr kumimoji="0" lang="nb-NO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Wigum</a:t>
                      </a: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 Dahl</a:t>
                      </a:r>
                    </a:p>
                  </a:txBody>
                  <a:tcPr marL="91484" marR="91484" marT="45807" marB="45807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523442"/>
              </p:ext>
            </p:extLst>
          </p:nvPr>
        </p:nvGraphicFramePr>
        <p:xfrm>
          <a:off x="5435600" y="3595688"/>
          <a:ext cx="1512888" cy="62865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Avd. for kreftbehandling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og medisinsk fysikk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Olav </a:t>
                      </a:r>
                      <a:r>
                        <a:rPr kumimoji="0" lang="nb-NO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Mella</a:t>
                      </a:r>
                      <a:endParaRPr kumimoji="0" lang="nb-NO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2D82"/>
                        </a:solidFill>
                        <a:effectLst/>
                        <a:latin typeface="Arial" charset="0"/>
                      </a:endParaRPr>
                    </a:p>
                  </a:txBody>
                  <a:tcPr marL="91484" marR="91484" marT="45777" marB="45777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1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374218"/>
              </p:ext>
            </p:extLst>
          </p:nvPr>
        </p:nvGraphicFramePr>
        <p:xfrm>
          <a:off x="5435600" y="4292600"/>
          <a:ext cx="1512888" cy="48260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 for rusmedisin</a:t>
                      </a:r>
                      <a:endParaRPr kumimoji="0" lang="nb-NO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2D8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Ola </a:t>
                      </a:r>
                      <a:r>
                        <a:rPr kumimoji="0" lang="nb-NO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Jøsendal</a:t>
                      </a:r>
                      <a:endParaRPr kumimoji="0" lang="nb-NO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2D82"/>
                        </a:solidFill>
                        <a:effectLst/>
                        <a:latin typeface="Arial" charset="0"/>
                      </a:endParaRPr>
                    </a:p>
                  </a:txBody>
                  <a:tcPr marL="91484" marR="91484" marT="45876" marB="45876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697433"/>
              </p:ext>
            </p:extLst>
          </p:nvPr>
        </p:nvGraphicFramePr>
        <p:xfrm>
          <a:off x="5435600" y="4841875"/>
          <a:ext cx="1512888" cy="48112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Hjerteavdelinga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</a:t>
                      </a: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Kjell Vikenes</a:t>
                      </a:r>
                    </a:p>
                  </a:txBody>
                  <a:tcPr marL="91484" marR="91484" marT="45488" marB="45488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226253"/>
              </p:ext>
            </p:extLst>
          </p:nvPr>
        </p:nvGraphicFramePr>
        <p:xfrm>
          <a:off x="7140575" y="2968625"/>
          <a:ext cx="1511300" cy="45722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Medisinsk avdeling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Lars Birger Nesje</a:t>
                      </a:r>
                    </a:p>
                  </a:txBody>
                  <a:tcPr marL="91388" marR="91388" marT="45730" marB="4573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200700"/>
              </p:ext>
            </p:extLst>
          </p:nvPr>
        </p:nvGraphicFramePr>
        <p:xfrm>
          <a:off x="7140575" y="3565525"/>
          <a:ext cx="1511300" cy="48112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Radiologisk avdeling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Aslak Aslaksen</a:t>
                      </a:r>
                    </a:p>
                  </a:txBody>
                  <a:tcPr marL="91388" marR="91388" marT="45488" marB="45488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889512"/>
              </p:ext>
            </p:extLst>
          </p:nvPr>
        </p:nvGraphicFramePr>
        <p:xfrm>
          <a:off x="7140575" y="4143375"/>
          <a:ext cx="1511300" cy="48112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Revmatologisk avdeling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 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Clara Gjesdal</a:t>
                      </a:r>
                    </a:p>
                  </a:txBody>
                  <a:tcPr marL="91388" marR="91388" marT="45488" marB="45488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236279"/>
              </p:ext>
            </p:extLst>
          </p:nvPr>
        </p:nvGraphicFramePr>
        <p:xfrm>
          <a:off x="7140575" y="4738688"/>
          <a:ext cx="1511300" cy="48260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Yrkesmedisinsk</a:t>
                      </a: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 avdeling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 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Tor B. Aasen</a:t>
                      </a:r>
                    </a:p>
                  </a:txBody>
                  <a:tcPr marL="91388" marR="91388" marT="45876" marB="45876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81882"/>
              </p:ext>
            </p:extLst>
          </p:nvPr>
        </p:nvGraphicFramePr>
        <p:xfrm>
          <a:off x="5435600" y="5446713"/>
          <a:ext cx="1512888" cy="48260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Hudavdelinga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 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Lisbeth Rustad</a:t>
                      </a:r>
                    </a:p>
                  </a:txBody>
                  <a:tcPr marL="91484" marR="91484" marT="45876" marB="45876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527750"/>
              </p:ext>
            </p:extLst>
          </p:nvPr>
        </p:nvGraphicFramePr>
        <p:xfrm>
          <a:off x="5435600" y="6043613"/>
          <a:ext cx="1512888" cy="48112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481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Lungeavdelinga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Kahtan Al-Azawy</a:t>
                      </a:r>
                    </a:p>
                  </a:txBody>
                  <a:tcPr marL="91484" marR="91484" marT="45488" marB="45488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9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480406"/>
              </p:ext>
            </p:extLst>
          </p:nvPr>
        </p:nvGraphicFramePr>
        <p:xfrm>
          <a:off x="7140575" y="5322888"/>
          <a:ext cx="1511300" cy="60325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603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Augeavdelinga</a:t>
                      </a:r>
                      <a:endParaRPr kumimoji="0" lang="nb-NO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2D8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 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Kirsten Stordal</a:t>
                      </a:r>
                    </a:p>
                  </a:txBody>
                  <a:tcPr marL="91388" marR="91388" marT="45565" marB="45565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864798"/>
              </p:ext>
            </p:extLst>
          </p:nvPr>
        </p:nvGraphicFramePr>
        <p:xfrm>
          <a:off x="3768725" y="2952750"/>
          <a:ext cx="1511300" cy="506413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Nevroklinikken</a:t>
                      </a:r>
                      <a:endParaRPr kumimoji="0" lang="nb-NO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2D8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Håkon Nordli</a:t>
                      </a:r>
                    </a:p>
                  </a:txBody>
                  <a:tcPr marL="91388" marR="91388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611271"/>
              </p:ext>
            </p:extLst>
          </p:nvPr>
        </p:nvGraphicFramePr>
        <p:xfrm>
          <a:off x="3768725" y="3548063"/>
          <a:ext cx="1511300" cy="48260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ReHabiliteringsklinikken</a:t>
                      </a:r>
                      <a:endParaRPr kumimoji="0" lang="nb-NO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2D8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 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Margit Sørhus</a:t>
                      </a:r>
                    </a:p>
                  </a:txBody>
                  <a:tcPr marL="91388" marR="91388" marT="45876" marB="45876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2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843066"/>
              </p:ext>
            </p:extLst>
          </p:nvPr>
        </p:nvGraphicFramePr>
        <p:xfrm>
          <a:off x="3768725" y="4125913"/>
          <a:ext cx="1511300" cy="506412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506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 for </a:t>
                      </a:r>
                      <a:r>
                        <a:rPr kumimoji="0" lang="nb-NO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hovud</a:t>
                      </a: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-hals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John-Helge Heimdal</a:t>
                      </a:r>
                    </a:p>
                  </a:txBody>
                  <a:tcPr marL="91388" marR="91388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3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722325"/>
              </p:ext>
            </p:extLst>
          </p:nvPr>
        </p:nvGraphicFramePr>
        <p:xfrm>
          <a:off x="3768725" y="4722813"/>
          <a:ext cx="1511300" cy="506412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506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Ortopedisk klinikk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Lars Oddvar Arnestad</a:t>
                      </a:r>
                      <a:endParaRPr kumimoji="0" lang="nn-NO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1388" marR="91388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pic>
        <p:nvPicPr>
          <p:cNvPr id="1085" name="Bild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1938"/>
            <a:ext cx="25908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6" name="Line 2192"/>
          <p:cNvSpPr>
            <a:spLocks noChangeShapeType="1"/>
          </p:cNvSpPr>
          <p:nvPr/>
        </p:nvSpPr>
        <p:spPr bwMode="auto">
          <a:xfrm>
            <a:off x="1979613" y="2781300"/>
            <a:ext cx="0" cy="2160588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87" name="Line 2194"/>
          <p:cNvSpPr>
            <a:spLocks noChangeShapeType="1"/>
          </p:cNvSpPr>
          <p:nvPr/>
        </p:nvSpPr>
        <p:spPr bwMode="auto">
          <a:xfrm flipH="1">
            <a:off x="1889125" y="4941888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88" name="Line 2194"/>
          <p:cNvSpPr>
            <a:spLocks noChangeShapeType="1"/>
          </p:cNvSpPr>
          <p:nvPr/>
        </p:nvSpPr>
        <p:spPr bwMode="auto">
          <a:xfrm flipH="1">
            <a:off x="1889125" y="4365625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89" name="Line 2194"/>
          <p:cNvSpPr>
            <a:spLocks noChangeShapeType="1"/>
          </p:cNvSpPr>
          <p:nvPr/>
        </p:nvSpPr>
        <p:spPr bwMode="auto">
          <a:xfrm flipH="1">
            <a:off x="1889125" y="3789363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90" name="Line 2194"/>
          <p:cNvSpPr>
            <a:spLocks noChangeShapeType="1"/>
          </p:cNvSpPr>
          <p:nvPr/>
        </p:nvSpPr>
        <p:spPr bwMode="auto">
          <a:xfrm flipH="1">
            <a:off x="1889125" y="3213100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91" name="Line 2192"/>
          <p:cNvSpPr>
            <a:spLocks noChangeShapeType="1"/>
          </p:cNvSpPr>
          <p:nvPr/>
        </p:nvSpPr>
        <p:spPr bwMode="auto">
          <a:xfrm>
            <a:off x="3635375" y="2781300"/>
            <a:ext cx="0" cy="2808288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92" name="Line 2194"/>
          <p:cNvSpPr>
            <a:spLocks noChangeShapeType="1"/>
          </p:cNvSpPr>
          <p:nvPr/>
        </p:nvSpPr>
        <p:spPr bwMode="auto">
          <a:xfrm flipH="1">
            <a:off x="3546475" y="4941888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93" name="Line 2194"/>
          <p:cNvSpPr>
            <a:spLocks noChangeShapeType="1"/>
          </p:cNvSpPr>
          <p:nvPr/>
        </p:nvSpPr>
        <p:spPr bwMode="auto">
          <a:xfrm flipH="1">
            <a:off x="3546475" y="4365625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94" name="Line 2194"/>
          <p:cNvSpPr>
            <a:spLocks noChangeShapeType="1"/>
          </p:cNvSpPr>
          <p:nvPr/>
        </p:nvSpPr>
        <p:spPr bwMode="auto">
          <a:xfrm flipH="1">
            <a:off x="3546475" y="3789363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95" name="Line 2194"/>
          <p:cNvSpPr>
            <a:spLocks noChangeShapeType="1"/>
          </p:cNvSpPr>
          <p:nvPr/>
        </p:nvSpPr>
        <p:spPr bwMode="auto">
          <a:xfrm flipH="1">
            <a:off x="3546475" y="3213100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96" name="Line 2192"/>
          <p:cNvSpPr>
            <a:spLocks noChangeShapeType="1"/>
          </p:cNvSpPr>
          <p:nvPr/>
        </p:nvSpPr>
        <p:spPr bwMode="auto">
          <a:xfrm>
            <a:off x="5381625" y="2781300"/>
            <a:ext cx="0" cy="2160588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97" name="Line 2194"/>
          <p:cNvSpPr>
            <a:spLocks noChangeShapeType="1"/>
          </p:cNvSpPr>
          <p:nvPr/>
        </p:nvSpPr>
        <p:spPr bwMode="auto">
          <a:xfrm flipH="1">
            <a:off x="5292725" y="4941888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98" name="Line 2194"/>
          <p:cNvSpPr>
            <a:spLocks noChangeShapeType="1"/>
          </p:cNvSpPr>
          <p:nvPr/>
        </p:nvSpPr>
        <p:spPr bwMode="auto">
          <a:xfrm flipH="1">
            <a:off x="5292725" y="4365625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99" name="Line 2194"/>
          <p:cNvSpPr>
            <a:spLocks noChangeShapeType="1"/>
          </p:cNvSpPr>
          <p:nvPr/>
        </p:nvSpPr>
        <p:spPr bwMode="auto">
          <a:xfrm flipH="1">
            <a:off x="5292725" y="3789363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00" name="Line 2194"/>
          <p:cNvSpPr>
            <a:spLocks noChangeShapeType="1"/>
          </p:cNvSpPr>
          <p:nvPr/>
        </p:nvSpPr>
        <p:spPr bwMode="auto">
          <a:xfrm flipH="1">
            <a:off x="5292725" y="3213100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01" name="Line 2192"/>
          <p:cNvSpPr>
            <a:spLocks noChangeShapeType="1"/>
          </p:cNvSpPr>
          <p:nvPr/>
        </p:nvSpPr>
        <p:spPr bwMode="auto">
          <a:xfrm>
            <a:off x="8748713" y="2781300"/>
            <a:ext cx="0" cy="2808288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02" name="Line 2194"/>
          <p:cNvSpPr>
            <a:spLocks noChangeShapeType="1"/>
          </p:cNvSpPr>
          <p:nvPr/>
        </p:nvSpPr>
        <p:spPr bwMode="auto">
          <a:xfrm flipH="1">
            <a:off x="8658225" y="4941888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03" name="Line 2194"/>
          <p:cNvSpPr>
            <a:spLocks noChangeShapeType="1"/>
          </p:cNvSpPr>
          <p:nvPr/>
        </p:nvSpPr>
        <p:spPr bwMode="auto">
          <a:xfrm flipH="1">
            <a:off x="8658225" y="4365625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04" name="Line 2194"/>
          <p:cNvSpPr>
            <a:spLocks noChangeShapeType="1"/>
          </p:cNvSpPr>
          <p:nvPr/>
        </p:nvSpPr>
        <p:spPr bwMode="auto">
          <a:xfrm flipH="1">
            <a:off x="8658225" y="3789363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05" name="Line 2194"/>
          <p:cNvSpPr>
            <a:spLocks noChangeShapeType="1"/>
          </p:cNvSpPr>
          <p:nvPr/>
        </p:nvSpPr>
        <p:spPr bwMode="auto">
          <a:xfrm flipH="1">
            <a:off x="8658225" y="3213100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06" name="Line 2192"/>
          <p:cNvSpPr>
            <a:spLocks noChangeShapeType="1"/>
          </p:cNvSpPr>
          <p:nvPr/>
        </p:nvSpPr>
        <p:spPr bwMode="auto">
          <a:xfrm>
            <a:off x="7019925" y="2781300"/>
            <a:ext cx="0" cy="3455988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07" name="Line 2194"/>
          <p:cNvSpPr>
            <a:spLocks noChangeShapeType="1"/>
          </p:cNvSpPr>
          <p:nvPr/>
        </p:nvSpPr>
        <p:spPr bwMode="auto">
          <a:xfrm flipH="1">
            <a:off x="6929438" y="5084763"/>
            <a:ext cx="90487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08" name="Line 2194"/>
          <p:cNvSpPr>
            <a:spLocks noChangeShapeType="1"/>
          </p:cNvSpPr>
          <p:nvPr/>
        </p:nvSpPr>
        <p:spPr bwMode="auto">
          <a:xfrm flipH="1">
            <a:off x="6929438" y="4508500"/>
            <a:ext cx="90487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09" name="Line 2194"/>
          <p:cNvSpPr>
            <a:spLocks noChangeShapeType="1"/>
          </p:cNvSpPr>
          <p:nvPr/>
        </p:nvSpPr>
        <p:spPr bwMode="auto">
          <a:xfrm flipH="1">
            <a:off x="6929438" y="3933825"/>
            <a:ext cx="90487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10" name="Line 2194"/>
          <p:cNvSpPr>
            <a:spLocks noChangeShapeType="1"/>
          </p:cNvSpPr>
          <p:nvPr/>
        </p:nvSpPr>
        <p:spPr bwMode="auto">
          <a:xfrm flipH="1">
            <a:off x="6929438" y="3213100"/>
            <a:ext cx="90487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11" name="Line 2194"/>
          <p:cNvSpPr>
            <a:spLocks noChangeShapeType="1"/>
          </p:cNvSpPr>
          <p:nvPr/>
        </p:nvSpPr>
        <p:spPr bwMode="auto">
          <a:xfrm flipH="1">
            <a:off x="6929438" y="5661025"/>
            <a:ext cx="90487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12" name="Line 2194"/>
          <p:cNvSpPr>
            <a:spLocks noChangeShapeType="1"/>
          </p:cNvSpPr>
          <p:nvPr/>
        </p:nvSpPr>
        <p:spPr bwMode="auto">
          <a:xfrm flipH="1">
            <a:off x="6929438" y="6237288"/>
            <a:ext cx="90487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13" name="Line 2194"/>
          <p:cNvSpPr>
            <a:spLocks noChangeShapeType="1"/>
          </p:cNvSpPr>
          <p:nvPr/>
        </p:nvSpPr>
        <p:spPr bwMode="auto">
          <a:xfrm flipH="1">
            <a:off x="8658225" y="5589588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graphicFrame>
        <p:nvGraphicFramePr>
          <p:cNvPr id="64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676230"/>
              </p:ext>
            </p:extLst>
          </p:nvPr>
        </p:nvGraphicFramePr>
        <p:xfrm>
          <a:off x="2065338" y="5300663"/>
          <a:ext cx="1512887" cy="506412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6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Mottaksklinikken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Anne Taule</a:t>
                      </a:r>
                    </a:p>
                  </a:txBody>
                  <a:tcPr marL="91484" marR="91484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sp>
        <p:nvSpPr>
          <p:cNvPr id="1116" name="Line 2194"/>
          <p:cNvSpPr>
            <a:spLocks noChangeShapeType="1"/>
          </p:cNvSpPr>
          <p:nvPr/>
        </p:nvSpPr>
        <p:spPr bwMode="auto">
          <a:xfrm flipH="1">
            <a:off x="3546475" y="5589588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67" name="Line 2192"/>
          <p:cNvSpPr>
            <a:spLocks noChangeShapeType="1"/>
          </p:cNvSpPr>
          <p:nvPr/>
        </p:nvSpPr>
        <p:spPr bwMode="auto">
          <a:xfrm>
            <a:off x="4572000" y="1196975"/>
            <a:ext cx="0" cy="1584325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graphicFrame>
        <p:nvGraphicFramePr>
          <p:cNvPr id="68" name="Group 23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310834"/>
              </p:ext>
            </p:extLst>
          </p:nvPr>
        </p:nvGraphicFramePr>
        <p:xfrm>
          <a:off x="461963" y="1700213"/>
          <a:ext cx="3749675" cy="652462"/>
        </p:xfrm>
        <a:graphic>
          <a:graphicData uri="http://schemas.openxmlformats.org/drawingml/2006/table">
            <a:tbl>
              <a:tblPr/>
              <a:tblGrid>
                <a:gridCol w="3749675"/>
              </a:tblGrid>
              <a:tr h="652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Økonomi- og finansavdelinga</a:t>
                      </a: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: Kst. Direktør </a:t>
                      </a:r>
                      <a:r>
                        <a:rPr kumimoji="0" lang="nb-NO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Kristin Pundsnes</a:t>
                      </a:r>
                      <a:endParaRPr kumimoji="0" lang="nb-NO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2D8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Forskings- og utviklingsavdelinga</a:t>
                      </a: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: Fagdirektør Alf Henrik Andreassen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Personal- og organisasjonsavdelinga</a:t>
                      </a: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: Direktør Trond Søreide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Kommunikasjonsavdelinga</a:t>
                      </a: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: Direktør Mona Høgli</a:t>
                      </a:r>
                    </a:p>
                  </a:txBody>
                  <a:tcPr marT="45733" marB="45733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9" name="Group 2334"/>
          <p:cNvGraphicFramePr>
            <a:graphicFrameLocks noGrp="1"/>
          </p:cNvGraphicFramePr>
          <p:nvPr/>
        </p:nvGraphicFramePr>
        <p:xfrm>
          <a:off x="5076825" y="1535113"/>
          <a:ext cx="2159000" cy="238125"/>
        </p:xfrm>
        <a:graphic>
          <a:graphicData uri="http://schemas.openxmlformats.org/drawingml/2006/table">
            <a:tbl>
              <a:tblPr/>
              <a:tblGrid>
                <a:gridCol w="2159000"/>
              </a:tblGrid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Viseadm.direktør</a:t>
                      </a: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Anne Sissel Faugstad</a:t>
                      </a:r>
                    </a:p>
                  </a:txBody>
                  <a:tcPr marT="45793" marB="45793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0" name="Group 23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325229"/>
              </p:ext>
            </p:extLst>
          </p:nvPr>
        </p:nvGraphicFramePr>
        <p:xfrm>
          <a:off x="3348038" y="836613"/>
          <a:ext cx="2376487" cy="360362"/>
        </p:xfrm>
        <a:graphic>
          <a:graphicData uri="http://schemas.openxmlformats.org/drawingml/2006/table">
            <a:tbl>
              <a:tblPr/>
              <a:tblGrid>
                <a:gridCol w="2376487"/>
              </a:tblGrid>
              <a:tr h="360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Administrerande</a:t>
                      </a: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 direktør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Eivind Hansen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sp>
        <p:nvSpPr>
          <p:cNvPr id="71" name="Line 2193"/>
          <p:cNvSpPr>
            <a:spLocks noChangeShapeType="1"/>
          </p:cNvSpPr>
          <p:nvPr/>
        </p:nvSpPr>
        <p:spPr bwMode="auto">
          <a:xfrm>
            <a:off x="4211638" y="2060575"/>
            <a:ext cx="360362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72" name="Line 2194"/>
          <p:cNvSpPr>
            <a:spLocks noChangeShapeType="1"/>
          </p:cNvSpPr>
          <p:nvPr/>
        </p:nvSpPr>
        <p:spPr bwMode="auto">
          <a:xfrm flipH="1">
            <a:off x="4572000" y="1630363"/>
            <a:ext cx="504825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73" name="Line 2195"/>
          <p:cNvSpPr>
            <a:spLocks noChangeShapeType="1"/>
          </p:cNvSpPr>
          <p:nvPr/>
        </p:nvSpPr>
        <p:spPr bwMode="auto">
          <a:xfrm>
            <a:off x="395288" y="2781300"/>
            <a:ext cx="8353425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74" name="Rectangle 2338"/>
          <p:cNvSpPr>
            <a:spLocks noChangeArrowheads="1"/>
          </p:cNvSpPr>
          <p:nvPr/>
        </p:nvSpPr>
        <p:spPr bwMode="auto">
          <a:xfrm>
            <a:off x="5076825" y="2060575"/>
            <a:ext cx="2159000" cy="336550"/>
          </a:xfrm>
          <a:prstGeom prst="rect">
            <a:avLst/>
          </a:prstGeom>
          <a:solidFill>
            <a:srgbClr val="EAEF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">
                <a:solidFill>
                  <a:srgbClr val="0C2D82"/>
                </a:solidFill>
                <a:latin typeface="Arial" charset="0"/>
              </a:defRPr>
            </a:lvl1pPr>
            <a:lvl2pPr marL="742950" indent="-285750" eaLnBrk="0" hangingPunct="0">
              <a:defRPr sz="800">
                <a:solidFill>
                  <a:srgbClr val="0C2D82"/>
                </a:solidFill>
                <a:latin typeface="Arial" charset="0"/>
              </a:defRPr>
            </a:lvl2pPr>
            <a:lvl3pPr marL="1143000" indent="-228600" eaLnBrk="0" hangingPunct="0">
              <a:defRPr sz="800">
                <a:solidFill>
                  <a:srgbClr val="0C2D82"/>
                </a:solidFill>
                <a:latin typeface="Arial" charset="0"/>
              </a:defRPr>
            </a:lvl3pPr>
            <a:lvl4pPr marL="1600200" indent="-228600" eaLnBrk="0" hangingPunct="0">
              <a:defRPr sz="800">
                <a:solidFill>
                  <a:srgbClr val="0C2D82"/>
                </a:solidFill>
                <a:latin typeface="Arial" charset="0"/>
              </a:defRPr>
            </a:lvl4pPr>
            <a:lvl5pPr marL="2057400" indent="-228600" eaLnBrk="0" hangingPunct="0">
              <a:defRPr sz="800">
                <a:solidFill>
                  <a:srgbClr val="0C2D8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800">
                <a:solidFill>
                  <a:srgbClr val="0C2D8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800">
                <a:solidFill>
                  <a:srgbClr val="0C2D8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800">
                <a:solidFill>
                  <a:srgbClr val="0C2D8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800">
                <a:solidFill>
                  <a:srgbClr val="0C2D82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20000"/>
              </a:spcBef>
              <a:buClr>
                <a:srgbClr val="006699"/>
              </a:buClr>
            </a:pPr>
            <a:r>
              <a:rPr lang="nb-NO" altLang="nb-NO" b="1"/>
              <a:t>Føretakssekretariatet: </a:t>
            </a:r>
            <a:br>
              <a:rPr lang="nb-NO" altLang="nb-NO" b="1"/>
            </a:br>
            <a:r>
              <a:rPr lang="nb-NO" altLang="nb-NO"/>
              <a:t>Seksjonsleiar Gunn Synnøve Reisæter</a:t>
            </a:r>
          </a:p>
        </p:txBody>
      </p:sp>
      <p:sp>
        <p:nvSpPr>
          <p:cNvPr id="75" name="Line 2339"/>
          <p:cNvSpPr>
            <a:spLocks noChangeShapeType="1"/>
          </p:cNvSpPr>
          <p:nvPr/>
        </p:nvSpPr>
        <p:spPr bwMode="auto">
          <a:xfrm flipH="1">
            <a:off x="6156325" y="1771650"/>
            <a:ext cx="0" cy="288925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76" name="Rectangle 2342"/>
          <p:cNvSpPr>
            <a:spLocks noChangeArrowheads="1"/>
          </p:cNvSpPr>
          <p:nvPr/>
        </p:nvSpPr>
        <p:spPr bwMode="auto">
          <a:xfrm>
            <a:off x="7380288" y="400050"/>
            <a:ext cx="1366837" cy="220663"/>
          </a:xfrm>
          <a:prstGeom prst="rect">
            <a:avLst/>
          </a:prstGeom>
          <a:noFill/>
          <a:ln w="6350" algn="ctr">
            <a:solidFill>
              <a:srgbClr val="DEDED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800">
                <a:solidFill>
                  <a:srgbClr val="0C2D82"/>
                </a:solidFill>
                <a:latin typeface="Arial" charset="0"/>
              </a:defRPr>
            </a:lvl1pPr>
            <a:lvl2pPr marL="742950" indent="-285750" eaLnBrk="0" hangingPunct="0">
              <a:defRPr sz="800">
                <a:solidFill>
                  <a:srgbClr val="0C2D82"/>
                </a:solidFill>
                <a:latin typeface="Arial" charset="0"/>
              </a:defRPr>
            </a:lvl2pPr>
            <a:lvl3pPr marL="1143000" indent="-228600" eaLnBrk="0" hangingPunct="0">
              <a:defRPr sz="800">
                <a:solidFill>
                  <a:srgbClr val="0C2D82"/>
                </a:solidFill>
                <a:latin typeface="Arial" charset="0"/>
              </a:defRPr>
            </a:lvl3pPr>
            <a:lvl4pPr marL="1600200" indent="-228600" eaLnBrk="0" hangingPunct="0">
              <a:defRPr sz="800">
                <a:solidFill>
                  <a:srgbClr val="0C2D82"/>
                </a:solidFill>
                <a:latin typeface="Arial" charset="0"/>
              </a:defRPr>
            </a:lvl4pPr>
            <a:lvl5pPr marL="2057400" indent="-228600" eaLnBrk="0" hangingPunct="0">
              <a:defRPr sz="800">
                <a:solidFill>
                  <a:srgbClr val="0C2D8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800">
                <a:solidFill>
                  <a:srgbClr val="0C2D8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800">
                <a:solidFill>
                  <a:srgbClr val="0C2D8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800">
                <a:solidFill>
                  <a:srgbClr val="0C2D8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800">
                <a:solidFill>
                  <a:srgbClr val="0C2D8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006699"/>
              </a:buClr>
            </a:pPr>
            <a:r>
              <a:rPr lang="nb-NO" altLang="nb-NO">
                <a:solidFill>
                  <a:schemeClr val="bg2"/>
                </a:solidFill>
              </a:rPr>
              <a:t>Oppdatert april 2014</a:t>
            </a:r>
          </a:p>
        </p:txBody>
      </p:sp>
      <p:graphicFrame>
        <p:nvGraphicFramePr>
          <p:cNvPr id="77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911958"/>
              </p:ext>
            </p:extLst>
          </p:nvPr>
        </p:nvGraphicFramePr>
        <p:xfrm>
          <a:off x="395288" y="2924175"/>
          <a:ext cx="1512887" cy="506413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Drift-teknisk divisjon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Divisjonsdirektør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Askjell Utaaker </a:t>
                      </a:r>
                    </a:p>
                  </a:txBody>
                  <a:tcPr marL="91483" marR="91483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8" name="Group 2334"/>
          <p:cNvGraphicFramePr>
            <a:graphicFrameLocks noGrp="1"/>
          </p:cNvGraphicFramePr>
          <p:nvPr/>
        </p:nvGraphicFramePr>
        <p:xfrm>
          <a:off x="395288" y="3521075"/>
          <a:ext cx="1512887" cy="506413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Divisjon psykisk helsevern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Divisjonsdirektør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Hans Olav Instefjord</a:t>
                      </a:r>
                    </a:p>
                  </a:txBody>
                  <a:tcPr marL="91483" marR="91483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9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53238"/>
              </p:ext>
            </p:extLst>
          </p:nvPr>
        </p:nvGraphicFramePr>
        <p:xfrm>
          <a:off x="395288" y="4098925"/>
          <a:ext cx="1512887" cy="506413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b-NO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2D82"/>
                        </a:solidFill>
                        <a:effectLst/>
                        <a:latin typeface="Arial" charset="0"/>
                      </a:endParaRPr>
                    </a:p>
                  </a:txBody>
                  <a:tcPr marL="91483" marR="91483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0" name="Group 2334"/>
          <p:cNvGraphicFramePr>
            <a:graphicFrameLocks noGrp="1"/>
          </p:cNvGraphicFramePr>
          <p:nvPr/>
        </p:nvGraphicFramePr>
        <p:xfrm>
          <a:off x="395288" y="4694238"/>
          <a:ext cx="1512887" cy="506412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6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Voss sjukehus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Rolf Abrahamsen</a:t>
                      </a:r>
                    </a:p>
                  </a:txBody>
                  <a:tcPr marL="91483" marR="91483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1" name="Group 2334"/>
          <p:cNvGraphicFramePr>
            <a:graphicFrameLocks noGrp="1"/>
          </p:cNvGraphicFramePr>
          <p:nvPr/>
        </p:nvGraphicFramePr>
        <p:xfrm>
          <a:off x="2051050" y="2946400"/>
          <a:ext cx="1512888" cy="506413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Kirurgisk klinikk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Trond Ketil Haugstvedt</a:t>
                      </a:r>
                    </a:p>
                  </a:txBody>
                  <a:tcPr marL="91484" marR="91484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2" name="Group 2334"/>
          <p:cNvGraphicFramePr>
            <a:graphicFrameLocks noGrp="1"/>
          </p:cNvGraphicFramePr>
          <p:nvPr/>
        </p:nvGraphicFramePr>
        <p:xfrm>
          <a:off x="2051050" y="3543300"/>
          <a:ext cx="1512888" cy="506413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Barneklinikken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Britt Skadberg</a:t>
                      </a:r>
                    </a:p>
                  </a:txBody>
                  <a:tcPr marL="91484" marR="91484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3" name="Group 2334"/>
          <p:cNvGraphicFramePr>
            <a:graphicFrameLocks noGrp="1"/>
          </p:cNvGraphicFramePr>
          <p:nvPr/>
        </p:nvGraphicFramePr>
        <p:xfrm>
          <a:off x="2051050" y="4121150"/>
          <a:ext cx="1512888" cy="506413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Kvinneklinikken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Ingrid Johanne Garnes</a:t>
                      </a:r>
                    </a:p>
                  </a:txBody>
                  <a:tcPr marL="91484" marR="91484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4" name="Group 2334"/>
          <p:cNvGraphicFramePr>
            <a:graphicFrameLocks noGrp="1"/>
          </p:cNvGraphicFramePr>
          <p:nvPr/>
        </p:nvGraphicFramePr>
        <p:xfrm>
          <a:off x="2051050" y="4716463"/>
          <a:ext cx="1512888" cy="506412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6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Kirurgisk serviceklinikk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Hanne Klausen</a:t>
                      </a:r>
                    </a:p>
                  </a:txBody>
                  <a:tcPr marL="91484" marR="91484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5" name="Group 2334"/>
          <p:cNvGraphicFramePr>
            <a:graphicFrameLocks noGrp="1"/>
          </p:cNvGraphicFramePr>
          <p:nvPr/>
        </p:nvGraphicFramePr>
        <p:xfrm>
          <a:off x="5435600" y="2946400"/>
          <a:ext cx="1512888" cy="579438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 for internasjonalt</a:t>
                      </a:r>
                      <a:b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samarbeid</a:t>
                      </a:r>
                      <a:endParaRPr kumimoji="0" lang="nb-NO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2D8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Jon </a:t>
                      </a:r>
                      <a:r>
                        <a:rPr kumimoji="0" lang="nb-NO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Wigum</a:t>
                      </a: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 Dahl</a:t>
                      </a:r>
                    </a:p>
                  </a:txBody>
                  <a:tcPr marL="91484" marR="91484" marT="45807" marB="45807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6" name="Group 2334"/>
          <p:cNvGraphicFramePr>
            <a:graphicFrameLocks noGrp="1"/>
          </p:cNvGraphicFramePr>
          <p:nvPr/>
        </p:nvGraphicFramePr>
        <p:xfrm>
          <a:off x="5435600" y="3595688"/>
          <a:ext cx="1512888" cy="62865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Avd. for kreftbehandling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og medisinsk fysikk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Olav </a:t>
                      </a:r>
                      <a:r>
                        <a:rPr kumimoji="0" lang="nb-NO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Mella</a:t>
                      </a:r>
                      <a:endParaRPr kumimoji="0" lang="nb-NO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2D82"/>
                        </a:solidFill>
                        <a:effectLst/>
                        <a:latin typeface="Arial" charset="0"/>
                      </a:endParaRPr>
                    </a:p>
                  </a:txBody>
                  <a:tcPr marL="91484" marR="91484" marT="45777" marB="45777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7" name="Group 2334"/>
          <p:cNvGraphicFramePr>
            <a:graphicFrameLocks noGrp="1"/>
          </p:cNvGraphicFramePr>
          <p:nvPr/>
        </p:nvGraphicFramePr>
        <p:xfrm>
          <a:off x="5435600" y="4292600"/>
          <a:ext cx="1512888" cy="48260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 for rusmedisin</a:t>
                      </a:r>
                      <a:endParaRPr kumimoji="0" lang="nb-NO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2D8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Ola </a:t>
                      </a:r>
                      <a:r>
                        <a:rPr kumimoji="0" lang="nb-NO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Jøsendal</a:t>
                      </a:r>
                      <a:endParaRPr kumimoji="0" lang="nb-NO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2D82"/>
                        </a:solidFill>
                        <a:effectLst/>
                        <a:latin typeface="Arial" charset="0"/>
                      </a:endParaRPr>
                    </a:p>
                  </a:txBody>
                  <a:tcPr marL="91484" marR="91484" marT="45876" marB="45876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8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274760"/>
              </p:ext>
            </p:extLst>
          </p:nvPr>
        </p:nvGraphicFramePr>
        <p:xfrm>
          <a:off x="5435600" y="4841875"/>
          <a:ext cx="1512888" cy="481084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Hjarteavdelinga</a:t>
                      </a:r>
                      <a:endParaRPr kumimoji="0" lang="nb-NO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2D8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Kjell Vikenes</a:t>
                      </a:r>
                    </a:p>
                  </a:txBody>
                  <a:tcPr marL="91484" marR="91484" marT="45470" marB="4547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9" name="Group 2334"/>
          <p:cNvGraphicFramePr>
            <a:graphicFrameLocks noGrp="1"/>
          </p:cNvGraphicFramePr>
          <p:nvPr/>
        </p:nvGraphicFramePr>
        <p:xfrm>
          <a:off x="7140575" y="2968625"/>
          <a:ext cx="1511300" cy="457212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Medisinsk avdeling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Lars Birger Nesje</a:t>
                      </a:r>
                    </a:p>
                  </a:txBody>
                  <a:tcPr marL="91388" marR="91388" marT="45726" marB="45726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0" name="Group 2334"/>
          <p:cNvGraphicFramePr>
            <a:graphicFrameLocks noGrp="1"/>
          </p:cNvGraphicFramePr>
          <p:nvPr/>
        </p:nvGraphicFramePr>
        <p:xfrm>
          <a:off x="7140575" y="3565525"/>
          <a:ext cx="1511300" cy="481084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Radiologisk avdeling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Aslak Aslaksen</a:t>
                      </a:r>
                    </a:p>
                  </a:txBody>
                  <a:tcPr marL="91388" marR="91388" marT="45470" marB="4547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1" name="Group 2334"/>
          <p:cNvGraphicFramePr>
            <a:graphicFrameLocks noGrp="1"/>
          </p:cNvGraphicFramePr>
          <p:nvPr/>
        </p:nvGraphicFramePr>
        <p:xfrm>
          <a:off x="7140575" y="4143375"/>
          <a:ext cx="1511300" cy="481084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Revmatologisk avdeling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 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Clara Gjesdal</a:t>
                      </a:r>
                    </a:p>
                  </a:txBody>
                  <a:tcPr marL="91388" marR="91388" marT="45470" marB="4547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2" name="Group 2334"/>
          <p:cNvGraphicFramePr>
            <a:graphicFrameLocks noGrp="1"/>
          </p:cNvGraphicFramePr>
          <p:nvPr/>
        </p:nvGraphicFramePr>
        <p:xfrm>
          <a:off x="7140575" y="4738688"/>
          <a:ext cx="1511300" cy="48260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Yrkesmedisinsk</a:t>
                      </a: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 avdeling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 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Tor B. Aasen</a:t>
                      </a:r>
                    </a:p>
                  </a:txBody>
                  <a:tcPr marL="91388" marR="91388" marT="45876" marB="45876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3" name="Group 2334"/>
          <p:cNvGraphicFramePr>
            <a:graphicFrameLocks noGrp="1"/>
          </p:cNvGraphicFramePr>
          <p:nvPr/>
        </p:nvGraphicFramePr>
        <p:xfrm>
          <a:off x="5435600" y="5446713"/>
          <a:ext cx="1512888" cy="48260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Hudavdelinga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 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Lisbeth Rustad</a:t>
                      </a:r>
                    </a:p>
                  </a:txBody>
                  <a:tcPr marL="91484" marR="91484" marT="45876" marB="45876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4" name="Group 2334"/>
          <p:cNvGraphicFramePr>
            <a:graphicFrameLocks noGrp="1"/>
          </p:cNvGraphicFramePr>
          <p:nvPr/>
        </p:nvGraphicFramePr>
        <p:xfrm>
          <a:off x="5435600" y="6043613"/>
          <a:ext cx="1512888" cy="481084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481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Lungeavdelinga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Kahtan Al-Azawy</a:t>
                      </a:r>
                    </a:p>
                  </a:txBody>
                  <a:tcPr marL="91484" marR="91484" marT="45470" marB="4547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5" name="Group 2334"/>
          <p:cNvGraphicFramePr>
            <a:graphicFrameLocks noGrp="1"/>
          </p:cNvGraphicFramePr>
          <p:nvPr/>
        </p:nvGraphicFramePr>
        <p:xfrm>
          <a:off x="7140575" y="5322888"/>
          <a:ext cx="1511300" cy="60325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603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Augeavdelinga</a:t>
                      </a:r>
                      <a:endParaRPr kumimoji="0" lang="nb-NO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2D8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Avdelingsdirektør 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Kirsten Stordal</a:t>
                      </a:r>
                    </a:p>
                  </a:txBody>
                  <a:tcPr marL="91388" marR="91388" marT="45565" marB="45565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6" name="Group 2334"/>
          <p:cNvGraphicFramePr>
            <a:graphicFrameLocks noGrp="1"/>
          </p:cNvGraphicFramePr>
          <p:nvPr/>
        </p:nvGraphicFramePr>
        <p:xfrm>
          <a:off x="3768725" y="2952750"/>
          <a:ext cx="1511300" cy="506413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Nevroklinikken</a:t>
                      </a:r>
                      <a:endParaRPr kumimoji="0" lang="nb-NO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2D8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Håkon Nordli</a:t>
                      </a:r>
                    </a:p>
                  </a:txBody>
                  <a:tcPr marL="91388" marR="91388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7" name="Group 2334"/>
          <p:cNvGraphicFramePr>
            <a:graphicFrameLocks noGrp="1"/>
          </p:cNvGraphicFramePr>
          <p:nvPr/>
        </p:nvGraphicFramePr>
        <p:xfrm>
          <a:off x="3768725" y="3548063"/>
          <a:ext cx="1511300" cy="48260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ReHabiliteringsklinikken</a:t>
                      </a:r>
                      <a:endParaRPr kumimoji="0" lang="nb-NO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2D8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 </a:t>
                      </a:r>
                      <a:b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Margit Sørhus</a:t>
                      </a:r>
                    </a:p>
                  </a:txBody>
                  <a:tcPr marL="91388" marR="91388" marT="45876" marB="45876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8" name="Group 2334"/>
          <p:cNvGraphicFramePr>
            <a:graphicFrameLocks noGrp="1"/>
          </p:cNvGraphicFramePr>
          <p:nvPr/>
        </p:nvGraphicFramePr>
        <p:xfrm>
          <a:off x="3768725" y="4125913"/>
          <a:ext cx="1511300" cy="506412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506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 for </a:t>
                      </a:r>
                      <a:r>
                        <a:rPr kumimoji="0" lang="nb-NO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hovud</a:t>
                      </a: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-hals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John-Helge Heimdal</a:t>
                      </a:r>
                    </a:p>
                  </a:txBody>
                  <a:tcPr marL="91388" marR="91388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9" name="Group 23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945407"/>
              </p:ext>
            </p:extLst>
          </p:nvPr>
        </p:nvGraphicFramePr>
        <p:xfrm>
          <a:off x="3768725" y="4722813"/>
          <a:ext cx="1511300" cy="652472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506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Ortopedisk klinikk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Kjell Matre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n-NO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marL="91388" marR="91388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pic>
        <p:nvPicPr>
          <p:cNvPr id="100" name="Bild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1938"/>
            <a:ext cx="25908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" name="Line 2192"/>
          <p:cNvSpPr>
            <a:spLocks noChangeShapeType="1"/>
          </p:cNvSpPr>
          <p:nvPr/>
        </p:nvSpPr>
        <p:spPr bwMode="auto">
          <a:xfrm>
            <a:off x="1979613" y="2781300"/>
            <a:ext cx="0" cy="2808288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2" name="Line 2194"/>
          <p:cNvSpPr>
            <a:spLocks noChangeShapeType="1"/>
          </p:cNvSpPr>
          <p:nvPr/>
        </p:nvSpPr>
        <p:spPr bwMode="auto">
          <a:xfrm flipH="1">
            <a:off x="1889125" y="4941888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3" name="Line 2194"/>
          <p:cNvSpPr>
            <a:spLocks noChangeShapeType="1"/>
          </p:cNvSpPr>
          <p:nvPr/>
        </p:nvSpPr>
        <p:spPr bwMode="auto">
          <a:xfrm flipH="1">
            <a:off x="1889125" y="4365625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4" name="Line 2194"/>
          <p:cNvSpPr>
            <a:spLocks noChangeShapeType="1"/>
          </p:cNvSpPr>
          <p:nvPr/>
        </p:nvSpPr>
        <p:spPr bwMode="auto">
          <a:xfrm flipH="1">
            <a:off x="1889125" y="3789363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5" name="Line 2194"/>
          <p:cNvSpPr>
            <a:spLocks noChangeShapeType="1"/>
          </p:cNvSpPr>
          <p:nvPr/>
        </p:nvSpPr>
        <p:spPr bwMode="auto">
          <a:xfrm flipH="1">
            <a:off x="1889125" y="3213100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6" name="Line 2192"/>
          <p:cNvSpPr>
            <a:spLocks noChangeShapeType="1"/>
          </p:cNvSpPr>
          <p:nvPr/>
        </p:nvSpPr>
        <p:spPr bwMode="auto">
          <a:xfrm>
            <a:off x="3635375" y="2781300"/>
            <a:ext cx="0" cy="2808288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7" name="Line 2194"/>
          <p:cNvSpPr>
            <a:spLocks noChangeShapeType="1"/>
          </p:cNvSpPr>
          <p:nvPr/>
        </p:nvSpPr>
        <p:spPr bwMode="auto">
          <a:xfrm flipH="1">
            <a:off x="3546475" y="4941888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8" name="Line 2194"/>
          <p:cNvSpPr>
            <a:spLocks noChangeShapeType="1"/>
          </p:cNvSpPr>
          <p:nvPr/>
        </p:nvSpPr>
        <p:spPr bwMode="auto">
          <a:xfrm flipH="1">
            <a:off x="3546475" y="4365625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9" name="Line 2194"/>
          <p:cNvSpPr>
            <a:spLocks noChangeShapeType="1"/>
          </p:cNvSpPr>
          <p:nvPr/>
        </p:nvSpPr>
        <p:spPr bwMode="auto">
          <a:xfrm flipH="1">
            <a:off x="3546475" y="3789363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0" name="Line 2194"/>
          <p:cNvSpPr>
            <a:spLocks noChangeShapeType="1"/>
          </p:cNvSpPr>
          <p:nvPr/>
        </p:nvSpPr>
        <p:spPr bwMode="auto">
          <a:xfrm flipH="1">
            <a:off x="3546475" y="3213100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1" name="Line 2192"/>
          <p:cNvSpPr>
            <a:spLocks noChangeShapeType="1"/>
          </p:cNvSpPr>
          <p:nvPr/>
        </p:nvSpPr>
        <p:spPr bwMode="auto">
          <a:xfrm>
            <a:off x="5381625" y="2781300"/>
            <a:ext cx="0" cy="2160588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2" name="Line 2194"/>
          <p:cNvSpPr>
            <a:spLocks noChangeShapeType="1"/>
          </p:cNvSpPr>
          <p:nvPr/>
        </p:nvSpPr>
        <p:spPr bwMode="auto">
          <a:xfrm flipH="1">
            <a:off x="5292725" y="4941888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3" name="Line 2194"/>
          <p:cNvSpPr>
            <a:spLocks noChangeShapeType="1"/>
          </p:cNvSpPr>
          <p:nvPr/>
        </p:nvSpPr>
        <p:spPr bwMode="auto">
          <a:xfrm flipH="1">
            <a:off x="5292725" y="4365625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4" name="Line 2194"/>
          <p:cNvSpPr>
            <a:spLocks noChangeShapeType="1"/>
          </p:cNvSpPr>
          <p:nvPr/>
        </p:nvSpPr>
        <p:spPr bwMode="auto">
          <a:xfrm flipH="1">
            <a:off x="5292725" y="3789363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5" name="Line 2194"/>
          <p:cNvSpPr>
            <a:spLocks noChangeShapeType="1"/>
          </p:cNvSpPr>
          <p:nvPr/>
        </p:nvSpPr>
        <p:spPr bwMode="auto">
          <a:xfrm flipH="1">
            <a:off x="5292725" y="3213100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6" name="Line 2192"/>
          <p:cNvSpPr>
            <a:spLocks noChangeShapeType="1"/>
          </p:cNvSpPr>
          <p:nvPr/>
        </p:nvSpPr>
        <p:spPr bwMode="auto">
          <a:xfrm>
            <a:off x="8748713" y="2781300"/>
            <a:ext cx="0" cy="2808288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7" name="Line 2194"/>
          <p:cNvSpPr>
            <a:spLocks noChangeShapeType="1"/>
          </p:cNvSpPr>
          <p:nvPr/>
        </p:nvSpPr>
        <p:spPr bwMode="auto">
          <a:xfrm flipH="1">
            <a:off x="8658225" y="4941888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8" name="Line 2194"/>
          <p:cNvSpPr>
            <a:spLocks noChangeShapeType="1"/>
          </p:cNvSpPr>
          <p:nvPr/>
        </p:nvSpPr>
        <p:spPr bwMode="auto">
          <a:xfrm flipH="1">
            <a:off x="8658225" y="4365625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19" name="Line 2194"/>
          <p:cNvSpPr>
            <a:spLocks noChangeShapeType="1"/>
          </p:cNvSpPr>
          <p:nvPr/>
        </p:nvSpPr>
        <p:spPr bwMode="auto">
          <a:xfrm flipH="1">
            <a:off x="8658225" y="3789363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20" name="Line 2194"/>
          <p:cNvSpPr>
            <a:spLocks noChangeShapeType="1"/>
          </p:cNvSpPr>
          <p:nvPr/>
        </p:nvSpPr>
        <p:spPr bwMode="auto">
          <a:xfrm flipH="1">
            <a:off x="8658225" y="3213100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21" name="Line 2192"/>
          <p:cNvSpPr>
            <a:spLocks noChangeShapeType="1"/>
          </p:cNvSpPr>
          <p:nvPr/>
        </p:nvSpPr>
        <p:spPr bwMode="auto">
          <a:xfrm>
            <a:off x="7019925" y="2781300"/>
            <a:ext cx="0" cy="3455988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22" name="Line 2194"/>
          <p:cNvSpPr>
            <a:spLocks noChangeShapeType="1"/>
          </p:cNvSpPr>
          <p:nvPr/>
        </p:nvSpPr>
        <p:spPr bwMode="auto">
          <a:xfrm flipH="1">
            <a:off x="6929438" y="5084763"/>
            <a:ext cx="90487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23" name="Line 2194"/>
          <p:cNvSpPr>
            <a:spLocks noChangeShapeType="1"/>
          </p:cNvSpPr>
          <p:nvPr/>
        </p:nvSpPr>
        <p:spPr bwMode="auto">
          <a:xfrm flipH="1">
            <a:off x="6929438" y="4508500"/>
            <a:ext cx="90487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24" name="Line 2194"/>
          <p:cNvSpPr>
            <a:spLocks noChangeShapeType="1"/>
          </p:cNvSpPr>
          <p:nvPr/>
        </p:nvSpPr>
        <p:spPr bwMode="auto">
          <a:xfrm flipH="1">
            <a:off x="6929438" y="3933825"/>
            <a:ext cx="90487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25" name="Line 2194"/>
          <p:cNvSpPr>
            <a:spLocks noChangeShapeType="1"/>
          </p:cNvSpPr>
          <p:nvPr/>
        </p:nvSpPr>
        <p:spPr bwMode="auto">
          <a:xfrm flipH="1">
            <a:off x="6929438" y="3213100"/>
            <a:ext cx="90487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26" name="Line 2194"/>
          <p:cNvSpPr>
            <a:spLocks noChangeShapeType="1"/>
          </p:cNvSpPr>
          <p:nvPr/>
        </p:nvSpPr>
        <p:spPr bwMode="auto">
          <a:xfrm flipH="1">
            <a:off x="6929438" y="5661025"/>
            <a:ext cx="90487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27" name="Line 2194"/>
          <p:cNvSpPr>
            <a:spLocks noChangeShapeType="1"/>
          </p:cNvSpPr>
          <p:nvPr/>
        </p:nvSpPr>
        <p:spPr bwMode="auto">
          <a:xfrm flipH="1">
            <a:off x="6929438" y="6237288"/>
            <a:ext cx="90487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28" name="Line 2194"/>
          <p:cNvSpPr>
            <a:spLocks noChangeShapeType="1"/>
          </p:cNvSpPr>
          <p:nvPr/>
        </p:nvSpPr>
        <p:spPr bwMode="auto">
          <a:xfrm flipH="1">
            <a:off x="8658225" y="5589588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graphicFrame>
        <p:nvGraphicFramePr>
          <p:cNvPr id="129" name="Group 2334"/>
          <p:cNvGraphicFramePr>
            <a:graphicFrameLocks noGrp="1"/>
          </p:cNvGraphicFramePr>
          <p:nvPr/>
        </p:nvGraphicFramePr>
        <p:xfrm>
          <a:off x="2065338" y="5300663"/>
          <a:ext cx="1512887" cy="506412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6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Mottaksklinikken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Anne Taule</a:t>
                      </a:r>
                    </a:p>
                  </a:txBody>
                  <a:tcPr marL="91484" marR="91484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sp>
        <p:nvSpPr>
          <p:cNvPr id="130" name="Line 2194"/>
          <p:cNvSpPr>
            <a:spLocks noChangeShapeType="1"/>
          </p:cNvSpPr>
          <p:nvPr/>
        </p:nvSpPr>
        <p:spPr bwMode="auto">
          <a:xfrm flipH="1">
            <a:off x="3546475" y="5589588"/>
            <a:ext cx="889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  <p:graphicFrame>
        <p:nvGraphicFramePr>
          <p:cNvPr id="131" name="Group 2334"/>
          <p:cNvGraphicFramePr>
            <a:graphicFrameLocks noGrp="1"/>
          </p:cNvGraphicFramePr>
          <p:nvPr/>
        </p:nvGraphicFramePr>
        <p:xfrm>
          <a:off x="395288" y="5337175"/>
          <a:ext cx="1512887" cy="506413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Laboratorieklinikken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Klinikkdirektør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2D82"/>
                          </a:solidFill>
                          <a:effectLst/>
                          <a:latin typeface="Arial" charset="0"/>
                        </a:rPr>
                        <a:t>Gunnar Mellgren</a:t>
                      </a:r>
                    </a:p>
                  </a:txBody>
                  <a:tcPr marL="91483" marR="91483" marT="45820" marB="458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sp>
        <p:nvSpPr>
          <p:cNvPr id="132" name="Line 2194"/>
          <p:cNvSpPr>
            <a:spLocks noChangeShapeType="1"/>
          </p:cNvSpPr>
          <p:nvPr/>
        </p:nvSpPr>
        <p:spPr bwMode="auto">
          <a:xfrm flipH="1">
            <a:off x="1889125" y="5589588"/>
            <a:ext cx="9048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358006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 descr="Flyfoto Haukeland 24 juli 2013 | Flickr - Photo Sharing! - Windows Internet Explorer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3" t="18889" r="14792" b="9739"/>
          <a:stretch/>
        </p:blipFill>
        <p:spPr>
          <a:xfrm>
            <a:off x="1" y="556412"/>
            <a:ext cx="9144000" cy="578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1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Plassholder for lysbildenumm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6699"/>
              </a:buClr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6699"/>
              </a:buClr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6699"/>
              </a:buClr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6699"/>
              </a:buClr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D501728-B9B1-4863-AC6F-50BAA588D059}" type="slidenum">
              <a:rPr lang="nb-NO" sz="1200" smtClean="0"/>
              <a:pPr eaLnBrk="1" hangingPunct="1"/>
              <a:t>4</a:t>
            </a:fld>
            <a:endParaRPr lang="nb-NO" sz="1200" smtClean="0"/>
          </a:p>
        </p:txBody>
      </p:sp>
      <p:grpSp>
        <p:nvGrpSpPr>
          <p:cNvPr id="18435" name="Organization Chart 3"/>
          <p:cNvGrpSpPr>
            <a:grpSpLocks/>
          </p:cNvGrpSpPr>
          <p:nvPr/>
        </p:nvGrpSpPr>
        <p:grpSpPr bwMode="auto">
          <a:xfrm>
            <a:off x="503238" y="1449388"/>
            <a:ext cx="8229600" cy="3992562"/>
            <a:chOff x="288" y="1344"/>
            <a:chExt cx="8925" cy="1152"/>
          </a:xfrm>
        </p:grpSpPr>
        <p:cxnSp>
          <p:nvCxnSpPr>
            <p:cNvPr id="18436" name="_s1028"/>
            <p:cNvCxnSpPr>
              <a:cxnSpLocks noChangeShapeType="1"/>
              <a:stCxn id="18458" idx="0"/>
              <a:endCxn id="18447" idx="2"/>
            </p:cNvCxnSpPr>
            <p:nvPr/>
          </p:nvCxnSpPr>
          <p:spPr bwMode="auto">
            <a:xfrm rot="5400000" flipH="1">
              <a:off x="6479" y="-96"/>
              <a:ext cx="576" cy="4032"/>
            </a:xfrm>
            <a:prstGeom prst="bentConnector3">
              <a:avLst>
                <a:gd name="adj1" fmla="val 572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437" name="_s1029"/>
            <p:cNvCxnSpPr>
              <a:cxnSpLocks noChangeShapeType="1"/>
              <a:stCxn id="18457" idx="0"/>
              <a:endCxn id="18447" idx="2"/>
            </p:cNvCxnSpPr>
            <p:nvPr/>
          </p:nvCxnSpPr>
          <p:spPr bwMode="auto">
            <a:xfrm rot="5400000" flipH="1">
              <a:off x="5975" y="408"/>
              <a:ext cx="576" cy="3023"/>
            </a:xfrm>
            <a:prstGeom prst="bentConnector3">
              <a:avLst>
                <a:gd name="adj1" fmla="val 572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438" name="_s1030"/>
            <p:cNvCxnSpPr>
              <a:cxnSpLocks noChangeShapeType="1"/>
              <a:stCxn id="18456" idx="1"/>
              <a:endCxn id="18447" idx="2"/>
            </p:cNvCxnSpPr>
            <p:nvPr/>
          </p:nvCxnSpPr>
          <p:spPr bwMode="auto">
            <a:xfrm rot="10800000">
              <a:off x="4751" y="1632"/>
              <a:ext cx="142" cy="28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439" name="_s1031"/>
            <p:cNvCxnSpPr>
              <a:cxnSpLocks noChangeShapeType="1"/>
              <a:stCxn id="18455" idx="3"/>
              <a:endCxn id="18447" idx="2"/>
            </p:cNvCxnSpPr>
            <p:nvPr/>
          </p:nvCxnSpPr>
          <p:spPr bwMode="auto">
            <a:xfrm flipV="1">
              <a:off x="4606" y="1632"/>
              <a:ext cx="145" cy="28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440" name="_s1032"/>
            <p:cNvCxnSpPr>
              <a:cxnSpLocks noChangeShapeType="1"/>
              <a:stCxn id="18454" idx="0"/>
              <a:endCxn id="18447" idx="2"/>
            </p:cNvCxnSpPr>
            <p:nvPr/>
          </p:nvCxnSpPr>
          <p:spPr bwMode="auto">
            <a:xfrm rot="5400000" flipH="1">
              <a:off x="5471" y="912"/>
              <a:ext cx="576" cy="2016"/>
            </a:xfrm>
            <a:prstGeom prst="bentConnector3">
              <a:avLst>
                <a:gd name="adj1" fmla="val 572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441" name="_s1033"/>
            <p:cNvCxnSpPr>
              <a:cxnSpLocks noChangeShapeType="1"/>
              <a:stCxn id="18453" idx="0"/>
              <a:endCxn id="18447" idx="2"/>
            </p:cNvCxnSpPr>
            <p:nvPr/>
          </p:nvCxnSpPr>
          <p:spPr bwMode="auto">
            <a:xfrm rot="5400000" flipH="1">
              <a:off x="4967" y="1416"/>
              <a:ext cx="576" cy="1008"/>
            </a:xfrm>
            <a:prstGeom prst="bentConnector3">
              <a:avLst>
                <a:gd name="adj1" fmla="val 572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442" name="_s1034"/>
            <p:cNvCxnSpPr>
              <a:cxnSpLocks noChangeShapeType="1"/>
              <a:stCxn id="18452" idx="0"/>
              <a:endCxn id="18447" idx="2"/>
            </p:cNvCxnSpPr>
            <p:nvPr/>
          </p:nvCxnSpPr>
          <p:spPr bwMode="auto">
            <a:xfrm rot="5400000" flipH="1">
              <a:off x="4464" y="1919"/>
              <a:ext cx="576" cy="1"/>
            </a:xfrm>
            <a:prstGeom prst="bentConnector3">
              <a:avLst>
                <a:gd name="adj1" fmla="val 572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443" name="_s1035"/>
            <p:cNvCxnSpPr>
              <a:cxnSpLocks noChangeShapeType="1"/>
              <a:stCxn id="18451" idx="0"/>
              <a:endCxn id="18447" idx="2"/>
            </p:cNvCxnSpPr>
            <p:nvPr/>
          </p:nvCxnSpPr>
          <p:spPr bwMode="auto">
            <a:xfrm rot="-5400000">
              <a:off x="3959" y="1416"/>
              <a:ext cx="576" cy="1008"/>
            </a:xfrm>
            <a:prstGeom prst="bentConnector3">
              <a:avLst>
                <a:gd name="adj1" fmla="val 572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444" name="_s1036"/>
            <p:cNvCxnSpPr>
              <a:cxnSpLocks noChangeShapeType="1"/>
              <a:stCxn id="18450" idx="0"/>
              <a:endCxn id="18447" idx="2"/>
            </p:cNvCxnSpPr>
            <p:nvPr/>
          </p:nvCxnSpPr>
          <p:spPr bwMode="auto">
            <a:xfrm rot="-5400000">
              <a:off x="3456" y="912"/>
              <a:ext cx="576" cy="2015"/>
            </a:xfrm>
            <a:prstGeom prst="bentConnector3">
              <a:avLst>
                <a:gd name="adj1" fmla="val 572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445" name="_s1037"/>
            <p:cNvCxnSpPr>
              <a:cxnSpLocks noChangeShapeType="1"/>
              <a:stCxn id="18449" idx="0"/>
              <a:endCxn id="18447" idx="2"/>
            </p:cNvCxnSpPr>
            <p:nvPr/>
          </p:nvCxnSpPr>
          <p:spPr bwMode="auto">
            <a:xfrm rot="-5400000">
              <a:off x="2951" y="408"/>
              <a:ext cx="576" cy="3024"/>
            </a:xfrm>
            <a:prstGeom prst="bentConnector3">
              <a:avLst>
                <a:gd name="adj1" fmla="val 572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446" name="_s1038"/>
            <p:cNvCxnSpPr>
              <a:cxnSpLocks noChangeShapeType="1"/>
              <a:stCxn id="18448" idx="0"/>
              <a:endCxn id="18447" idx="2"/>
            </p:cNvCxnSpPr>
            <p:nvPr/>
          </p:nvCxnSpPr>
          <p:spPr bwMode="auto">
            <a:xfrm rot="-5400000">
              <a:off x="2448" y="-96"/>
              <a:ext cx="576" cy="4031"/>
            </a:xfrm>
            <a:prstGeom prst="bentConnector3">
              <a:avLst>
                <a:gd name="adj1" fmla="val 572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447" name="_s1039"/>
            <p:cNvSpPr>
              <a:spLocks noChangeArrowheads="1"/>
            </p:cNvSpPr>
            <p:nvPr/>
          </p:nvSpPr>
          <p:spPr bwMode="auto">
            <a:xfrm>
              <a:off x="4318" y="134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9525">
              <a:round/>
              <a:headEnd/>
              <a:tailEnd/>
            </a:ln>
            <a:effectLst/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flatTx/>
            </a:bodyPr>
            <a:lstStyle/>
            <a:p>
              <a:pPr algn="ctr"/>
              <a:r>
                <a:rPr lang="nb-NO" sz="1000" b="1">
                  <a:solidFill>
                    <a:srgbClr val="FF0000"/>
                  </a:solidFill>
                </a:rPr>
                <a:t>Divisjons-</a:t>
              </a:r>
            </a:p>
            <a:p>
              <a:pPr algn="ctr"/>
              <a:r>
                <a:rPr lang="nb-NO" sz="1000" b="1">
                  <a:solidFill>
                    <a:srgbClr val="FF0000"/>
                  </a:solidFill>
                </a:rPr>
                <a:t>direktør</a:t>
              </a:r>
            </a:p>
          </p:txBody>
        </p:sp>
        <p:sp>
          <p:nvSpPr>
            <p:cNvPr id="18448" name="_s1040"/>
            <p:cNvSpPr>
              <a:spLocks noChangeArrowheads="1"/>
            </p:cNvSpPr>
            <p:nvPr/>
          </p:nvSpPr>
          <p:spPr bwMode="auto">
            <a:xfrm>
              <a:off x="288" y="22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round/>
              <a:headEnd/>
              <a:tailEnd/>
            </a:ln>
            <a:effectLst/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flatTx/>
            </a:bodyPr>
            <a:lstStyle/>
            <a:p>
              <a:pPr algn="ctr"/>
              <a:r>
                <a:rPr lang="nb-NO" sz="1000" b="1">
                  <a:solidFill>
                    <a:srgbClr val="FF0000"/>
                  </a:solidFill>
                </a:rPr>
                <a:t>Haukeland</a:t>
              </a:r>
              <a:r>
                <a:rPr lang="nb-NO" sz="1000" b="1">
                  <a:solidFill>
                    <a:srgbClr val="003399"/>
                  </a:solidFill>
                </a:rPr>
                <a:t> </a:t>
              </a:r>
            </a:p>
            <a:p>
              <a:pPr algn="ctr"/>
              <a:r>
                <a:rPr lang="nb-NO" sz="1000" b="1">
                  <a:solidFill>
                    <a:srgbClr val="FF0000"/>
                  </a:solidFill>
                </a:rPr>
                <a:t>Hotell</a:t>
              </a:r>
            </a:p>
          </p:txBody>
        </p:sp>
        <p:sp>
          <p:nvSpPr>
            <p:cNvPr id="18449" name="_s1041"/>
            <p:cNvSpPr>
              <a:spLocks noChangeArrowheads="1"/>
            </p:cNvSpPr>
            <p:nvPr/>
          </p:nvSpPr>
          <p:spPr bwMode="auto">
            <a:xfrm>
              <a:off x="1296" y="22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round/>
              <a:headEnd/>
              <a:tailEnd/>
            </a:ln>
            <a:effectLst/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CC99FF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flatTx/>
            </a:bodyPr>
            <a:lstStyle/>
            <a:p>
              <a:pPr algn="ctr"/>
              <a:r>
                <a:rPr lang="nb-NO" sz="1000" b="1">
                  <a:solidFill>
                    <a:srgbClr val="003399"/>
                  </a:solidFill>
                </a:rPr>
                <a:t>Teknisk</a:t>
              </a:r>
            </a:p>
            <a:p>
              <a:pPr algn="ctr"/>
              <a:r>
                <a:rPr lang="nb-NO" sz="1000" b="1">
                  <a:solidFill>
                    <a:srgbClr val="003399"/>
                  </a:solidFill>
                </a:rPr>
                <a:t> avdeling</a:t>
              </a:r>
            </a:p>
          </p:txBody>
        </p:sp>
        <p:sp>
          <p:nvSpPr>
            <p:cNvPr id="18450" name="_s1042"/>
            <p:cNvSpPr>
              <a:spLocks noChangeArrowheads="1"/>
            </p:cNvSpPr>
            <p:nvPr/>
          </p:nvSpPr>
          <p:spPr bwMode="auto">
            <a:xfrm>
              <a:off x="2304" y="22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round/>
              <a:headEnd/>
              <a:tailEnd/>
            </a:ln>
            <a:effectLst/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CC99FF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flatTx/>
            </a:bodyPr>
            <a:lstStyle/>
            <a:p>
              <a:pPr algn="ctr"/>
              <a:r>
                <a:rPr lang="nb-NO" sz="1000" b="1">
                  <a:solidFill>
                    <a:srgbClr val="003399"/>
                  </a:solidFill>
                </a:rPr>
                <a:t>Medisinsk-</a:t>
              </a:r>
            </a:p>
            <a:p>
              <a:pPr algn="ctr"/>
              <a:r>
                <a:rPr lang="nb-NO" sz="1000" b="1">
                  <a:solidFill>
                    <a:srgbClr val="003399"/>
                  </a:solidFill>
                </a:rPr>
                <a:t>teknisk</a:t>
              </a:r>
            </a:p>
            <a:p>
              <a:pPr algn="ctr"/>
              <a:r>
                <a:rPr lang="nb-NO" sz="1000" b="1">
                  <a:solidFill>
                    <a:srgbClr val="003399"/>
                  </a:solidFill>
                </a:rPr>
                <a:t>avdeling</a:t>
              </a:r>
            </a:p>
          </p:txBody>
        </p:sp>
        <p:sp>
          <p:nvSpPr>
            <p:cNvPr id="18451" name="_s1043"/>
            <p:cNvSpPr>
              <a:spLocks noChangeArrowheads="1"/>
            </p:cNvSpPr>
            <p:nvPr/>
          </p:nvSpPr>
          <p:spPr bwMode="auto">
            <a:xfrm>
              <a:off x="3312" y="22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round/>
              <a:headEnd/>
              <a:tailEnd/>
            </a:ln>
            <a:effectLst/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CC99FF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flatTx/>
            </a:bodyPr>
            <a:lstStyle/>
            <a:p>
              <a:pPr algn="ctr"/>
              <a:r>
                <a:rPr lang="nb-NO" sz="1000" b="1">
                  <a:solidFill>
                    <a:srgbClr val="003399"/>
                  </a:solidFill>
                </a:rPr>
                <a:t>Prosjekt-</a:t>
              </a:r>
            </a:p>
            <a:p>
              <a:pPr algn="ctr"/>
              <a:r>
                <a:rPr lang="nb-NO" sz="1000" b="1">
                  <a:solidFill>
                    <a:srgbClr val="003399"/>
                  </a:solidFill>
                </a:rPr>
                <a:t>kontoret</a:t>
              </a:r>
            </a:p>
          </p:txBody>
        </p:sp>
        <p:sp>
          <p:nvSpPr>
            <p:cNvPr id="18452" name="_s1044"/>
            <p:cNvSpPr>
              <a:spLocks noChangeArrowheads="1"/>
            </p:cNvSpPr>
            <p:nvPr/>
          </p:nvSpPr>
          <p:spPr bwMode="auto">
            <a:xfrm>
              <a:off x="4320" y="2208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round/>
              <a:headEnd/>
              <a:tailEnd/>
            </a:ln>
            <a:effectLst/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flatTx/>
            </a:bodyPr>
            <a:lstStyle/>
            <a:p>
              <a:pPr algn="ctr"/>
              <a:r>
                <a:rPr lang="nb-NO" sz="1000" b="1">
                  <a:solidFill>
                    <a:srgbClr val="003399"/>
                  </a:solidFill>
                </a:rPr>
                <a:t>Hospitaldrift</a:t>
              </a:r>
            </a:p>
          </p:txBody>
        </p:sp>
        <p:sp>
          <p:nvSpPr>
            <p:cNvPr id="18453" name="_s1045"/>
            <p:cNvSpPr>
              <a:spLocks noChangeArrowheads="1"/>
            </p:cNvSpPr>
            <p:nvPr/>
          </p:nvSpPr>
          <p:spPr bwMode="auto">
            <a:xfrm>
              <a:off x="5327" y="22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round/>
              <a:headEnd/>
              <a:tailEnd/>
            </a:ln>
            <a:effectLst/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flatTx/>
            </a:bodyPr>
            <a:lstStyle/>
            <a:p>
              <a:pPr algn="ctr"/>
              <a:r>
                <a:rPr lang="nb-NO" sz="1000" b="1">
                  <a:solidFill>
                    <a:srgbClr val="003399"/>
                  </a:solidFill>
                </a:rPr>
                <a:t>Areal-</a:t>
              </a:r>
            </a:p>
            <a:p>
              <a:pPr algn="ctr"/>
              <a:r>
                <a:rPr lang="nb-NO" sz="1000" b="1">
                  <a:solidFill>
                    <a:srgbClr val="003399"/>
                  </a:solidFill>
                </a:rPr>
                <a:t>koordinering</a:t>
              </a:r>
            </a:p>
          </p:txBody>
        </p:sp>
        <p:sp>
          <p:nvSpPr>
            <p:cNvPr id="18454" name="_s1046"/>
            <p:cNvSpPr>
              <a:spLocks noChangeArrowheads="1"/>
            </p:cNvSpPr>
            <p:nvPr/>
          </p:nvSpPr>
          <p:spPr bwMode="auto">
            <a:xfrm>
              <a:off x="6335" y="2208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round/>
              <a:headEnd/>
              <a:tailEnd/>
            </a:ln>
            <a:effectLst/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flatTx/>
            </a:bodyPr>
            <a:lstStyle/>
            <a:p>
              <a:pPr algn="ctr"/>
              <a:r>
                <a:rPr lang="nb-NO" sz="1000" b="1">
                  <a:solidFill>
                    <a:srgbClr val="FF0000"/>
                  </a:solidFill>
                </a:rPr>
                <a:t>Barnehage-</a:t>
              </a:r>
            </a:p>
            <a:p>
              <a:pPr algn="ctr"/>
              <a:r>
                <a:rPr lang="nb-NO" sz="1000" b="1">
                  <a:solidFill>
                    <a:srgbClr val="FF0000"/>
                  </a:solidFill>
                </a:rPr>
                <a:t>sjef</a:t>
              </a:r>
            </a:p>
          </p:txBody>
        </p:sp>
        <p:sp>
          <p:nvSpPr>
            <p:cNvPr id="18455" name="_s1047"/>
            <p:cNvSpPr>
              <a:spLocks noChangeArrowheads="1"/>
            </p:cNvSpPr>
            <p:nvPr/>
          </p:nvSpPr>
          <p:spPr bwMode="auto">
            <a:xfrm>
              <a:off x="3742" y="177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folHlink">
                <a:alpha val="98822"/>
              </a:schemeClr>
            </a:solidFill>
            <a:ln w="9525">
              <a:round/>
              <a:headEnd/>
              <a:tailEnd/>
            </a:ln>
            <a:effectLst/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flatTx/>
            </a:bodyPr>
            <a:lstStyle/>
            <a:p>
              <a:pPr algn="ctr"/>
              <a:r>
                <a:rPr lang="nb-NO" sz="1600" b="1">
                  <a:solidFill>
                    <a:srgbClr val="006699"/>
                  </a:solidFill>
                </a:rPr>
                <a:t>Kunde-</a:t>
              </a:r>
            </a:p>
            <a:p>
              <a:pPr algn="ctr"/>
              <a:r>
                <a:rPr lang="nb-NO" sz="1600" b="1">
                  <a:solidFill>
                    <a:srgbClr val="006699"/>
                  </a:solidFill>
                </a:rPr>
                <a:t>senter</a:t>
              </a:r>
            </a:p>
          </p:txBody>
        </p:sp>
        <p:sp>
          <p:nvSpPr>
            <p:cNvPr id="18456" name="_s1048"/>
            <p:cNvSpPr>
              <a:spLocks noChangeArrowheads="1"/>
            </p:cNvSpPr>
            <p:nvPr/>
          </p:nvSpPr>
          <p:spPr bwMode="auto">
            <a:xfrm>
              <a:off x="4894" y="177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99CC00">
                <a:alpha val="98822"/>
              </a:srgbClr>
            </a:solidFill>
            <a:ln w="9525">
              <a:round/>
              <a:headEnd/>
              <a:tailEnd/>
            </a:ln>
            <a:effectLst/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flatTx/>
            </a:bodyPr>
            <a:lstStyle/>
            <a:p>
              <a:pPr algn="ctr"/>
              <a:r>
                <a:rPr lang="nb-NO" sz="1200" b="1">
                  <a:solidFill>
                    <a:srgbClr val="FF0000"/>
                  </a:solidFill>
                </a:rPr>
                <a:t>Divisjons-</a:t>
              </a:r>
            </a:p>
            <a:p>
              <a:pPr algn="ctr"/>
              <a:r>
                <a:rPr lang="nb-NO" sz="1100" b="1">
                  <a:solidFill>
                    <a:srgbClr val="FF0000"/>
                  </a:solidFill>
                </a:rPr>
                <a:t>stab</a:t>
              </a:r>
              <a:endParaRPr lang="nb-NO" sz="1000" b="1">
                <a:solidFill>
                  <a:srgbClr val="FF0000"/>
                </a:solidFill>
              </a:endParaRPr>
            </a:p>
            <a:p>
              <a:pPr algn="ctr"/>
              <a:endParaRPr lang="nb-NO" sz="1000" b="1">
                <a:solidFill>
                  <a:srgbClr val="FF0000"/>
                </a:solidFill>
              </a:endParaRPr>
            </a:p>
          </p:txBody>
        </p:sp>
        <p:sp>
          <p:nvSpPr>
            <p:cNvPr id="18457" name="_s1049"/>
            <p:cNvSpPr>
              <a:spLocks noChangeArrowheads="1"/>
            </p:cNvSpPr>
            <p:nvPr/>
          </p:nvSpPr>
          <p:spPr bwMode="auto">
            <a:xfrm>
              <a:off x="7342" y="22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round/>
              <a:headEnd/>
              <a:tailEnd/>
            </a:ln>
            <a:effectLst/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flatTx/>
            </a:bodyPr>
            <a:lstStyle/>
            <a:p>
              <a:pPr algn="ctr"/>
              <a:r>
                <a:rPr lang="nb-NO" sz="1000" b="1">
                  <a:solidFill>
                    <a:srgbClr val="FF0000"/>
                  </a:solidFill>
                </a:rPr>
                <a:t>Pasient-</a:t>
              </a:r>
            </a:p>
            <a:p>
              <a:pPr algn="ctr"/>
              <a:r>
                <a:rPr lang="nb-NO" sz="1000" b="1">
                  <a:solidFill>
                    <a:srgbClr val="FF0000"/>
                  </a:solidFill>
                </a:rPr>
                <a:t>reiser</a:t>
              </a:r>
            </a:p>
          </p:txBody>
        </p:sp>
        <p:sp>
          <p:nvSpPr>
            <p:cNvPr id="18458" name="_s1050"/>
            <p:cNvSpPr>
              <a:spLocks noChangeArrowheads="1"/>
            </p:cNvSpPr>
            <p:nvPr/>
          </p:nvSpPr>
          <p:spPr bwMode="auto">
            <a:xfrm>
              <a:off x="8350" y="2208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rgbClr val="99CC00"/>
            </a:solidFill>
            <a:ln w="9525">
              <a:round/>
              <a:headEnd/>
              <a:tailEnd/>
            </a:ln>
            <a:effectLst/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flatTx/>
            </a:bodyPr>
            <a:lstStyle/>
            <a:p>
              <a:pPr algn="ctr"/>
              <a:r>
                <a:rPr lang="nb-NO" sz="1000" b="1">
                  <a:solidFill>
                    <a:srgbClr val="003399"/>
                  </a:solidFill>
                </a:rPr>
                <a:t>Dokumen-</a:t>
              </a:r>
            </a:p>
            <a:p>
              <a:pPr algn="ctr"/>
              <a:r>
                <a:rPr lang="nb-NO" sz="1000" b="1">
                  <a:solidFill>
                    <a:srgbClr val="003399"/>
                  </a:solidFill>
                </a:rPr>
                <a:t>tasjons</a:t>
              </a:r>
            </a:p>
            <a:p>
              <a:pPr algn="ctr"/>
              <a:r>
                <a:rPr lang="nb-NO" sz="1000" b="1">
                  <a:solidFill>
                    <a:srgbClr val="003399"/>
                  </a:solidFill>
                </a:rPr>
                <a:t>avdelingen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463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3568" y="116633"/>
            <a:ext cx="7772400" cy="1080120"/>
          </a:xfrm>
        </p:spPr>
        <p:txBody>
          <a:bodyPr>
            <a:normAutofit/>
          </a:bodyPr>
          <a:lstStyle/>
          <a:p>
            <a:pPr algn="l"/>
            <a:r>
              <a:rPr lang="nb-NO" sz="3600" b="1" dirty="0" smtClean="0">
                <a:solidFill>
                  <a:srgbClr val="00B050"/>
                </a:solidFill>
              </a:rPr>
              <a:t>Helse Bergens eiendoms organisering  </a:t>
            </a:r>
            <a:endParaRPr lang="nb-NO" sz="3600" b="1" dirty="0">
              <a:solidFill>
                <a:srgbClr val="00B050"/>
              </a:solidFill>
            </a:endParaRP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755576" y="1268760"/>
            <a:ext cx="7992888" cy="5760640"/>
          </a:xfrm>
        </p:spPr>
        <p:txBody>
          <a:bodyPr>
            <a:normAutofit/>
          </a:bodyPr>
          <a:lstStyle/>
          <a:p>
            <a:pPr algn="l"/>
            <a:r>
              <a:rPr lang="nb-NO" sz="2400" b="1" dirty="0" smtClean="0">
                <a:solidFill>
                  <a:srgbClr val="0070C0"/>
                </a:solidFill>
              </a:rPr>
              <a:t>- Kopling  langsiktig strategi – utvikling bygg</a:t>
            </a:r>
          </a:p>
          <a:p>
            <a:pPr algn="l"/>
            <a:r>
              <a:rPr lang="nb-NO" sz="2400" b="1" dirty="0" smtClean="0">
                <a:solidFill>
                  <a:srgbClr val="0070C0"/>
                </a:solidFill>
              </a:rPr>
              <a:t>- Kopling investeringsbudsjett -driftsøkonomi</a:t>
            </a:r>
          </a:p>
          <a:p>
            <a:pPr algn="l"/>
            <a:r>
              <a:rPr lang="nb-NO" sz="2400" b="1" dirty="0" smtClean="0">
                <a:solidFill>
                  <a:srgbClr val="0070C0"/>
                </a:solidFill>
              </a:rPr>
              <a:t>- Kopling  bruker- byggherre</a:t>
            </a:r>
          </a:p>
          <a:p>
            <a:pPr algn="l"/>
            <a:r>
              <a:rPr lang="nb-NO" sz="2400" b="1" dirty="0" smtClean="0">
                <a:solidFill>
                  <a:srgbClr val="0070C0"/>
                </a:solidFill>
              </a:rPr>
              <a:t>- Byggherre utfordrer bestiller i arealbehov og funksjoner</a:t>
            </a:r>
          </a:p>
          <a:p>
            <a:pPr algn="l"/>
            <a:r>
              <a:rPr lang="nb-NO" sz="2400" b="1" dirty="0" smtClean="0">
                <a:solidFill>
                  <a:srgbClr val="0070C0"/>
                </a:solidFill>
              </a:rPr>
              <a:t>- Balanserer løpende drift – byggevirksomhet </a:t>
            </a:r>
          </a:p>
          <a:p>
            <a:pPr algn="l"/>
            <a:r>
              <a:rPr lang="nb-NO" sz="2400" b="1" dirty="0" smtClean="0">
                <a:solidFill>
                  <a:srgbClr val="0070C0"/>
                </a:solidFill>
              </a:rPr>
              <a:t>- Bygger nytt i/på eksisterende sykehusområder</a:t>
            </a:r>
          </a:p>
          <a:p>
            <a:pPr algn="l"/>
            <a:r>
              <a:rPr lang="nb-NO" sz="2400" b="1" dirty="0" smtClean="0">
                <a:solidFill>
                  <a:srgbClr val="0070C0"/>
                </a:solidFill>
              </a:rPr>
              <a:t>- Har løpende volum på byggevirksomhet (~ 1 </a:t>
            </a:r>
            <a:r>
              <a:rPr lang="nb-NO" sz="2400" b="1" dirty="0" err="1" smtClean="0">
                <a:solidFill>
                  <a:srgbClr val="0070C0"/>
                </a:solidFill>
              </a:rPr>
              <a:t>mld</a:t>
            </a:r>
            <a:r>
              <a:rPr lang="nb-NO" sz="2400" b="1" dirty="0" smtClean="0">
                <a:solidFill>
                  <a:srgbClr val="0070C0"/>
                </a:solidFill>
              </a:rPr>
              <a:t> årlig)</a:t>
            </a:r>
          </a:p>
          <a:p>
            <a:pPr algn="l"/>
            <a:r>
              <a:rPr lang="nb-NO" sz="2400" b="1" dirty="0" smtClean="0">
                <a:solidFill>
                  <a:srgbClr val="0070C0"/>
                </a:solidFill>
              </a:rPr>
              <a:t>- Tett kopling medisinsk utstyr investeringer MTU-bygg</a:t>
            </a:r>
          </a:p>
          <a:p>
            <a:pPr algn="l"/>
            <a:r>
              <a:rPr lang="nb-NO" sz="2400" b="1" dirty="0" smtClean="0">
                <a:solidFill>
                  <a:srgbClr val="0070C0"/>
                </a:solidFill>
              </a:rPr>
              <a:t>- Kostnadsdekkende Internleie </a:t>
            </a:r>
          </a:p>
          <a:p>
            <a:pPr algn="l"/>
            <a:r>
              <a:rPr lang="nb-NO" sz="2400" b="1" dirty="0" smtClean="0">
                <a:solidFill>
                  <a:srgbClr val="0070C0"/>
                </a:solidFill>
              </a:rPr>
              <a:t>- Drifts- og vedlikeholdsbudsjett basert på faktisk areal (+/-)</a:t>
            </a:r>
          </a:p>
          <a:p>
            <a:pPr algn="l"/>
            <a:r>
              <a:rPr lang="nb-NO" sz="2400" b="1" dirty="0" smtClean="0">
                <a:solidFill>
                  <a:srgbClr val="0070C0"/>
                </a:solidFill>
              </a:rPr>
              <a:t>- Årlige faste infrastruktur investeringer bøter på etterslep</a:t>
            </a:r>
            <a:r>
              <a:rPr lang="nb-NO" sz="2400" b="1" dirty="0" smtClean="0">
                <a:solidFill>
                  <a:srgbClr val="00B050"/>
                </a:solidFill>
              </a:rPr>
              <a:t> </a:t>
            </a:r>
            <a:endParaRPr lang="nb-NO" sz="2400" b="1" dirty="0">
              <a:solidFill>
                <a:srgbClr val="00B050"/>
              </a:solidFill>
            </a:endParaRPr>
          </a:p>
          <a:p>
            <a:endParaRPr lang="nb-NO" sz="2000" dirty="0" smtClean="0">
              <a:solidFill>
                <a:srgbClr val="0070C0"/>
              </a:solidFill>
            </a:endParaRPr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9506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1026" name="Picture 2" descr="C:\Users\tsoe\AppData\Local\Microsoft\Windows\Temporary Internet Files\Content.Outlook\WL88R4O5\9546776086_b090e1df74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274867" cy="685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28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225" y="931863"/>
            <a:ext cx="7127875" cy="545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665163"/>
            <a:ext cx="6216650" cy="1203325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nb-NO" altLang="nb-NO" sz="2800" dirty="0" smtClean="0">
                <a:solidFill>
                  <a:srgbClr val="003399"/>
                </a:solidFill>
                <a:latin typeface="Georgia" pitchFamily="18" charset="0"/>
              </a:rPr>
              <a:t>Felles strategi og samkjørte planer</a:t>
            </a:r>
            <a:r>
              <a:rPr lang="nb-NO" altLang="nb-NO" sz="2800" dirty="0" smtClean="0"/>
              <a:t/>
            </a:r>
            <a:br>
              <a:rPr lang="nb-NO" altLang="nb-NO" sz="2800" dirty="0" smtClean="0"/>
            </a:br>
            <a:endParaRPr lang="nb-NO" altLang="nb-NO" sz="2800" dirty="0" smtClean="0"/>
          </a:p>
        </p:txBody>
      </p:sp>
      <p:sp>
        <p:nvSpPr>
          <p:cNvPr id="112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3399"/>
                </a:solidFill>
                <a:latin typeface="Arial" charset="0"/>
              </a:defRPr>
            </a:lvl1pPr>
            <a:lvl2pPr marL="742950" indent="-285750" eaLnBrk="0" hangingPunct="0">
              <a:defRPr sz="1300" b="1">
                <a:solidFill>
                  <a:srgbClr val="003399"/>
                </a:solidFill>
                <a:latin typeface="Arial" charset="0"/>
              </a:defRPr>
            </a:lvl2pPr>
            <a:lvl3pPr marL="1143000" indent="-228600" eaLnBrk="0" hangingPunct="0">
              <a:defRPr sz="1300" b="1">
                <a:solidFill>
                  <a:srgbClr val="003399"/>
                </a:solidFill>
                <a:latin typeface="Arial" charset="0"/>
              </a:defRPr>
            </a:lvl3pPr>
            <a:lvl4pPr marL="1600200" indent="-228600" eaLnBrk="0" hangingPunct="0">
              <a:defRPr sz="1300" b="1">
                <a:solidFill>
                  <a:srgbClr val="003399"/>
                </a:solidFill>
                <a:latin typeface="Arial" charset="0"/>
              </a:defRPr>
            </a:lvl4pPr>
            <a:lvl5pPr marL="2057400" indent="-228600" eaLnBrk="0" hangingPunct="0">
              <a:defRPr sz="1300" b="1">
                <a:solidFill>
                  <a:srgbClr val="003399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6699"/>
              </a:buClr>
              <a:defRPr sz="1300" b="1">
                <a:solidFill>
                  <a:srgbClr val="003399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6699"/>
              </a:buClr>
              <a:defRPr sz="1300" b="1">
                <a:solidFill>
                  <a:srgbClr val="003399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6699"/>
              </a:buClr>
              <a:defRPr sz="1300" b="1">
                <a:solidFill>
                  <a:srgbClr val="003399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6699"/>
              </a:buClr>
              <a:defRPr sz="1300" b="1">
                <a:solidFill>
                  <a:srgbClr val="003399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6699"/>
              </a:buClr>
              <a:buFontTx/>
              <a:buChar char="•"/>
            </a:pPr>
            <a:endParaRPr lang="nb-NO" altLang="nb-NO" sz="3200" b="0">
              <a:solidFill>
                <a:srgbClr val="000000"/>
              </a:solidFill>
            </a:endParaRPr>
          </a:p>
        </p:txBody>
      </p:sp>
      <p:sp>
        <p:nvSpPr>
          <p:cNvPr id="11269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3399"/>
                </a:solidFill>
                <a:latin typeface="Arial" charset="0"/>
              </a:defRPr>
            </a:lvl1pPr>
            <a:lvl2pPr marL="742950" indent="-285750" eaLnBrk="0" hangingPunct="0">
              <a:defRPr sz="1300" b="1">
                <a:solidFill>
                  <a:srgbClr val="003399"/>
                </a:solidFill>
                <a:latin typeface="Arial" charset="0"/>
              </a:defRPr>
            </a:lvl2pPr>
            <a:lvl3pPr marL="1143000" indent="-228600" eaLnBrk="0" hangingPunct="0">
              <a:defRPr sz="1300" b="1">
                <a:solidFill>
                  <a:srgbClr val="003399"/>
                </a:solidFill>
                <a:latin typeface="Arial" charset="0"/>
              </a:defRPr>
            </a:lvl3pPr>
            <a:lvl4pPr marL="1600200" indent="-228600" eaLnBrk="0" hangingPunct="0">
              <a:defRPr sz="1300" b="1">
                <a:solidFill>
                  <a:srgbClr val="003399"/>
                </a:solidFill>
                <a:latin typeface="Arial" charset="0"/>
              </a:defRPr>
            </a:lvl4pPr>
            <a:lvl5pPr marL="2057400" indent="-228600" eaLnBrk="0" hangingPunct="0">
              <a:defRPr sz="1300" b="1">
                <a:solidFill>
                  <a:srgbClr val="003399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6699"/>
              </a:buClr>
              <a:defRPr sz="1300" b="1">
                <a:solidFill>
                  <a:srgbClr val="003399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6699"/>
              </a:buClr>
              <a:defRPr sz="1300" b="1">
                <a:solidFill>
                  <a:srgbClr val="003399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6699"/>
              </a:buClr>
              <a:defRPr sz="1300" b="1">
                <a:solidFill>
                  <a:srgbClr val="003399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6699"/>
              </a:buClr>
              <a:defRPr sz="1300" b="1">
                <a:solidFill>
                  <a:srgbClr val="003399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6699"/>
              </a:buClr>
              <a:buFontTx/>
              <a:buChar char="•"/>
            </a:pPr>
            <a:endParaRPr lang="nb-NO" altLang="nb-NO" sz="3200" b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5681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908832" y="1070308"/>
            <a:ext cx="6164262" cy="550862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>strategiske </a:t>
            </a:r>
            <a:r>
              <a:rPr lang="nb-NO" dirty="0"/>
              <a:t>valg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idx="1"/>
          </p:nvPr>
        </p:nvSpPr>
        <p:spPr>
          <a:xfrm>
            <a:off x="1091821" y="1600200"/>
            <a:ext cx="7055892" cy="4525963"/>
          </a:xfrm>
        </p:spPr>
        <p:txBody>
          <a:bodyPr>
            <a:normAutofit fontScale="77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dirty="0"/>
              <a:t>HUS på dagens </a:t>
            </a:r>
            <a:r>
              <a:rPr lang="nb-NO" dirty="0" smtClean="0"/>
              <a:t>tomt </a:t>
            </a:r>
            <a:r>
              <a:rPr lang="nb-NO" sz="1800" dirty="0" smtClean="0"/>
              <a:t>(tomten er på 191 mål)</a:t>
            </a:r>
            <a:endParaRPr lang="nb-NO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dirty="0"/>
              <a:t>Sentralblokken hovedbygg for akuttmedisinsk virksomhet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dirty="0"/>
              <a:t>De ”tunge” </a:t>
            </a:r>
            <a:r>
              <a:rPr lang="nb-NO" dirty="0" smtClean="0"/>
              <a:t>behandlings- </a:t>
            </a:r>
            <a:r>
              <a:rPr lang="nb-NO" dirty="0"/>
              <a:t>og utredningsfunksjonene i Sentralblokken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dirty="0" smtClean="0"/>
              <a:t>Psykiatri:</a:t>
            </a:r>
            <a:endParaRPr lang="nb-NO" dirty="0"/>
          </a:p>
          <a:p>
            <a:pPr lvl="1"/>
            <a:r>
              <a:rPr lang="nb-NO" dirty="0"/>
              <a:t>sykehustilbud for voksne i hovedsak på Sandviken</a:t>
            </a:r>
          </a:p>
          <a:p>
            <a:pPr lvl="1"/>
            <a:r>
              <a:rPr lang="nb-NO" dirty="0"/>
              <a:t>sykehustilbud for barn, HUS</a:t>
            </a:r>
          </a:p>
          <a:p>
            <a:pPr lvl="1"/>
            <a:r>
              <a:rPr lang="nb-NO" dirty="0"/>
              <a:t>Barne- og </a:t>
            </a:r>
            <a:r>
              <a:rPr lang="nb-NO" dirty="0" err="1"/>
              <a:t>ungdomspsyk</a:t>
            </a:r>
            <a:r>
              <a:rPr lang="nb-NO" dirty="0"/>
              <a:t>. poliklinikk, desentralt</a:t>
            </a:r>
          </a:p>
          <a:p>
            <a:pPr lvl="1"/>
            <a:r>
              <a:rPr lang="nb-NO" dirty="0"/>
              <a:t>DPS-struktur, nord, midt og vest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dirty="0"/>
              <a:t>Voss, fullverdig lokalsykehus</a:t>
            </a:r>
            <a:endParaRPr lang="nb-NO" dirty="0">
              <a:solidFill>
                <a:srgbClr val="FF3300"/>
              </a:solidFill>
            </a:endParaRP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nb-NO" dirty="0"/>
              <a:t>Nordås, tyngdepunkt innen </a:t>
            </a:r>
            <a:r>
              <a:rPr lang="nb-NO" dirty="0" err="1"/>
              <a:t>habilitering</a:t>
            </a:r>
            <a:r>
              <a:rPr lang="nb-NO" dirty="0"/>
              <a:t> og </a:t>
            </a:r>
            <a:r>
              <a:rPr lang="nb-NO" dirty="0" smtClean="0"/>
              <a:t>rehabilitering</a:t>
            </a:r>
            <a:endParaRPr lang="nb-NO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b-NO" dirty="0"/>
          </a:p>
          <a:p>
            <a:pPr>
              <a:buFontTx/>
              <a:buNone/>
            </a:pPr>
            <a:endParaRPr lang="nb-NO" dirty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57456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2023353" y="188068"/>
            <a:ext cx="6387222" cy="1339107"/>
          </a:xfrm>
        </p:spPr>
        <p:txBody>
          <a:bodyPr>
            <a:normAutofit fontScale="90000"/>
          </a:bodyPr>
          <a:lstStyle/>
          <a:p>
            <a:r>
              <a:rPr lang="nb-NO" dirty="0"/>
              <a:t>Utbyggingsstrategi for Haukelandsområdet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nb-NO" sz="2400" dirty="0"/>
              <a:t>Videreutvikle Sentralblokken som hovedbygg for akuttmedisinsk virksomhet og de ”tunge” behandlings- og utredningsfunksjonene </a:t>
            </a:r>
          </a:p>
          <a:p>
            <a:pPr>
              <a:lnSpc>
                <a:spcPct val="90000"/>
              </a:lnSpc>
            </a:pPr>
            <a:r>
              <a:rPr lang="nb-NO" sz="2400" dirty="0"/>
              <a:t>Etablere komplementære sentra rundt </a:t>
            </a:r>
            <a:r>
              <a:rPr lang="nb-NO" sz="2400" dirty="0" smtClean="0"/>
              <a:t>Sentralblokken</a:t>
            </a:r>
            <a:endParaRPr lang="nb-NO" sz="2400" dirty="0"/>
          </a:p>
          <a:p>
            <a:pPr lvl="1">
              <a:lnSpc>
                <a:spcPct val="90000"/>
              </a:lnSpc>
            </a:pPr>
            <a:r>
              <a:rPr lang="nb-NO" dirty="0"/>
              <a:t>mulighet for moderne nybygg</a:t>
            </a:r>
          </a:p>
          <a:p>
            <a:pPr lvl="1">
              <a:lnSpc>
                <a:spcPct val="90000"/>
              </a:lnSpc>
            </a:pPr>
            <a:r>
              <a:rPr lang="nb-NO" dirty="0"/>
              <a:t>gir rom for oppgradering av 30 år gammelt sykehusbygg</a:t>
            </a:r>
          </a:p>
          <a:p>
            <a:pPr lvl="1">
              <a:lnSpc>
                <a:spcPct val="90000"/>
              </a:lnSpc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0390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2797</TotalTime>
  <Words>820</Words>
  <Application>Microsoft Office PowerPoint</Application>
  <PresentationFormat>Skjermfremvisning (4:3)</PresentationFormat>
  <Paragraphs>272</Paragraphs>
  <Slides>30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30</vt:i4>
      </vt:variant>
    </vt:vector>
  </HeadingPairs>
  <TitlesOfParts>
    <vt:vector size="31" baseType="lpstr">
      <vt:lpstr>Office-tema</vt:lpstr>
      <vt:lpstr>Sykehusbygg HF  rolle og funksjon sett fra hf nivå        divisjonsdirektør Askjell utaaker Helse Bergen hf Drift/teknisk divisjon</vt:lpstr>
      <vt:lpstr>PowerPoint-presentasjon</vt:lpstr>
      <vt:lpstr>PowerPoint-presentasjon</vt:lpstr>
      <vt:lpstr>PowerPoint-presentasjon</vt:lpstr>
      <vt:lpstr>Helse Bergens eiendoms organisering  </vt:lpstr>
      <vt:lpstr>PowerPoint-presentasjon</vt:lpstr>
      <vt:lpstr>Felles strategi og samkjørte planer </vt:lpstr>
      <vt:lpstr>strategiske valg</vt:lpstr>
      <vt:lpstr>Utbyggingsstrategi for Haukelandsområdet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Prosjektkontoret- Helse Bergens byggherreorganisasjon</vt:lpstr>
      <vt:lpstr>Hva gjør Prosjektkontoret? </vt:lpstr>
      <vt:lpstr>Tidligfaseplanlegging </vt:lpstr>
      <vt:lpstr>Forprosjektfase </vt:lpstr>
      <vt:lpstr>Medisinsk utstyr</vt:lpstr>
      <vt:lpstr>Programorganisering –Barne og ungdomssykehuset</vt:lpstr>
      <vt:lpstr>PowerPoint-presentasjon</vt:lpstr>
      <vt:lpstr>Hva kan/bør Sykehusbygg HF tilby?</vt:lpstr>
      <vt:lpstr>Hvordan bør sykehusbygg HF arbeide</vt:lpstr>
      <vt:lpstr>PowerPoint-presentasjon</vt:lpstr>
    </vt:vector>
  </TitlesOfParts>
  <Company>Helse Vest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Askjell Utaaker</dc:creator>
  <cp:lastModifiedBy>Askjell Utaaker</cp:lastModifiedBy>
  <cp:revision>74</cp:revision>
  <cp:lastPrinted>2014-10-07T06:59:04Z</cp:lastPrinted>
  <dcterms:created xsi:type="dcterms:W3CDTF">2013-11-22T07:32:51Z</dcterms:created>
  <dcterms:modified xsi:type="dcterms:W3CDTF">2015-10-26T08:54:16Z</dcterms:modified>
</cp:coreProperties>
</file>