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37"/>
  </p:notesMasterIdLst>
  <p:sldIdLst>
    <p:sldId id="290" r:id="rId6"/>
    <p:sldId id="261" r:id="rId7"/>
    <p:sldId id="263" r:id="rId8"/>
    <p:sldId id="264" r:id="rId9"/>
    <p:sldId id="269" r:id="rId10"/>
    <p:sldId id="267" r:id="rId11"/>
    <p:sldId id="268" r:id="rId12"/>
    <p:sldId id="280" r:id="rId13"/>
    <p:sldId id="282" r:id="rId14"/>
    <p:sldId id="283" r:id="rId15"/>
    <p:sldId id="291" r:id="rId16"/>
    <p:sldId id="272" r:id="rId17"/>
    <p:sldId id="273" r:id="rId18"/>
    <p:sldId id="284" r:id="rId19"/>
    <p:sldId id="285" r:id="rId20"/>
    <p:sldId id="286" r:id="rId21"/>
    <p:sldId id="288" r:id="rId22"/>
    <p:sldId id="292" r:id="rId23"/>
    <p:sldId id="277" r:id="rId24"/>
    <p:sldId id="279" r:id="rId25"/>
    <p:sldId id="281" r:id="rId26"/>
    <p:sldId id="294" r:id="rId27"/>
    <p:sldId id="296" r:id="rId28"/>
    <p:sldId id="301" r:id="rId29"/>
    <p:sldId id="302" r:id="rId30"/>
    <p:sldId id="297" r:id="rId31"/>
    <p:sldId id="289" r:id="rId32"/>
    <p:sldId id="295" r:id="rId33"/>
    <p:sldId id="298" r:id="rId34"/>
    <p:sldId id="299" r:id="rId35"/>
    <p:sldId id="300" r:id="rId36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589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67" autoAdjust="0"/>
    <p:restoredTop sz="86397" autoAdjust="0"/>
  </p:normalViewPr>
  <p:slideViewPr>
    <p:cSldViewPr snapToGrid="0" snapToObjects="1">
      <p:cViewPr varScale="1">
        <p:scale>
          <a:sx n="74" d="100"/>
          <a:sy n="74" d="100"/>
        </p:scale>
        <p:origin x="16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B56D4E-571D-4590-8F3C-8DEEEFE7AB44}" type="doc">
      <dgm:prSet loTypeId="urn:microsoft.com/office/officeart/2005/8/layout/gear1" loCatId="process" qsTypeId="urn:microsoft.com/office/officeart/2005/8/quickstyle/3d3" qsCatId="3D" csTypeId="urn:microsoft.com/office/officeart/2005/8/colors/colorful5" csCatId="colorful" phldr="1"/>
      <dgm:spPr/>
    </dgm:pt>
    <dgm:pt modelId="{1F945D00-DD8E-4E64-A8A3-FEEE23A9F413}">
      <dgm:prSet phldrT="[Tekst]"/>
      <dgm:spPr/>
      <dgm:t>
        <a:bodyPr/>
        <a:lstStyle/>
        <a:p>
          <a:r>
            <a:rPr lang="nb-NO" dirty="0" err="1" smtClean="0"/>
            <a:t>Kunnskapsnav</a:t>
          </a:r>
          <a:endParaRPr lang="nb-NO" dirty="0"/>
        </a:p>
      </dgm:t>
    </dgm:pt>
    <dgm:pt modelId="{59BF8B32-D803-4815-990C-D4D7EF9F8EE5}" type="parTrans" cxnId="{55CBC4E5-E6CF-4093-A6F6-D32B70FF7A2C}">
      <dgm:prSet/>
      <dgm:spPr/>
      <dgm:t>
        <a:bodyPr/>
        <a:lstStyle/>
        <a:p>
          <a:endParaRPr lang="nb-NO"/>
        </a:p>
      </dgm:t>
    </dgm:pt>
    <dgm:pt modelId="{3C30F44D-EB12-4DA4-A9E6-3D5DDD7A9136}" type="sibTrans" cxnId="{55CBC4E5-E6CF-4093-A6F6-D32B70FF7A2C}">
      <dgm:prSet/>
      <dgm:spPr/>
      <dgm:t>
        <a:bodyPr/>
        <a:lstStyle/>
        <a:p>
          <a:endParaRPr lang="nb-NO"/>
        </a:p>
      </dgm:t>
    </dgm:pt>
    <dgm:pt modelId="{03DCC379-C8E1-4484-A735-71A1711D1CCE}">
      <dgm:prSet phldrT="[Tekst]"/>
      <dgm:spPr/>
      <dgm:t>
        <a:bodyPr/>
        <a:lstStyle/>
        <a:p>
          <a:r>
            <a:rPr lang="nb-NO" dirty="0" smtClean="0"/>
            <a:t>Prosjekt B</a:t>
          </a:r>
          <a:endParaRPr lang="nb-NO" dirty="0"/>
        </a:p>
      </dgm:t>
    </dgm:pt>
    <dgm:pt modelId="{33EC800C-7D95-4CDE-A810-BC26A74BB68B}" type="parTrans" cxnId="{F8C5B39A-94FF-4738-9858-7ABAAF1971AD}">
      <dgm:prSet/>
      <dgm:spPr/>
      <dgm:t>
        <a:bodyPr/>
        <a:lstStyle/>
        <a:p>
          <a:endParaRPr lang="nb-NO"/>
        </a:p>
      </dgm:t>
    </dgm:pt>
    <dgm:pt modelId="{1AB281C0-07CA-4E09-A177-2B274979F79D}" type="sibTrans" cxnId="{F8C5B39A-94FF-4738-9858-7ABAAF1971AD}">
      <dgm:prSet/>
      <dgm:spPr/>
      <dgm:t>
        <a:bodyPr/>
        <a:lstStyle/>
        <a:p>
          <a:endParaRPr lang="nb-NO"/>
        </a:p>
      </dgm:t>
    </dgm:pt>
    <dgm:pt modelId="{5CBC5F18-AE98-4F97-9E14-0A2C1BFEF3DE}">
      <dgm:prSet phldrT="[Tekst]"/>
      <dgm:spPr/>
      <dgm:t>
        <a:bodyPr/>
        <a:lstStyle/>
        <a:p>
          <a:r>
            <a:rPr lang="nb-NO" dirty="0" smtClean="0"/>
            <a:t>Prosjekt A</a:t>
          </a:r>
          <a:endParaRPr lang="nb-NO" dirty="0"/>
        </a:p>
      </dgm:t>
    </dgm:pt>
    <dgm:pt modelId="{A88AC949-A2A0-47CB-8BF3-345BCB348549}" type="parTrans" cxnId="{F201A275-A5F0-43E0-8DA5-F0B1D1294F19}">
      <dgm:prSet/>
      <dgm:spPr/>
      <dgm:t>
        <a:bodyPr/>
        <a:lstStyle/>
        <a:p>
          <a:endParaRPr lang="nb-NO"/>
        </a:p>
      </dgm:t>
    </dgm:pt>
    <dgm:pt modelId="{DE679EB6-462D-4198-AD81-61816BE6E661}" type="sibTrans" cxnId="{F201A275-A5F0-43E0-8DA5-F0B1D1294F19}">
      <dgm:prSet/>
      <dgm:spPr/>
      <dgm:t>
        <a:bodyPr/>
        <a:lstStyle/>
        <a:p>
          <a:endParaRPr lang="nb-NO"/>
        </a:p>
      </dgm:t>
    </dgm:pt>
    <dgm:pt modelId="{C64E2FA9-FA9E-4DAA-97CB-A39661984881}" type="pres">
      <dgm:prSet presAssocID="{DEB56D4E-571D-4590-8F3C-8DEEEFE7AB4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A74FDDB-68CD-45DB-8FFF-2C3502368E72}" type="pres">
      <dgm:prSet presAssocID="{1F945D00-DD8E-4E64-A8A3-FEEE23A9F413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BCE81D7D-A78E-4069-9C6E-58ECEC5E7D99}" type="pres">
      <dgm:prSet presAssocID="{1F945D00-DD8E-4E64-A8A3-FEEE23A9F413}" presName="gear1srcNode" presStyleLbl="node1" presStyleIdx="0" presStyleCnt="3"/>
      <dgm:spPr/>
      <dgm:t>
        <a:bodyPr/>
        <a:lstStyle/>
        <a:p>
          <a:endParaRPr lang="nb-NO"/>
        </a:p>
      </dgm:t>
    </dgm:pt>
    <dgm:pt modelId="{4B7683B6-7F15-4408-99DB-598962D75511}" type="pres">
      <dgm:prSet presAssocID="{1F945D00-DD8E-4E64-A8A3-FEEE23A9F413}" presName="gear1dstNode" presStyleLbl="node1" presStyleIdx="0" presStyleCnt="3"/>
      <dgm:spPr/>
      <dgm:t>
        <a:bodyPr/>
        <a:lstStyle/>
        <a:p>
          <a:endParaRPr lang="nb-NO"/>
        </a:p>
      </dgm:t>
    </dgm:pt>
    <dgm:pt modelId="{BE35AC89-DA73-4957-A333-9B13CD98C1D2}" type="pres">
      <dgm:prSet presAssocID="{03DCC379-C8E1-4484-A735-71A1711D1CC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D7F4552E-A549-4D01-BACE-8DC46B132161}" type="pres">
      <dgm:prSet presAssocID="{03DCC379-C8E1-4484-A735-71A1711D1CCE}" presName="gear2srcNode" presStyleLbl="node1" presStyleIdx="1" presStyleCnt="3"/>
      <dgm:spPr/>
      <dgm:t>
        <a:bodyPr/>
        <a:lstStyle/>
        <a:p>
          <a:endParaRPr lang="nb-NO"/>
        </a:p>
      </dgm:t>
    </dgm:pt>
    <dgm:pt modelId="{3CFA8408-37AA-412E-8F0A-6F42159FC871}" type="pres">
      <dgm:prSet presAssocID="{03DCC379-C8E1-4484-A735-71A1711D1CCE}" presName="gear2dstNode" presStyleLbl="node1" presStyleIdx="1" presStyleCnt="3"/>
      <dgm:spPr/>
      <dgm:t>
        <a:bodyPr/>
        <a:lstStyle/>
        <a:p>
          <a:endParaRPr lang="nb-NO"/>
        </a:p>
      </dgm:t>
    </dgm:pt>
    <dgm:pt modelId="{60B954AB-1B8C-467E-B33A-4F0ACE5D0AEA}" type="pres">
      <dgm:prSet presAssocID="{5CBC5F18-AE98-4F97-9E14-0A2C1BFEF3DE}" presName="gear3" presStyleLbl="node1" presStyleIdx="2" presStyleCnt="3"/>
      <dgm:spPr/>
      <dgm:t>
        <a:bodyPr/>
        <a:lstStyle/>
        <a:p>
          <a:endParaRPr lang="nb-NO"/>
        </a:p>
      </dgm:t>
    </dgm:pt>
    <dgm:pt modelId="{6AFD5807-214B-4D34-80B9-224E7C756865}" type="pres">
      <dgm:prSet presAssocID="{5CBC5F18-AE98-4F97-9E14-0A2C1BFEF3D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225AC7AD-D340-4A7B-B862-EF8AEA519A0A}" type="pres">
      <dgm:prSet presAssocID="{5CBC5F18-AE98-4F97-9E14-0A2C1BFEF3DE}" presName="gear3srcNode" presStyleLbl="node1" presStyleIdx="2" presStyleCnt="3"/>
      <dgm:spPr/>
      <dgm:t>
        <a:bodyPr/>
        <a:lstStyle/>
        <a:p>
          <a:endParaRPr lang="nb-NO"/>
        </a:p>
      </dgm:t>
    </dgm:pt>
    <dgm:pt modelId="{8928E243-206C-46D3-BC89-9560F37867A0}" type="pres">
      <dgm:prSet presAssocID="{5CBC5F18-AE98-4F97-9E14-0A2C1BFEF3DE}" presName="gear3dstNode" presStyleLbl="node1" presStyleIdx="2" presStyleCnt="3"/>
      <dgm:spPr/>
      <dgm:t>
        <a:bodyPr/>
        <a:lstStyle/>
        <a:p>
          <a:endParaRPr lang="nb-NO"/>
        </a:p>
      </dgm:t>
    </dgm:pt>
    <dgm:pt modelId="{804611F3-5C29-4580-B024-2667D1350E57}" type="pres">
      <dgm:prSet presAssocID="{3C30F44D-EB12-4DA4-A9E6-3D5DDD7A9136}" presName="connector1" presStyleLbl="sibTrans2D1" presStyleIdx="0" presStyleCnt="3"/>
      <dgm:spPr/>
      <dgm:t>
        <a:bodyPr/>
        <a:lstStyle/>
        <a:p>
          <a:endParaRPr lang="nb-NO"/>
        </a:p>
      </dgm:t>
    </dgm:pt>
    <dgm:pt modelId="{41145697-1A0D-47E0-8E4E-9997604D425D}" type="pres">
      <dgm:prSet presAssocID="{1AB281C0-07CA-4E09-A177-2B274979F79D}" presName="connector2" presStyleLbl="sibTrans2D1" presStyleIdx="1" presStyleCnt="3"/>
      <dgm:spPr/>
      <dgm:t>
        <a:bodyPr/>
        <a:lstStyle/>
        <a:p>
          <a:endParaRPr lang="nb-NO"/>
        </a:p>
      </dgm:t>
    </dgm:pt>
    <dgm:pt modelId="{3C5555DE-B017-45BB-8738-2CB152E93132}" type="pres">
      <dgm:prSet presAssocID="{DE679EB6-462D-4198-AD81-61816BE6E661}" presName="connector3" presStyleLbl="sibTrans2D1" presStyleIdx="2" presStyleCnt="3"/>
      <dgm:spPr/>
      <dgm:t>
        <a:bodyPr/>
        <a:lstStyle/>
        <a:p>
          <a:endParaRPr lang="nb-NO"/>
        </a:p>
      </dgm:t>
    </dgm:pt>
  </dgm:ptLst>
  <dgm:cxnLst>
    <dgm:cxn modelId="{7AF6A00D-7090-436D-82AD-AAC827B34D8A}" type="presOf" srcId="{DEB56D4E-571D-4590-8F3C-8DEEEFE7AB44}" destId="{C64E2FA9-FA9E-4DAA-97CB-A39661984881}" srcOrd="0" destOrd="0" presId="urn:microsoft.com/office/officeart/2005/8/layout/gear1"/>
    <dgm:cxn modelId="{41951EF4-04CD-4B51-AB56-98984D82241A}" type="presOf" srcId="{1F945D00-DD8E-4E64-A8A3-FEEE23A9F413}" destId="{4A74FDDB-68CD-45DB-8FFF-2C3502368E72}" srcOrd="0" destOrd="0" presId="urn:microsoft.com/office/officeart/2005/8/layout/gear1"/>
    <dgm:cxn modelId="{20086CE3-F79E-406D-80C6-E39E6F81B6B3}" type="presOf" srcId="{5CBC5F18-AE98-4F97-9E14-0A2C1BFEF3DE}" destId="{8928E243-206C-46D3-BC89-9560F37867A0}" srcOrd="3" destOrd="0" presId="urn:microsoft.com/office/officeart/2005/8/layout/gear1"/>
    <dgm:cxn modelId="{D5A794B1-75FB-4982-870D-FCA781FEC1D3}" type="presOf" srcId="{1F945D00-DD8E-4E64-A8A3-FEEE23A9F413}" destId="{4B7683B6-7F15-4408-99DB-598962D75511}" srcOrd="2" destOrd="0" presId="urn:microsoft.com/office/officeart/2005/8/layout/gear1"/>
    <dgm:cxn modelId="{DFE8EA7F-602A-4849-91A6-74E777E6F329}" type="presOf" srcId="{1AB281C0-07CA-4E09-A177-2B274979F79D}" destId="{41145697-1A0D-47E0-8E4E-9997604D425D}" srcOrd="0" destOrd="0" presId="urn:microsoft.com/office/officeart/2005/8/layout/gear1"/>
    <dgm:cxn modelId="{F201A275-A5F0-43E0-8DA5-F0B1D1294F19}" srcId="{DEB56D4E-571D-4590-8F3C-8DEEEFE7AB44}" destId="{5CBC5F18-AE98-4F97-9E14-0A2C1BFEF3DE}" srcOrd="2" destOrd="0" parTransId="{A88AC949-A2A0-47CB-8BF3-345BCB348549}" sibTransId="{DE679EB6-462D-4198-AD81-61816BE6E661}"/>
    <dgm:cxn modelId="{40A8362E-99F7-43B3-BEB2-D30B84DCF9A6}" type="presOf" srcId="{3C30F44D-EB12-4DA4-A9E6-3D5DDD7A9136}" destId="{804611F3-5C29-4580-B024-2667D1350E57}" srcOrd="0" destOrd="0" presId="urn:microsoft.com/office/officeart/2005/8/layout/gear1"/>
    <dgm:cxn modelId="{55CBC4E5-E6CF-4093-A6F6-D32B70FF7A2C}" srcId="{DEB56D4E-571D-4590-8F3C-8DEEEFE7AB44}" destId="{1F945D00-DD8E-4E64-A8A3-FEEE23A9F413}" srcOrd="0" destOrd="0" parTransId="{59BF8B32-D803-4815-990C-D4D7EF9F8EE5}" sibTransId="{3C30F44D-EB12-4DA4-A9E6-3D5DDD7A9136}"/>
    <dgm:cxn modelId="{FF953BA0-0B44-474B-B719-F46F94DA5864}" type="presOf" srcId="{1F945D00-DD8E-4E64-A8A3-FEEE23A9F413}" destId="{BCE81D7D-A78E-4069-9C6E-58ECEC5E7D99}" srcOrd="1" destOrd="0" presId="urn:microsoft.com/office/officeart/2005/8/layout/gear1"/>
    <dgm:cxn modelId="{F8C5B39A-94FF-4738-9858-7ABAAF1971AD}" srcId="{DEB56D4E-571D-4590-8F3C-8DEEEFE7AB44}" destId="{03DCC379-C8E1-4484-A735-71A1711D1CCE}" srcOrd="1" destOrd="0" parTransId="{33EC800C-7D95-4CDE-A810-BC26A74BB68B}" sibTransId="{1AB281C0-07CA-4E09-A177-2B274979F79D}"/>
    <dgm:cxn modelId="{D15B6621-92C6-4AA1-92E9-B8EFFDA16C93}" type="presOf" srcId="{5CBC5F18-AE98-4F97-9E14-0A2C1BFEF3DE}" destId="{60B954AB-1B8C-467E-B33A-4F0ACE5D0AEA}" srcOrd="0" destOrd="0" presId="urn:microsoft.com/office/officeart/2005/8/layout/gear1"/>
    <dgm:cxn modelId="{3E9399F1-CFE2-4F4C-A5CE-F5662B94A5B2}" type="presOf" srcId="{03DCC379-C8E1-4484-A735-71A1711D1CCE}" destId="{3CFA8408-37AA-412E-8F0A-6F42159FC871}" srcOrd="2" destOrd="0" presId="urn:microsoft.com/office/officeart/2005/8/layout/gear1"/>
    <dgm:cxn modelId="{DAFCF588-F0C6-407C-AE9D-D572A78A26F0}" type="presOf" srcId="{DE679EB6-462D-4198-AD81-61816BE6E661}" destId="{3C5555DE-B017-45BB-8738-2CB152E93132}" srcOrd="0" destOrd="0" presId="urn:microsoft.com/office/officeart/2005/8/layout/gear1"/>
    <dgm:cxn modelId="{F9171477-B712-44C0-AFC7-2A6035E3BE6C}" type="presOf" srcId="{03DCC379-C8E1-4484-A735-71A1711D1CCE}" destId="{D7F4552E-A549-4D01-BACE-8DC46B132161}" srcOrd="1" destOrd="0" presId="urn:microsoft.com/office/officeart/2005/8/layout/gear1"/>
    <dgm:cxn modelId="{EA5C44A4-7861-4643-9158-63971685D0D2}" type="presOf" srcId="{5CBC5F18-AE98-4F97-9E14-0A2C1BFEF3DE}" destId="{225AC7AD-D340-4A7B-B862-EF8AEA519A0A}" srcOrd="2" destOrd="0" presId="urn:microsoft.com/office/officeart/2005/8/layout/gear1"/>
    <dgm:cxn modelId="{1F481272-15B7-48E9-9E19-FE68B1B25150}" type="presOf" srcId="{5CBC5F18-AE98-4F97-9E14-0A2C1BFEF3DE}" destId="{6AFD5807-214B-4D34-80B9-224E7C756865}" srcOrd="1" destOrd="0" presId="urn:microsoft.com/office/officeart/2005/8/layout/gear1"/>
    <dgm:cxn modelId="{CC290307-674F-4B98-A795-3291C18B6832}" type="presOf" srcId="{03DCC379-C8E1-4484-A735-71A1711D1CCE}" destId="{BE35AC89-DA73-4957-A333-9B13CD98C1D2}" srcOrd="0" destOrd="0" presId="urn:microsoft.com/office/officeart/2005/8/layout/gear1"/>
    <dgm:cxn modelId="{14FB048C-CBEA-41CE-AEC4-2E953133C44C}" type="presParOf" srcId="{C64E2FA9-FA9E-4DAA-97CB-A39661984881}" destId="{4A74FDDB-68CD-45DB-8FFF-2C3502368E72}" srcOrd="0" destOrd="0" presId="urn:microsoft.com/office/officeart/2005/8/layout/gear1"/>
    <dgm:cxn modelId="{8A3D8DBA-EFF2-4EB1-854F-2AD9A4A85B25}" type="presParOf" srcId="{C64E2FA9-FA9E-4DAA-97CB-A39661984881}" destId="{BCE81D7D-A78E-4069-9C6E-58ECEC5E7D99}" srcOrd="1" destOrd="0" presId="urn:microsoft.com/office/officeart/2005/8/layout/gear1"/>
    <dgm:cxn modelId="{E32AC0AC-9739-4E7F-8E7A-DD5BD5B11626}" type="presParOf" srcId="{C64E2FA9-FA9E-4DAA-97CB-A39661984881}" destId="{4B7683B6-7F15-4408-99DB-598962D75511}" srcOrd="2" destOrd="0" presId="urn:microsoft.com/office/officeart/2005/8/layout/gear1"/>
    <dgm:cxn modelId="{030B025C-B98D-4CC2-9237-5DF2B3086944}" type="presParOf" srcId="{C64E2FA9-FA9E-4DAA-97CB-A39661984881}" destId="{BE35AC89-DA73-4957-A333-9B13CD98C1D2}" srcOrd="3" destOrd="0" presId="urn:microsoft.com/office/officeart/2005/8/layout/gear1"/>
    <dgm:cxn modelId="{048B3AA0-AFA9-4EAB-9BB1-6B741FEEDAEF}" type="presParOf" srcId="{C64E2FA9-FA9E-4DAA-97CB-A39661984881}" destId="{D7F4552E-A549-4D01-BACE-8DC46B132161}" srcOrd="4" destOrd="0" presId="urn:microsoft.com/office/officeart/2005/8/layout/gear1"/>
    <dgm:cxn modelId="{B12EEEFB-098C-4FC8-A9A4-BD4960C82F35}" type="presParOf" srcId="{C64E2FA9-FA9E-4DAA-97CB-A39661984881}" destId="{3CFA8408-37AA-412E-8F0A-6F42159FC871}" srcOrd="5" destOrd="0" presId="urn:microsoft.com/office/officeart/2005/8/layout/gear1"/>
    <dgm:cxn modelId="{6492BFFB-C3D8-4279-BB14-87B3CCBFE745}" type="presParOf" srcId="{C64E2FA9-FA9E-4DAA-97CB-A39661984881}" destId="{60B954AB-1B8C-467E-B33A-4F0ACE5D0AEA}" srcOrd="6" destOrd="0" presId="urn:microsoft.com/office/officeart/2005/8/layout/gear1"/>
    <dgm:cxn modelId="{62442F5B-E96C-4EAD-90D4-118C1D0E7C7A}" type="presParOf" srcId="{C64E2FA9-FA9E-4DAA-97CB-A39661984881}" destId="{6AFD5807-214B-4D34-80B9-224E7C756865}" srcOrd="7" destOrd="0" presId="urn:microsoft.com/office/officeart/2005/8/layout/gear1"/>
    <dgm:cxn modelId="{E9202C2C-59B1-43B7-B5CF-63BC6648AC97}" type="presParOf" srcId="{C64E2FA9-FA9E-4DAA-97CB-A39661984881}" destId="{225AC7AD-D340-4A7B-B862-EF8AEA519A0A}" srcOrd="8" destOrd="0" presId="urn:microsoft.com/office/officeart/2005/8/layout/gear1"/>
    <dgm:cxn modelId="{C849ABFE-A00F-4E65-A79B-2222E23C37CC}" type="presParOf" srcId="{C64E2FA9-FA9E-4DAA-97CB-A39661984881}" destId="{8928E243-206C-46D3-BC89-9560F37867A0}" srcOrd="9" destOrd="0" presId="urn:microsoft.com/office/officeart/2005/8/layout/gear1"/>
    <dgm:cxn modelId="{04F65C9A-C0E7-4087-A779-67545D2DB754}" type="presParOf" srcId="{C64E2FA9-FA9E-4DAA-97CB-A39661984881}" destId="{804611F3-5C29-4580-B024-2667D1350E57}" srcOrd="10" destOrd="0" presId="urn:microsoft.com/office/officeart/2005/8/layout/gear1"/>
    <dgm:cxn modelId="{49AEC73B-6DC7-4EF7-9304-935B1AA00331}" type="presParOf" srcId="{C64E2FA9-FA9E-4DAA-97CB-A39661984881}" destId="{41145697-1A0D-47E0-8E4E-9997604D425D}" srcOrd="11" destOrd="0" presId="urn:microsoft.com/office/officeart/2005/8/layout/gear1"/>
    <dgm:cxn modelId="{FB5AF489-8441-49CB-8155-F97CE748E702}" type="presParOf" srcId="{C64E2FA9-FA9E-4DAA-97CB-A39661984881}" destId="{3C5555DE-B017-45BB-8738-2CB152E9313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13D6B-B7D0-4C72-A5F6-3D9C97E3F63A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5C689-1DBA-47EB-90EA-636471B5658D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39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5C689-1DBA-47EB-90EA-636471B5658D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6954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7395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944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1451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01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30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39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48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701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27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262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7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5073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76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119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108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885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639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82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75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541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7728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7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41668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898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3186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722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868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17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00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4463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7138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64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37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61107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367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733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117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65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221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4638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366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716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776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8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4331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864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002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4785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580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9917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11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070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279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590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576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635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57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89DA77F7-BD13-4AB7-BA87-353C06FA9D60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 defTabSz="685800"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C806226-90B2-4F6A-B628-FEC39E153C0F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40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70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7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no/url?sa=i&amp;rct=j&amp;q=&amp;esrc=s&amp;source=images&amp;cd=&amp;cad=rja&amp;uact=8&amp;ved=0CAcQjRxqFQoTCPPCjcy5h8gCFQn9cgodmg8JVw&amp;url=http://blafrende.blogspot.com/2012_02_01_archive.html&amp;psig=AFQjCNE3Zy4MwvFuG-TDLwr2ovNblmb-Cw&amp;ust=1442901541402005" TargetMode="Externa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914401"/>
            <a:ext cx="7772400" cy="2686050"/>
          </a:xfrm>
        </p:spPr>
        <p:txBody>
          <a:bodyPr>
            <a:normAutofit fontScale="90000"/>
          </a:bodyPr>
          <a:lstStyle/>
          <a:p>
            <a:r>
              <a:rPr lang="nb-NO" dirty="0"/>
              <a:t>Hva har sykehusbygg blitt og vegen </a:t>
            </a:r>
            <a:r>
              <a:rPr lang="nb-NO" dirty="0" smtClean="0"/>
              <a:t>videre</a:t>
            </a:r>
            <a:r>
              <a:rPr lang="nb-NO" dirty="0"/>
              <a:t/>
            </a:r>
            <a:br>
              <a:rPr lang="nb-NO" dirty="0"/>
            </a:br>
            <a:r>
              <a:rPr lang="nb-NO" dirty="0"/>
              <a:t>		</a:t>
            </a:r>
            <a:br>
              <a:rPr lang="nb-NO" dirty="0"/>
            </a:b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v/direktør </a:t>
            </a:r>
            <a:r>
              <a:rPr lang="nb-NO" dirty="0"/>
              <a:t>Ann Elisabeth Wedø Sykehusbygg HF</a:t>
            </a:r>
          </a:p>
        </p:txBody>
      </p:sp>
    </p:spTree>
    <p:extLst>
      <p:ext uri="{BB962C8B-B14F-4D97-AF65-F5344CB8AC3E}">
        <p14:creationId xmlns:p14="http://schemas.microsoft.com/office/powerpoint/2010/main" val="23088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42505" y="274638"/>
            <a:ext cx="8544295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         </a:t>
            </a:r>
            <a:r>
              <a:rPr lang="nb-NO" sz="4900" dirty="0" smtClean="0"/>
              <a:t>Tilskudd fra regionforetakene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                 </a:t>
            </a:r>
            <a:r>
              <a:rPr lang="nb-NO" sz="3100" dirty="0" smtClean="0"/>
              <a:t>–</a:t>
            </a:r>
            <a:r>
              <a:rPr lang="nb-NO" dirty="0" smtClean="0"/>
              <a:t> </a:t>
            </a:r>
            <a:r>
              <a:rPr lang="nb-NO" sz="3100" dirty="0" smtClean="0"/>
              <a:t>fellesoppgaver og administrasjon</a:t>
            </a:r>
            <a:endParaRPr lang="nb-NO" sz="31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39537" y="1839191"/>
            <a:ext cx="631246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b-NO" dirty="0" smtClean="0"/>
              <a:t> </a:t>
            </a:r>
            <a:r>
              <a:rPr lang="nb-NO" sz="2000" dirty="0" smtClean="0"/>
              <a:t>Millioner kroner           </a:t>
            </a:r>
            <a:endParaRPr lang="nb-NO" sz="1400" dirty="0" smtClean="0"/>
          </a:p>
          <a:p>
            <a:pPr marL="0" indent="0">
              <a:buNone/>
            </a:pPr>
            <a:r>
              <a:rPr lang="nb-NO" sz="1400" dirty="0"/>
              <a:t> </a:t>
            </a:r>
            <a:r>
              <a:rPr lang="nb-NO" sz="1400" dirty="0" smtClean="0"/>
              <a:t>                         </a:t>
            </a:r>
            <a:r>
              <a:rPr lang="nb-NO" b="1" dirty="0" smtClean="0"/>
              <a:t>2016 </a:t>
            </a:r>
            <a:r>
              <a:rPr lang="nb-NO" dirty="0" smtClean="0"/>
              <a:t>      </a:t>
            </a:r>
            <a:r>
              <a:rPr lang="nb-NO" b="1" dirty="0" smtClean="0"/>
              <a:t>2017</a:t>
            </a:r>
            <a:r>
              <a:rPr lang="nb-NO" dirty="0" smtClean="0"/>
              <a:t>      </a:t>
            </a:r>
            <a:r>
              <a:rPr lang="nb-NO" b="1" dirty="0" smtClean="0"/>
              <a:t>2018</a:t>
            </a:r>
            <a:r>
              <a:rPr lang="nb-NO" dirty="0" smtClean="0"/>
              <a:t>      </a:t>
            </a:r>
            <a:r>
              <a:rPr lang="nb-NO" b="1" dirty="0" smtClean="0"/>
              <a:t>2019</a:t>
            </a:r>
          </a:p>
          <a:p>
            <a:pPr marL="0" indent="0">
              <a:buNone/>
            </a:pPr>
            <a:r>
              <a:rPr lang="nb-NO" dirty="0" smtClean="0"/>
              <a:t>HSØ:   17,7         18,6       19,5       20,5</a:t>
            </a:r>
            <a:br>
              <a:rPr lang="nb-NO" dirty="0" smtClean="0"/>
            </a:br>
            <a:r>
              <a:rPr lang="nb-NO" dirty="0" smtClean="0"/>
              <a:t>HV:        8,4           9,1         9,8       10,5</a:t>
            </a:r>
            <a:br>
              <a:rPr lang="nb-NO" dirty="0" smtClean="0"/>
            </a:br>
            <a:r>
              <a:rPr lang="nb-NO" dirty="0" smtClean="0"/>
              <a:t>HMN:    7,1          7,7          8,4         9,1</a:t>
            </a:r>
            <a:br>
              <a:rPr lang="nb-NO" dirty="0" smtClean="0"/>
            </a:br>
            <a:r>
              <a:rPr lang="nb-NO" dirty="0" smtClean="0"/>
              <a:t>HN:        6,8          7,4          8,1         8,8 </a:t>
            </a:r>
          </a:p>
          <a:p>
            <a:pPr marL="0" indent="0">
              <a:buNone/>
            </a:pPr>
            <a:endParaRPr lang="nb-NO" sz="2000" dirty="0" smtClean="0"/>
          </a:p>
        </p:txBody>
      </p:sp>
      <p:pic>
        <p:nvPicPr>
          <p:cNvPr id="1026" name="Picture 2" descr="C:\Users\knhe\Desktop\sykehusil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931" y="3222525"/>
            <a:ext cx="2382488" cy="183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1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HVOR ER VI NÅ?</a:t>
            </a:r>
            <a:endParaRPr lang="nb-NO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0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/>
              <a:t>             </a:t>
            </a:r>
            <a:r>
              <a:rPr lang="nb-NO" sz="4900" dirty="0" smtClean="0"/>
              <a:t>Sykehusbyggs ledelse</a:t>
            </a:r>
            <a:r>
              <a:rPr lang="nb-NO" b="1" dirty="0"/>
              <a:t/>
            </a:r>
            <a:br>
              <a:rPr lang="nb-NO" b="1" dirty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028208" y="1600200"/>
            <a:ext cx="6032665" cy="4525963"/>
          </a:xfrm>
        </p:spPr>
        <p:txBody>
          <a:bodyPr>
            <a:normAutofit fontScale="77500" lnSpcReduction="20000"/>
          </a:bodyPr>
          <a:lstStyle/>
          <a:p>
            <a:r>
              <a:rPr lang="nb-NO" dirty="0"/>
              <a:t>A</a:t>
            </a:r>
            <a:r>
              <a:rPr lang="nb-NO" dirty="0" smtClean="0"/>
              <a:t>dm. direktør: Ann </a:t>
            </a:r>
            <a:r>
              <a:rPr lang="nb-NO" dirty="0"/>
              <a:t>Elisabeth </a:t>
            </a:r>
            <a:r>
              <a:rPr lang="nb-NO" dirty="0" err="1" smtClean="0"/>
              <a:t>Wedø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endParaRPr lang="nb-NO" dirty="0" smtClean="0"/>
          </a:p>
          <a:p>
            <a:r>
              <a:rPr lang="nb-NO" dirty="0" err="1" smtClean="0"/>
              <a:t>Viseadm</a:t>
            </a:r>
            <a:r>
              <a:rPr lang="nb-NO" dirty="0" smtClean="0"/>
              <a:t>. direktør: Bjørn </a:t>
            </a:r>
            <a:r>
              <a:rPr lang="nb-NO" dirty="0"/>
              <a:t>Remen </a:t>
            </a:r>
            <a:endParaRPr lang="nb-NO" dirty="0" smtClean="0"/>
          </a:p>
          <a:p>
            <a:r>
              <a:rPr lang="nb-NO" dirty="0"/>
              <a:t>F</a:t>
            </a:r>
            <a:r>
              <a:rPr lang="nb-NO" dirty="0" smtClean="0"/>
              <a:t>ellesoppgaver: Sigmund </a:t>
            </a:r>
            <a:r>
              <a:rPr lang="nb-NO" dirty="0" err="1"/>
              <a:t>Stikbakke</a:t>
            </a:r>
            <a:r>
              <a:rPr lang="nb-NO" dirty="0"/>
              <a:t> </a:t>
            </a:r>
            <a:endParaRPr lang="nb-NO" dirty="0" smtClean="0"/>
          </a:p>
          <a:p>
            <a:r>
              <a:rPr lang="nb-NO" dirty="0"/>
              <a:t>P</a:t>
            </a:r>
            <a:r>
              <a:rPr lang="nb-NO" dirty="0" smtClean="0"/>
              <a:t>lan og utvikling: Marte </a:t>
            </a:r>
            <a:r>
              <a:rPr lang="nb-NO" dirty="0"/>
              <a:t>Lauvsnes </a:t>
            </a:r>
            <a:endParaRPr lang="nb-NO" dirty="0" smtClean="0"/>
          </a:p>
          <a:p>
            <a:r>
              <a:rPr lang="nb-NO" dirty="0"/>
              <a:t>P</a:t>
            </a:r>
            <a:r>
              <a:rPr lang="nb-NO" dirty="0" smtClean="0"/>
              <a:t>rosjektering og bygging: Edel </a:t>
            </a:r>
            <a:r>
              <a:rPr lang="nb-NO" dirty="0" err="1"/>
              <a:t>Stokholm</a:t>
            </a:r>
            <a:r>
              <a:rPr lang="nb-NO" dirty="0"/>
              <a:t> </a:t>
            </a:r>
            <a:endParaRPr lang="nb-NO" dirty="0" smtClean="0"/>
          </a:p>
          <a:p>
            <a:r>
              <a:rPr lang="nb-NO" dirty="0"/>
              <a:t>Ø</a:t>
            </a:r>
            <a:r>
              <a:rPr lang="nb-NO" dirty="0" smtClean="0"/>
              <a:t>konomi: Jørn </a:t>
            </a:r>
            <a:r>
              <a:rPr lang="nb-NO" dirty="0" err="1"/>
              <a:t>Rørmark</a:t>
            </a:r>
            <a:r>
              <a:rPr lang="nb-NO" dirty="0"/>
              <a:t> </a:t>
            </a:r>
            <a:endParaRPr lang="nb-NO" dirty="0" smtClean="0"/>
          </a:p>
          <a:p>
            <a:r>
              <a:rPr lang="nb-NO" dirty="0"/>
              <a:t>A</a:t>
            </a:r>
            <a:r>
              <a:rPr lang="nb-NO" dirty="0" smtClean="0"/>
              <a:t>dministrasjon og HR: Berit Valstad-</a:t>
            </a:r>
            <a:r>
              <a:rPr lang="nb-NO" dirty="0" err="1" smtClean="0"/>
              <a:t>Aalmo</a:t>
            </a:r>
            <a:endParaRPr lang="nb-NO" dirty="0" smtClean="0"/>
          </a:p>
          <a:p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     </a:t>
            </a:r>
            <a:r>
              <a:rPr lang="nb-NO" sz="2600" dirty="0" smtClean="0"/>
              <a:t>Ansatte i 2015: ca. 40  (Trondheim og Oslo)</a:t>
            </a:r>
            <a:br>
              <a:rPr lang="nb-NO" sz="2600" dirty="0" smtClean="0"/>
            </a:br>
            <a:r>
              <a:rPr lang="nb-NO" sz="2600" dirty="0" smtClean="0"/>
              <a:t>      </a:t>
            </a:r>
            <a:endParaRPr lang="nb-NO" sz="2600" dirty="0"/>
          </a:p>
        </p:txBody>
      </p:sp>
      <p:pic>
        <p:nvPicPr>
          <p:cNvPr id="6146" name="Picture 2" descr="Ann Elisabeth Wedø -  Foto Sonja Balci -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83" y="1640732"/>
            <a:ext cx="2849998" cy="142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18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66254"/>
            <a:ext cx="8229600" cy="1251383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 </a:t>
            </a:r>
            <a:br>
              <a:rPr lang="nb-NO" dirty="0" smtClean="0"/>
            </a:br>
            <a:r>
              <a:rPr lang="nb-NO" dirty="0" smtClean="0"/>
              <a:t> </a:t>
            </a:r>
            <a:r>
              <a:rPr lang="nb-NO" sz="2700" dirty="0" smtClean="0"/>
              <a:t>Tre enheter: </a:t>
            </a:r>
            <a:br>
              <a:rPr lang="nb-NO" sz="2700" dirty="0" smtClean="0"/>
            </a:br>
            <a:r>
              <a:rPr lang="nb-NO" sz="2700" dirty="0" smtClean="0"/>
              <a:t>                                  </a:t>
            </a:r>
            <a:r>
              <a:rPr lang="nb-NO" sz="5300" dirty="0" smtClean="0"/>
              <a:t>Fellesoppgaver</a:t>
            </a:r>
            <a:r>
              <a:rPr lang="nb-NO" b="1" dirty="0"/>
              <a:t/>
            </a:r>
            <a:br>
              <a:rPr lang="nb-NO" b="1" dirty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01880" y="1520456"/>
            <a:ext cx="4635933" cy="4774018"/>
          </a:xfrm>
        </p:spPr>
        <p:txBody>
          <a:bodyPr>
            <a:normAutofit fontScale="32500" lnSpcReduction="20000"/>
          </a:bodyPr>
          <a:lstStyle/>
          <a:p>
            <a:endParaRPr lang="nb-NO" dirty="0"/>
          </a:p>
          <a:p>
            <a:pPr marL="0" indent="0">
              <a:buNone/>
            </a:pPr>
            <a:endParaRPr lang="nb-NO" sz="5100" b="1" dirty="0"/>
          </a:p>
          <a:p>
            <a:r>
              <a:rPr lang="nb-NO" sz="7400" dirty="0" smtClean="0"/>
              <a:t>Utvikler modeller</a:t>
            </a:r>
            <a:r>
              <a:rPr lang="nb-NO" sz="7400" dirty="0"/>
              <a:t>, standarder</a:t>
            </a:r>
            <a:r>
              <a:rPr lang="nb-NO" sz="7400" dirty="0" smtClean="0"/>
              <a:t>,</a:t>
            </a:r>
            <a:br>
              <a:rPr lang="nb-NO" sz="7400" dirty="0" smtClean="0"/>
            </a:br>
            <a:r>
              <a:rPr lang="nb-NO" sz="7400" dirty="0" smtClean="0"/>
              <a:t>veiledere</a:t>
            </a:r>
            <a:r>
              <a:rPr lang="nb-NO" sz="7400" dirty="0"/>
              <a:t>, </a:t>
            </a:r>
            <a:r>
              <a:rPr lang="nb-NO" sz="7400" dirty="0" smtClean="0"/>
              <a:t>metoder, databaser</a:t>
            </a:r>
            <a:br>
              <a:rPr lang="nb-NO" sz="7400" dirty="0" smtClean="0"/>
            </a:br>
            <a:r>
              <a:rPr lang="nb-NO" sz="7400" dirty="0" smtClean="0"/>
              <a:t>og annet planverktøy</a:t>
            </a:r>
            <a:br>
              <a:rPr lang="nb-NO" sz="7400" dirty="0" smtClean="0"/>
            </a:br>
            <a:endParaRPr lang="nb-NO" sz="7400" dirty="0" smtClean="0"/>
          </a:p>
          <a:p>
            <a:r>
              <a:rPr lang="nb-NO" sz="7400" dirty="0"/>
              <a:t>Analyserer </a:t>
            </a:r>
            <a:r>
              <a:rPr lang="nb-NO" sz="7400" dirty="0" smtClean="0"/>
              <a:t>utviklingstrender</a:t>
            </a:r>
            <a:br>
              <a:rPr lang="nb-NO" sz="7400" dirty="0" smtClean="0"/>
            </a:br>
            <a:r>
              <a:rPr lang="nb-NO" sz="7400" dirty="0" smtClean="0"/>
              <a:t>for </a:t>
            </a:r>
            <a:r>
              <a:rPr lang="nb-NO" sz="7400" dirty="0"/>
              <a:t>alle faser i </a:t>
            </a:r>
            <a:r>
              <a:rPr lang="nb-NO" sz="7400" dirty="0" smtClean="0"/>
              <a:t>sykehusprosjekt</a:t>
            </a:r>
            <a:br>
              <a:rPr lang="nb-NO" sz="7400" dirty="0" smtClean="0"/>
            </a:br>
            <a:endParaRPr lang="nb-NO" sz="7400" dirty="0" smtClean="0"/>
          </a:p>
          <a:p>
            <a:r>
              <a:rPr lang="nb-NO" sz="7400" dirty="0"/>
              <a:t>Utarbeider felles </a:t>
            </a:r>
            <a:r>
              <a:rPr lang="nb-NO" sz="7400" dirty="0" smtClean="0"/>
              <a:t>metoder</a:t>
            </a:r>
            <a:br>
              <a:rPr lang="nb-NO" sz="7400" dirty="0" smtClean="0"/>
            </a:br>
            <a:r>
              <a:rPr lang="nb-NO" sz="7400" dirty="0" smtClean="0"/>
              <a:t>for evaluering</a:t>
            </a:r>
          </a:p>
          <a:p>
            <a:pPr marL="0" indent="0">
              <a:buNone/>
            </a:pPr>
            <a:endParaRPr lang="nb-NO" sz="7400" dirty="0" smtClean="0"/>
          </a:p>
          <a:p>
            <a:pPr marL="0" indent="0">
              <a:buNone/>
            </a:pPr>
            <a:endParaRPr lang="nb-NO" sz="7400" dirty="0"/>
          </a:p>
          <a:p>
            <a:pPr marL="0" indent="0">
              <a:buNone/>
            </a:pPr>
            <a:r>
              <a:rPr lang="nb-NO" sz="6200" dirty="0" smtClean="0"/>
              <a:t>      Mange delprosjekter i gang</a:t>
            </a:r>
          </a:p>
          <a:p>
            <a:pPr marL="0" indent="0">
              <a:buNone/>
            </a:pPr>
            <a:r>
              <a:rPr lang="nb-NO" sz="4500" dirty="0" smtClean="0"/>
              <a:t/>
            </a:r>
            <a:br>
              <a:rPr lang="nb-NO" sz="4500" dirty="0" smtClean="0"/>
            </a:br>
            <a:endParaRPr lang="nb-NO" sz="4500" dirty="0" smtClean="0"/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/>
            </a:pPr>
            <a:endParaRPr lang="nb-NO" dirty="0" smtClean="0"/>
          </a:p>
          <a:p>
            <a:pPr marL="514350" indent="-514350">
              <a:buFont typeface="+mj-lt"/>
              <a:buAutoNum type="arabicPeriod"/>
            </a:pPr>
            <a:endParaRPr lang="nb-NO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9458" y="1888177"/>
            <a:ext cx="3024065" cy="302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85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     Plan og utvikling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3519" y="1629886"/>
            <a:ext cx="4717472" cy="3617523"/>
          </a:xfrm>
        </p:spPr>
        <p:txBody>
          <a:bodyPr>
            <a:normAutofit fontScale="92500" lnSpcReduction="20000"/>
          </a:bodyPr>
          <a:lstStyle/>
          <a:p>
            <a:r>
              <a:rPr lang="nb-NO" sz="2800" dirty="0"/>
              <a:t>Driver sykehusplanlegging</a:t>
            </a:r>
            <a:br>
              <a:rPr lang="nb-NO" sz="2800" dirty="0"/>
            </a:br>
            <a:r>
              <a:rPr lang="nb-NO" sz="2800" dirty="0"/>
              <a:t> i alle faser før </a:t>
            </a:r>
            <a:r>
              <a:rPr lang="nb-NO" sz="2800" dirty="0" smtClean="0"/>
              <a:t>bygging</a:t>
            </a:r>
            <a:br>
              <a:rPr lang="nb-NO" sz="2800" dirty="0" smtClean="0"/>
            </a:br>
            <a:r>
              <a:rPr lang="nb-NO" sz="2800" dirty="0" smtClean="0"/>
              <a:t> </a:t>
            </a:r>
            <a:endParaRPr lang="nb-NO" sz="2800" dirty="0"/>
          </a:p>
          <a:p>
            <a:r>
              <a:rPr lang="nb-NO" sz="2800" dirty="0"/>
              <a:t>Er kompetanseenhet og</a:t>
            </a:r>
            <a:br>
              <a:rPr lang="nb-NO" sz="2800" dirty="0"/>
            </a:br>
            <a:r>
              <a:rPr lang="nb-NO" sz="2800" dirty="0"/>
              <a:t>bistår fra </a:t>
            </a:r>
            <a:r>
              <a:rPr lang="nb-NO" sz="2800" dirty="0" smtClean="0"/>
              <a:t>utviklingsplan til forprosjekt</a:t>
            </a:r>
            <a:br>
              <a:rPr lang="nb-NO" sz="2800" dirty="0" smtClean="0"/>
            </a:br>
            <a:r>
              <a:rPr lang="nb-NO" sz="2800" dirty="0" smtClean="0"/>
              <a:t/>
            </a:r>
            <a:br>
              <a:rPr lang="nb-NO" sz="2800" dirty="0" smtClean="0"/>
            </a:br>
            <a:r>
              <a:rPr lang="nb-NO" sz="2800" dirty="0" smtClean="0"/>
              <a:t>Utvikler veiledere </a:t>
            </a:r>
            <a:r>
              <a:rPr lang="nb-NO" sz="2800" dirty="0"/>
              <a:t>for </a:t>
            </a:r>
            <a:r>
              <a:rPr lang="nb-NO" sz="2800" dirty="0" smtClean="0"/>
              <a:t>sykehus-</a:t>
            </a:r>
            <a:br>
              <a:rPr lang="nb-NO" sz="2800" dirty="0" smtClean="0"/>
            </a:br>
            <a:r>
              <a:rPr lang="nb-NO" sz="2800" dirty="0" smtClean="0"/>
              <a:t>planlegging.</a:t>
            </a:r>
            <a:br>
              <a:rPr lang="nb-NO" sz="2800" dirty="0" smtClean="0"/>
            </a:br>
            <a:r>
              <a:rPr lang="nb-NO" sz="2600" dirty="0" smtClean="0"/>
              <a:t>(før: Helsedirektoratet)</a:t>
            </a:r>
            <a:endParaRPr lang="nb-NO" sz="2600" dirty="0"/>
          </a:p>
          <a:p>
            <a:endParaRPr lang="nb-N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5542" y="1905990"/>
            <a:ext cx="3071257" cy="307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28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                    </a:t>
            </a:r>
            <a:r>
              <a:rPr lang="nb-NO" sz="4900" dirty="0" smtClean="0"/>
              <a:t>Gjennomføring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                    </a:t>
            </a:r>
            <a:r>
              <a:rPr lang="nb-NO" sz="3100" dirty="0" smtClean="0"/>
              <a:t>Prosjektering og bygging</a:t>
            </a:r>
            <a:endParaRPr lang="nb-NO" sz="31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18753" y="2018804"/>
            <a:ext cx="4809507" cy="3800104"/>
          </a:xfrm>
        </p:spPr>
        <p:txBody>
          <a:bodyPr>
            <a:normAutofit fontScale="92500" lnSpcReduction="20000"/>
          </a:bodyPr>
          <a:lstStyle/>
          <a:p>
            <a:r>
              <a:rPr lang="nb-NO" sz="2800" dirty="0"/>
              <a:t>Gjennomfører </a:t>
            </a:r>
            <a:r>
              <a:rPr lang="nb-NO" sz="2800" dirty="0" smtClean="0"/>
              <a:t>byggeprosjekter</a:t>
            </a:r>
            <a:r>
              <a:rPr lang="nb-NO" sz="2800" dirty="0"/>
              <a:t/>
            </a:r>
            <a:br>
              <a:rPr lang="nb-NO" sz="2800" dirty="0"/>
            </a:br>
            <a:endParaRPr lang="nb-NO" sz="2800" dirty="0"/>
          </a:p>
          <a:p>
            <a:r>
              <a:rPr lang="nb-NO" sz="2800" dirty="0" smtClean="0"/>
              <a:t>Leder </a:t>
            </a:r>
            <a:r>
              <a:rPr lang="nb-NO" sz="2800" dirty="0"/>
              <a:t>hele </a:t>
            </a:r>
            <a:r>
              <a:rPr lang="nb-NO" sz="2800" dirty="0" smtClean="0"/>
              <a:t>byggeprosessen</a:t>
            </a:r>
            <a:br>
              <a:rPr lang="nb-NO" sz="2800" dirty="0" smtClean="0"/>
            </a:br>
            <a:r>
              <a:rPr lang="nb-NO" sz="2800" dirty="0" smtClean="0"/>
              <a:t>– fra </a:t>
            </a:r>
            <a:r>
              <a:rPr lang="nb-NO" sz="2800" dirty="0"/>
              <a:t>prosjektering til bygging og </a:t>
            </a:r>
            <a:r>
              <a:rPr lang="nb-NO" sz="2800" dirty="0" smtClean="0"/>
              <a:t>idriftsetting</a:t>
            </a:r>
            <a:endParaRPr lang="nb-NO" sz="2800" dirty="0"/>
          </a:p>
          <a:p>
            <a:pPr marL="0" indent="0">
              <a:buNone/>
            </a:pPr>
            <a:r>
              <a:rPr lang="nb-NO" sz="2800" dirty="0"/>
              <a:t> </a:t>
            </a:r>
          </a:p>
          <a:p>
            <a:r>
              <a:rPr lang="nb-NO" sz="2800" dirty="0" smtClean="0"/>
              <a:t>Påtar </a:t>
            </a:r>
            <a:r>
              <a:rPr lang="nb-NO" sz="2800" dirty="0"/>
              <a:t>seg </a:t>
            </a:r>
            <a:r>
              <a:rPr lang="nb-NO" sz="2800" dirty="0" smtClean="0"/>
              <a:t>byggherrefunksjonen</a:t>
            </a:r>
            <a:endParaRPr lang="nb-NO" sz="2800" dirty="0"/>
          </a:p>
          <a:p>
            <a:endParaRPr lang="nb-NO" sz="2800" dirty="0"/>
          </a:p>
          <a:p>
            <a:r>
              <a:rPr lang="nb-NO" sz="2800" dirty="0"/>
              <a:t>Spesialkompetanse </a:t>
            </a:r>
            <a:r>
              <a:rPr lang="nb-NO" sz="2800" dirty="0" smtClean="0"/>
              <a:t>bistår </a:t>
            </a:r>
            <a:r>
              <a:rPr lang="nb-NO" sz="2800" dirty="0"/>
              <a:t>i </a:t>
            </a:r>
            <a:r>
              <a:rPr lang="nb-NO" sz="2800" dirty="0" smtClean="0"/>
              <a:t>enkeltprosjekt</a:t>
            </a:r>
            <a:endParaRPr lang="nb-NO" sz="2800" dirty="0"/>
          </a:p>
          <a:p>
            <a:endParaRPr lang="nb-N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859" y="2018803"/>
            <a:ext cx="3706588" cy="37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2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722313" y="6206209"/>
            <a:ext cx="7772400" cy="1362075"/>
          </a:xfrm>
        </p:spPr>
        <p:txBody>
          <a:bodyPr/>
          <a:lstStyle/>
          <a:p>
            <a:r>
              <a:rPr lang="nb-NO" dirty="0" smtClean="0"/>
              <a:t>2 bein å stå på</a:t>
            </a:r>
            <a:endParaRPr lang="nb-NO" dirty="0"/>
          </a:p>
        </p:txBody>
      </p:sp>
      <p:pic>
        <p:nvPicPr>
          <p:cNvPr id="2050" name="Picture 2" descr="http://comps.fotosearch.com/comp/CSP/CSP311/happy-feet_~k311622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8621"/>
            <a:ext cx="26479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5589431" y="1931831"/>
            <a:ext cx="33105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3200" dirty="0" smtClean="0">
                <a:solidFill>
                  <a:srgbClr val="00338D"/>
                </a:solidFill>
              </a:rPr>
              <a:t>Kunnskapsbeinet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3200" dirty="0" smtClean="0">
                <a:solidFill>
                  <a:srgbClr val="00338D"/>
                </a:solidFill>
              </a:rPr>
              <a:t>Prosjektbeinet</a:t>
            </a:r>
            <a:endParaRPr lang="nb-NO" sz="3200" dirty="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1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835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I</a:t>
            </a:r>
            <a:r>
              <a:rPr lang="nb-NO" dirty="0" smtClean="0"/>
              <a:t>nterne prosjekter</a:t>
            </a:r>
          </a:p>
          <a:p>
            <a:r>
              <a:rPr lang="nb-NO" dirty="0" smtClean="0"/>
              <a:t>«Eksterne prosjekter»</a:t>
            </a:r>
          </a:p>
          <a:p>
            <a:pPr lvl="1"/>
            <a:r>
              <a:rPr lang="nb-NO" dirty="0" smtClean="0"/>
              <a:t>God prosjektinngang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7288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04909" cy="92477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     </a:t>
            </a:r>
            <a:r>
              <a:rPr lang="nb-NO" sz="4900" dirty="0" smtClean="0"/>
              <a:t>Noen Sykehusbygg-prosjekter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sz="27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306781" y="1104406"/>
            <a:ext cx="5646593" cy="3498767"/>
          </a:xfrm>
        </p:spPr>
        <p:txBody>
          <a:bodyPr>
            <a:normAutofit fontScale="77500" lnSpcReduction="20000"/>
          </a:bodyPr>
          <a:lstStyle/>
          <a:p>
            <a:r>
              <a:rPr lang="nb-NO" sz="3100" dirty="0" smtClean="0"/>
              <a:t>Sjukehuset Nordmøre og Romsdal </a:t>
            </a:r>
          </a:p>
          <a:p>
            <a:pPr marL="0" indent="0">
              <a:buNone/>
            </a:pPr>
            <a:r>
              <a:rPr lang="nb-NO" sz="2000" dirty="0" smtClean="0"/>
              <a:t>Byggherre- </a:t>
            </a:r>
            <a:r>
              <a:rPr lang="nb-NO" sz="2000" dirty="0"/>
              <a:t>og </a:t>
            </a:r>
            <a:r>
              <a:rPr lang="nb-NO" sz="2000" dirty="0" smtClean="0"/>
              <a:t>gjennomføringsansvar i konseptfasen.</a:t>
            </a:r>
            <a:br>
              <a:rPr lang="nb-NO" sz="2000" dirty="0" smtClean="0"/>
            </a:br>
            <a:endParaRPr lang="nb-NO" sz="2000" dirty="0" smtClean="0"/>
          </a:p>
          <a:p>
            <a:r>
              <a:rPr lang="nb-NO" sz="3100" dirty="0" smtClean="0"/>
              <a:t>St</a:t>
            </a:r>
            <a:r>
              <a:rPr lang="nb-NO" sz="3100" dirty="0"/>
              <a:t>. Olavs Hospital</a:t>
            </a:r>
          </a:p>
          <a:p>
            <a:pPr marL="0" indent="0">
              <a:buNone/>
            </a:pPr>
            <a:r>
              <a:rPr lang="nb-NO" sz="2000" dirty="0" smtClean="0"/>
              <a:t>Nybygg for akuttpsykiatri på Østmarka i Trondheim.</a:t>
            </a:r>
            <a:br>
              <a:rPr lang="nb-NO" sz="2000" dirty="0" smtClean="0"/>
            </a:br>
            <a:endParaRPr lang="nb-NO" sz="2000" dirty="0" smtClean="0"/>
          </a:p>
          <a:p>
            <a:r>
              <a:rPr lang="nb-NO" sz="3100" dirty="0" smtClean="0"/>
              <a:t>Sykehuset </a:t>
            </a:r>
            <a:r>
              <a:rPr lang="nb-NO" sz="3100" dirty="0"/>
              <a:t>i Vestfold</a:t>
            </a:r>
          </a:p>
          <a:p>
            <a:pPr marL="0" indent="0">
              <a:buNone/>
            </a:pPr>
            <a:r>
              <a:rPr lang="nb-NO" sz="2100" dirty="0"/>
              <a:t>Prosjektledelse samhandling i forprosjektfasen.</a:t>
            </a:r>
          </a:p>
          <a:p>
            <a:pPr marL="0" indent="0">
              <a:buNone/>
            </a:pPr>
            <a:endParaRPr lang="nb-NO" sz="2100" dirty="0" smtClean="0"/>
          </a:p>
          <a:p>
            <a:r>
              <a:rPr lang="nb-NO" sz="3100" dirty="0" smtClean="0"/>
              <a:t>Nytt Stavanger universitetssykehus </a:t>
            </a:r>
          </a:p>
          <a:p>
            <a:pPr marL="0" indent="0">
              <a:buNone/>
            </a:pPr>
            <a:r>
              <a:rPr lang="nb-NO" sz="2000" dirty="0" smtClean="0"/>
              <a:t>Rådgiving for prosjektledelsen og gjennomføring av </a:t>
            </a:r>
            <a:br>
              <a:rPr lang="nb-NO" sz="2000" dirty="0" smtClean="0"/>
            </a:br>
            <a:r>
              <a:rPr lang="nb-NO" sz="2000" dirty="0" smtClean="0"/>
              <a:t>planleggingsoppgaver i konseptfasen. </a:t>
            </a:r>
          </a:p>
          <a:p>
            <a:pPr marL="0" indent="0">
              <a:buNone/>
            </a:pPr>
            <a:endParaRPr lang="nb-NO" sz="2000" dirty="0" smtClean="0"/>
          </a:p>
          <a:p>
            <a:endParaRPr lang="nb-NO" sz="2600" dirty="0"/>
          </a:p>
          <a:p>
            <a:endParaRPr lang="nb-NO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2809" y="4998376"/>
            <a:ext cx="3418610" cy="164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563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522" y="3194462"/>
            <a:ext cx="2253099" cy="10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4" name="AutoShape 7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5" name="TekstSylinder 4"/>
          <p:cNvSpPr txBox="1"/>
          <p:nvPr/>
        </p:nvSpPr>
        <p:spPr>
          <a:xfrm>
            <a:off x="368300" y="4330217"/>
            <a:ext cx="345555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rgbClr val="00338D"/>
                </a:solidFill>
              </a:rPr>
              <a:t>«Sykehusbygg skal være det ledende fagmiljøet for planlegging, bygging og rehabilitering av sykehus i Norge»</a:t>
            </a:r>
            <a:r>
              <a:rPr lang="nb-NO" dirty="0" smtClean="0">
                <a:solidFill>
                  <a:srgbClr val="0070C0"/>
                </a:solidFill>
              </a:rPr>
              <a:t/>
            </a:r>
            <a:br>
              <a:rPr lang="nb-NO" dirty="0" smtClean="0">
                <a:solidFill>
                  <a:srgbClr val="0070C0"/>
                </a:solidFill>
              </a:rPr>
            </a:br>
            <a:r>
              <a:rPr lang="nb-NO" dirty="0" smtClean="0">
                <a:solidFill>
                  <a:srgbClr val="0070C0"/>
                </a:solidFill>
              </a:rPr>
              <a:t/>
            </a:r>
            <a:br>
              <a:rPr lang="nb-NO" dirty="0" smtClean="0">
                <a:solidFill>
                  <a:srgbClr val="0070C0"/>
                </a:solidFill>
              </a:rPr>
            </a:br>
            <a:endParaRPr lang="nb-NO" dirty="0">
              <a:solidFill>
                <a:srgbClr val="0070C0"/>
              </a:solidFill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6436426" y="4275950"/>
            <a:ext cx="2707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chemeClr val="accent1"/>
                </a:solidFill>
              </a:rPr>
              <a:t>    </a:t>
            </a:r>
            <a:r>
              <a:rPr lang="nb-NO" sz="1600" dirty="0" smtClean="0">
                <a:solidFill>
                  <a:srgbClr val="00338D"/>
                </a:solidFill>
              </a:rPr>
              <a:t>Hovedkontor i Trondheim</a:t>
            </a:r>
            <a:r>
              <a:rPr lang="nb-NO" dirty="0" smtClean="0">
                <a:solidFill>
                  <a:schemeClr val="accent1"/>
                </a:solidFill>
              </a:rPr>
              <a:t/>
            </a:r>
            <a:br>
              <a:rPr lang="nb-NO" dirty="0" smtClean="0">
                <a:solidFill>
                  <a:schemeClr val="accent1"/>
                </a:solidFill>
              </a:rPr>
            </a:br>
            <a:r>
              <a:rPr lang="nb-NO" dirty="0" smtClean="0">
                <a:solidFill>
                  <a:srgbClr val="0070C0"/>
                </a:solidFill>
              </a:rPr>
              <a:t> </a:t>
            </a:r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355841" y="277945"/>
            <a:ext cx="41136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chemeClr val="accent1"/>
                </a:solidFill>
              </a:rPr>
              <a:t>«</a:t>
            </a:r>
            <a:r>
              <a:rPr lang="nb-NO" sz="2400" dirty="0" smtClean="0">
                <a:solidFill>
                  <a:srgbClr val="00338D"/>
                </a:solidFill>
              </a:rPr>
              <a:t>Sykehusbyggs mål er å skape bygg som er sunne og helsefremmende gjennom sykehusets levetid, både for</a:t>
            </a:r>
            <a:br>
              <a:rPr lang="nb-NO" sz="2400" dirty="0" smtClean="0">
                <a:solidFill>
                  <a:srgbClr val="00338D"/>
                </a:solidFill>
              </a:rPr>
            </a:br>
            <a:r>
              <a:rPr lang="nb-NO" sz="2400" dirty="0" smtClean="0">
                <a:solidFill>
                  <a:srgbClr val="00338D"/>
                </a:solidFill>
              </a:rPr>
              <a:t>pasienter og ansatte»</a:t>
            </a:r>
            <a:br>
              <a:rPr lang="nb-NO" sz="2400" dirty="0" smtClean="0">
                <a:solidFill>
                  <a:srgbClr val="00338D"/>
                </a:solidFill>
              </a:rPr>
            </a:br>
            <a:r>
              <a:rPr lang="nb-NO" sz="1600" dirty="0" smtClean="0">
                <a:solidFill>
                  <a:srgbClr val="00338D"/>
                </a:solidFill>
              </a:rPr>
              <a:t>Fra Røroserklæringen 2015</a:t>
            </a:r>
            <a:r>
              <a:rPr lang="nb-NO" sz="2400" dirty="0" smtClean="0">
                <a:solidFill>
                  <a:srgbClr val="00338D"/>
                </a:solidFill>
              </a:rPr>
              <a:t/>
            </a:r>
            <a:br>
              <a:rPr lang="nb-NO" sz="2400" dirty="0" smtClean="0">
                <a:solidFill>
                  <a:srgbClr val="00338D"/>
                </a:solidFill>
              </a:rPr>
            </a:br>
            <a:endParaRPr lang="nb-NO" sz="2400" dirty="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6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187036"/>
            <a:ext cx="7986156" cy="929245"/>
          </a:xfrm>
        </p:spPr>
        <p:txBody>
          <a:bodyPr/>
          <a:lstStyle/>
          <a:p>
            <a:r>
              <a:rPr lang="nb-NO" dirty="0" smtClean="0"/>
              <a:t>       Flere Sykehusbygg-prosjekter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036618" y="1226127"/>
            <a:ext cx="6406738" cy="3626427"/>
          </a:xfrm>
        </p:spPr>
        <p:txBody>
          <a:bodyPr>
            <a:normAutofit fontScale="77500" lnSpcReduction="20000"/>
          </a:bodyPr>
          <a:lstStyle/>
          <a:p>
            <a:r>
              <a:rPr lang="nb-NO" sz="3100" dirty="0" smtClean="0"/>
              <a:t>Universitetssykehuset i Nord-Norge</a:t>
            </a:r>
          </a:p>
          <a:p>
            <a:pPr marL="0" indent="0">
              <a:buNone/>
            </a:pPr>
            <a:r>
              <a:rPr lang="nb-NO" sz="2100" dirty="0" smtClean="0"/>
              <a:t>Rådgiving for prosjektledelsen: ny A-fløy og PET-senter.</a:t>
            </a:r>
            <a:r>
              <a:rPr lang="nb-NO" sz="1900" dirty="0" smtClean="0"/>
              <a:t/>
            </a:r>
            <a:br>
              <a:rPr lang="nb-NO" sz="1900" dirty="0" smtClean="0"/>
            </a:br>
            <a:endParaRPr lang="nb-NO" sz="1900" dirty="0" smtClean="0"/>
          </a:p>
          <a:p>
            <a:r>
              <a:rPr lang="nb-NO" sz="3100" dirty="0" smtClean="0"/>
              <a:t>Sykehusapotekene </a:t>
            </a:r>
            <a:r>
              <a:rPr lang="nb-NO" sz="3100" dirty="0"/>
              <a:t>i Nord og </a:t>
            </a:r>
            <a:r>
              <a:rPr lang="nb-NO" sz="3100" dirty="0" smtClean="0"/>
              <a:t>Midt </a:t>
            </a:r>
            <a:endParaRPr lang="nb-NO" sz="3100" dirty="0"/>
          </a:p>
          <a:p>
            <a:pPr marL="0" indent="0">
              <a:buNone/>
            </a:pPr>
            <a:r>
              <a:rPr lang="nb-NO" sz="2100" dirty="0"/>
              <a:t>S</a:t>
            </a:r>
            <a:r>
              <a:rPr lang="nb-NO" sz="2100" dirty="0" smtClean="0"/>
              <a:t>amordning og tilpasning av vareautomater  for apotekene</a:t>
            </a:r>
            <a:br>
              <a:rPr lang="nb-NO" sz="2100" dirty="0" smtClean="0"/>
            </a:br>
            <a:r>
              <a:rPr lang="nb-NO" sz="2100" dirty="0" smtClean="0"/>
              <a:t>i Levanger</a:t>
            </a:r>
            <a:r>
              <a:rPr lang="nb-NO" sz="2100" dirty="0"/>
              <a:t>, Ålesund, Molde, Bodø og </a:t>
            </a:r>
            <a:r>
              <a:rPr lang="nb-NO" sz="2100" dirty="0" smtClean="0"/>
              <a:t>Tromsø.</a:t>
            </a:r>
            <a:r>
              <a:rPr lang="nb-NO" sz="1900" dirty="0" smtClean="0"/>
              <a:t/>
            </a:r>
            <a:br>
              <a:rPr lang="nb-NO" sz="1900" dirty="0" smtClean="0"/>
            </a:br>
            <a:endParaRPr lang="nb-NO" sz="1900" dirty="0" smtClean="0"/>
          </a:p>
          <a:p>
            <a:r>
              <a:rPr lang="nb-NO" sz="3100" dirty="0" smtClean="0"/>
              <a:t>Tilpasning </a:t>
            </a:r>
            <a:r>
              <a:rPr lang="nb-NO" sz="3100" dirty="0"/>
              <a:t>av </a:t>
            </a:r>
            <a:r>
              <a:rPr lang="nb-NO" sz="3100" dirty="0" smtClean="0"/>
              <a:t>dagens helikopterplattformer</a:t>
            </a:r>
            <a:endParaRPr lang="nb-NO" sz="3100" dirty="0"/>
          </a:p>
          <a:p>
            <a:pPr marL="0" indent="0">
              <a:buNone/>
            </a:pPr>
            <a:r>
              <a:rPr lang="nb-NO" sz="2100" dirty="0" smtClean="0"/>
              <a:t>Slik at alle helseregioner </a:t>
            </a:r>
            <a:r>
              <a:rPr lang="nb-NO" sz="2100" dirty="0"/>
              <a:t>kan ta imot nye </a:t>
            </a:r>
            <a:r>
              <a:rPr lang="nb-NO" sz="2100" dirty="0" smtClean="0"/>
              <a:t>redningshelikoptre</a:t>
            </a:r>
            <a:br>
              <a:rPr lang="nb-NO" sz="2100" dirty="0" smtClean="0"/>
            </a:br>
            <a:r>
              <a:rPr lang="nb-NO" sz="2100" dirty="0" smtClean="0"/>
              <a:t>på </a:t>
            </a:r>
            <a:r>
              <a:rPr lang="nb-NO" sz="2100" dirty="0"/>
              <a:t>sine sykehus fra </a:t>
            </a:r>
            <a:r>
              <a:rPr lang="nb-NO" sz="2100" dirty="0" smtClean="0"/>
              <a:t>2017.</a:t>
            </a:r>
            <a:r>
              <a:rPr lang="nb-NO" sz="1900" dirty="0" smtClean="0"/>
              <a:t/>
            </a:r>
            <a:br>
              <a:rPr lang="nb-NO" sz="1900" dirty="0" smtClean="0"/>
            </a:br>
            <a:endParaRPr lang="nb-NO" sz="1900" dirty="0" smtClean="0"/>
          </a:p>
          <a:p>
            <a:r>
              <a:rPr lang="nb-NO" sz="3100" dirty="0"/>
              <a:t>Anlegg for protonterapi</a:t>
            </a:r>
          </a:p>
          <a:p>
            <a:pPr marL="0" indent="0">
              <a:buNone/>
            </a:pPr>
            <a:r>
              <a:rPr lang="nb-NO" sz="2000" dirty="0" smtClean="0"/>
              <a:t>Kvalitetssikring av nasjonal rapport om </a:t>
            </a:r>
            <a:r>
              <a:rPr lang="nb-NO" sz="2000" dirty="0"/>
              <a:t>regionale anlegg </a:t>
            </a:r>
            <a:r>
              <a:rPr lang="nb-NO" sz="2000" dirty="0" smtClean="0"/>
              <a:t>for</a:t>
            </a:r>
            <a:br>
              <a:rPr lang="nb-NO" sz="2000" dirty="0" smtClean="0"/>
            </a:br>
            <a:r>
              <a:rPr lang="nb-NO" sz="2000" dirty="0" smtClean="0"/>
              <a:t>proton-behandling </a:t>
            </a:r>
            <a:r>
              <a:rPr lang="nb-NO" sz="2000" dirty="0"/>
              <a:t>av </a:t>
            </a:r>
            <a:r>
              <a:rPr lang="nb-NO" sz="2000" dirty="0" smtClean="0"/>
              <a:t>kreft. </a:t>
            </a:r>
            <a:endParaRPr lang="nb-NO" sz="2000" dirty="0"/>
          </a:p>
          <a:p>
            <a:pPr marL="0" indent="0">
              <a:buNone/>
            </a:pPr>
            <a:endParaRPr lang="nb-NO" sz="2400" dirty="0"/>
          </a:p>
        </p:txBody>
      </p:sp>
      <p:pic>
        <p:nvPicPr>
          <p:cNvPr id="11267" name="Picture 3" descr="C:\Users\knhe\Desktop\DSC_0514-e1436958792827[1]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6264" y="5201537"/>
            <a:ext cx="2534537" cy="145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02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        </a:t>
            </a:r>
            <a:r>
              <a:rPr lang="nb-NO" sz="3100" dirty="0" smtClean="0"/>
              <a:t>      </a:t>
            </a:r>
            <a:r>
              <a:rPr lang="nb-NO" dirty="0" smtClean="0"/>
              <a:t>Årsverk i Sykehusbygg </a:t>
            </a:r>
            <a:endParaRPr lang="nb-NO" sz="31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1"/>
            <a:ext cx="2721935" cy="4364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b-NO" sz="2400" dirty="0" smtClean="0"/>
              <a:t>Totalt:</a:t>
            </a:r>
            <a:endParaRPr lang="nb-NO" sz="2400" dirty="0"/>
          </a:p>
          <a:p>
            <a:r>
              <a:rPr lang="nb-NO" dirty="0" smtClean="0"/>
              <a:t>2016: 74</a:t>
            </a:r>
          </a:p>
          <a:p>
            <a:r>
              <a:rPr lang="nb-NO" dirty="0" smtClean="0"/>
              <a:t>2017: 105</a:t>
            </a:r>
          </a:p>
          <a:p>
            <a:r>
              <a:rPr lang="nb-NO" dirty="0" smtClean="0"/>
              <a:t>2018: 136</a:t>
            </a:r>
          </a:p>
          <a:p>
            <a:r>
              <a:rPr lang="nb-NO" dirty="0" smtClean="0"/>
              <a:t>2019: 154</a:t>
            </a:r>
          </a:p>
          <a:p>
            <a:pPr marL="0" indent="0">
              <a:buNone/>
            </a:pPr>
            <a:endParaRPr lang="nb-NO" sz="2400" dirty="0" smtClean="0"/>
          </a:p>
          <a:p>
            <a:pPr marL="0" indent="0">
              <a:buNone/>
            </a:pPr>
            <a:r>
              <a:rPr lang="nb-NO" sz="2400" dirty="0" smtClean="0"/>
              <a:t>To nye avdelings-</a:t>
            </a:r>
            <a:br>
              <a:rPr lang="nb-NO" sz="2400" dirty="0" smtClean="0"/>
            </a:br>
            <a:r>
              <a:rPr lang="nb-NO" sz="2400" dirty="0" smtClean="0"/>
              <a:t>kontorer i perioden.</a:t>
            </a:r>
          </a:p>
          <a:p>
            <a:pPr marL="0" indent="0">
              <a:buNone/>
            </a:pPr>
            <a:endParaRPr lang="nb-NO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5822" y="2276166"/>
            <a:ext cx="5365406" cy="194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78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HVOR GÅR VEIEN VIDERE?</a:t>
            </a:r>
            <a:endParaRPr lang="nb-NO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494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Rollene, stegene og analysene i strategiarbeidet</a:t>
            </a:r>
            <a:endParaRPr lang="nb-NO" dirty="0"/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12890"/>
            <a:ext cx="7370372" cy="466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9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Utfordringer slik jeg ser det i dag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 smtClean="0"/>
              <a:t>Norge ligger på topp i pris/kvm</a:t>
            </a:r>
          </a:p>
          <a:p>
            <a:r>
              <a:rPr lang="nb-NO" dirty="0" smtClean="0"/>
              <a:t>Trenger </a:t>
            </a:r>
            <a:r>
              <a:rPr lang="nb-NO" dirty="0"/>
              <a:t>mer systematisk kunnskapsinnhenting for å kunne utvikle standardiserte </a:t>
            </a:r>
            <a:r>
              <a:rPr lang="nb-NO" dirty="0" smtClean="0"/>
              <a:t>løsninger</a:t>
            </a:r>
          </a:p>
          <a:p>
            <a:r>
              <a:rPr lang="nb-NO" dirty="0" smtClean="0"/>
              <a:t>Bidra til å utvikle bransjen</a:t>
            </a:r>
            <a:endParaRPr lang="nb-NO" dirty="0"/>
          </a:p>
          <a:p>
            <a:r>
              <a:rPr lang="nb-NO" dirty="0" smtClean="0"/>
              <a:t>Mange ulike forventninger</a:t>
            </a:r>
          </a:p>
          <a:p>
            <a:r>
              <a:rPr lang="nb-NO" dirty="0" smtClean="0"/>
              <a:t>Prosjektmodeller i grensesnittet mellom RHF/HF og Sykehusbygg HF</a:t>
            </a:r>
          </a:p>
          <a:p>
            <a:r>
              <a:rPr lang="nb-NO" dirty="0" smtClean="0"/>
              <a:t>En ung organisasjon i vekst, mye som skal på plass samtidig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5376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Hvordan løse de?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 tett samhandling med RHF/</a:t>
            </a:r>
            <a:r>
              <a:rPr lang="nb-NO" dirty="0" err="1" smtClean="0"/>
              <a:t>HF’ene</a:t>
            </a:r>
            <a:endParaRPr lang="nb-NO" dirty="0" smtClean="0"/>
          </a:p>
          <a:p>
            <a:r>
              <a:rPr lang="nb-NO" dirty="0" smtClean="0"/>
              <a:t>I dialog med bransjen</a:t>
            </a:r>
          </a:p>
          <a:p>
            <a:r>
              <a:rPr lang="nb-NO" dirty="0" smtClean="0"/>
              <a:t>I samarbeid med NTNU og andre universiteter, høgskoler og forskningsinstitutter nasjonalt og internasjonalt</a:t>
            </a:r>
          </a:p>
          <a:p>
            <a:r>
              <a:rPr lang="nb-NO" dirty="0" smtClean="0"/>
              <a:t>I nært samarbeid med medarbeiderne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1817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/>
              <a:t>Framtidig </a:t>
            </a:r>
            <a:r>
              <a:rPr lang="nb-NO" b="1" dirty="0" err="1"/>
              <a:t>målbilde</a:t>
            </a:r>
            <a:r>
              <a:rPr lang="nb-NO" b="1" dirty="0"/>
              <a:t/>
            </a:r>
            <a:br>
              <a:rPr lang="nb-NO" b="1" dirty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b-NO" dirty="0" smtClean="0"/>
              <a:t>Sykehusbygg </a:t>
            </a:r>
            <a:r>
              <a:rPr lang="nb-NO" dirty="0"/>
              <a:t>skal skape framtidsrettede, sunne bygg som er helsefremmende og driftseffektive gjennom sykehusets levetid både for pasienter og </a:t>
            </a:r>
            <a:r>
              <a:rPr lang="nb-NO" dirty="0" smtClean="0"/>
              <a:t>ansatte</a:t>
            </a:r>
          </a:p>
          <a:p>
            <a:pPr marL="0" indent="0">
              <a:buNone/>
            </a:pPr>
            <a:r>
              <a:rPr lang="nb-NO" sz="2200" dirty="0" smtClean="0"/>
              <a:t>Gjennom:</a:t>
            </a:r>
            <a:endParaRPr lang="nb-NO" sz="2200" dirty="0"/>
          </a:p>
          <a:p>
            <a:pPr lvl="1"/>
            <a:r>
              <a:rPr lang="nb-NO" i="1" dirty="0"/>
              <a:t>Effektiv ressursbruk i planlegging og gjennomføring av sykehusprosjekt</a:t>
            </a:r>
            <a:endParaRPr lang="nb-NO" dirty="0"/>
          </a:p>
          <a:p>
            <a:pPr lvl="1"/>
            <a:r>
              <a:rPr lang="nb-NO" i="1" dirty="0"/>
              <a:t>Innovativ og kunnskapsbasert planlegging og bygging gjennom standardisering av prosesser, løsninger og gjennomføringsmodeller</a:t>
            </a:r>
            <a:endParaRPr lang="nb-NO" dirty="0"/>
          </a:p>
          <a:p>
            <a:pPr lvl="1"/>
            <a:r>
              <a:rPr lang="nb-NO" i="1" dirty="0"/>
              <a:t>Medarbeidere med oppdatert kunnskap og kompetanse, metoder og verktøy</a:t>
            </a:r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2644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emkant 1"/>
          <p:cNvSpPr/>
          <p:nvPr/>
        </p:nvSpPr>
        <p:spPr>
          <a:xfrm>
            <a:off x="654148" y="2228850"/>
            <a:ext cx="1466557" cy="643597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nb-NO" sz="1350" b="1" dirty="0">
                <a:solidFill>
                  <a:prstClr val="black"/>
                </a:solidFill>
              </a:rPr>
              <a:t>Utviklingsplan</a:t>
            </a:r>
          </a:p>
        </p:txBody>
      </p:sp>
      <p:sp>
        <p:nvSpPr>
          <p:cNvPr id="3" name="Vinkeltegn 2"/>
          <p:cNvSpPr/>
          <p:nvPr/>
        </p:nvSpPr>
        <p:spPr>
          <a:xfrm>
            <a:off x="1899140" y="2228850"/>
            <a:ext cx="2162907" cy="643596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nb-NO" sz="1350" b="1" dirty="0">
                <a:solidFill>
                  <a:prstClr val="black"/>
                </a:solidFill>
              </a:rPr>
              <a:t>Planlegging og utvikling</a:t>
            </a:r>
          </a:p>
        </p:txBody>
      </p:sp>
      <p:sp>
        <p:nvSpPr>
          <p:cNvPr id="4" name="Vinkeltegn 3"/>
          <p:cNvSpPr/>
          <p:nvPr/>
        </p:nvSpPr>
        <p:spPr>
          <a:xfrm>
            <a:off x="3849273" y="2228850"/>
            <a:ext cx="2162907" cy="643596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nb-NO" sz="1350" b="1" dirty="0">
                <a:solidFill>
                  <a:prstClr val="black"/>
                </a:solidFill>
              </a:rPr>
              <a:t>Prosjektering og bygging</a:t>
            </a:r>
          </a:p>
        </p:txBody>
      </p:sp>
      <p:sp>
        <p:nvSpPr>
          <p:cNvPr id="5" name="Vinkeltegn 4"/>
          <p:cNvSpPr/>
          <p:nvPr/>
        </p:nvSpPr>
        <p:spPr>
          <a:xfrm>
            <a:off x="5790615" y="2228849"/>
            <a:ext cx="2162907" cy="643596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nb-NO" sz="1350" b="1" dirty="0">
                <a:solidFill>
                  <a:prstClr val="black"/>
                </a:solidFill>
              </a:rPr>
              <a:t>Overlevering og drift</a:t>
            </a:r>
          </a:p>
        </p:txBody>
      </p:sp>
      <p:cxnSp>
        <p:nvCxnSpPr>
          <p:cNvPr id="7" name="Rett linje 6"/>
          <p:cNvCxnSpPr/>
          <p:nvPr/>
        </p:nvCxnSpPr>
        <p:spPr>
          <a:xfrm>
            <a:off x="2009044" y="1706586"/>
            <a:ext cx="10550" cy="168812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tt linje 9"/>
          <p:cNvCxnSpPr/>
          <p:nvPr/>
        </p:nvCxnSpPr>
        <p:spPr>
          <a:xfrm>
            <a:off x="6086037" y="1740877"/>
            <a:ext cx="10550" cy="168812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Sylinder 5"/>
          <p:cNvSpPr txBox="1"/>
          <p:nvPr/>
        </p:nvSpPr>
        <p:spPr>
          <a:xfrm>
            <a:off x="2916199" y="660453"/>
            <a:ext cx="278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nb-NO" sz="2400" b="1" dirty="0" smtClean="0">
                <a:solidFill>
                  <a:srgbClr val="5B9BD5">
                    <a:lumMod val="50000"/>
                  </a:srgbClr>
                </a:solidFill>
              </a:rPr>
              <a:t>Livsløpsperspektivet</a:t>
            </a:r>
            <a:endParaRPr lang="nb-NO" sz="2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9" name="Høyre klammeparentes 8"/>
          <p:cNvSpPr/>
          <p:nvPr/>
        </p:nvSpPr>
        <p:spPr>
          <a:xfrm rot="16200000">
            <a:off x="4074455" y="-2002434"/>
            <a:ext cx="458761" cy="729937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3380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Strategisk plan</a:t>
            </a:r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Legges fram for styret 9. november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873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Prosjektmodeller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 grensesnittet mellom RHF/HF og Sykehusbygg</a:t>
            </a:r>
          </a:p>
          <a:p>
            <a:r>
              <a:rPr lang="nb-NO" dirty="0" smtClean="0"/>
              <a:t>Legges fram for styret 9. november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6097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      «Vi har ikke råd til å la være …»</a:t>
            </a:r>
            <a:r>
              <a:rPr lang="nb-NO" sz="2000" dirty="0" smtClean="0"/>
              <a:t> </a:t>
            </a:r>
            <a:br>
              <a:rPr lang="nb-NO" sz="2000" dirty="0" smtClean="0"/>
            </a:br>
            <a:r>
              <a:rPr lang="nb-NO" sz="2000" dirty="0" smtClean="0"/>
              <a:t>                                                                  Fra </a:t>
            </a:r>
            <a:r>
              <a:rPr lang="nb-NO" sz="2000" dirty="0"/>
              <a:t>statsrådens </a:t>
            </a:r>
            <a:r>
              <a:rPr lang="nb-NO" sz="2000" dirty="0" smtClean="0"/>
              <a:t>sykehustale </a:t>
            </a:r>
            <a:r>
              <a:rPr lang="nb-NO" sz="2000" dirty="0"/>
              <a:t>7. jan 2015</a:t>
            </a:r>
            <a:r>
              <a:rPr lang="nb-NO" sz="2000" dirty="0" smtClean="0"/>
              <a:t/>
            </a:r>
            <a:br>
              <a:rPr lang="nb-NO" sz="2000" dirty="0" smtClean="0"/>
            </a:br>
            <a:r>
              <a:rPr lang="nb-NO" sz="2000" dirty="0" smtClean="0"/>
              <a:t>                                                               </a:t>
            </a:r>
            <a:endParaRPr lang="nb-NO" sz="2000" dirty="0"/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>
          <a:xfrm>
            <a:off x="2213264" y="2111829"/>
            <a:ext cx="6658593" cy="3222172"/>
          </a:xfrm>
        </p:spPr>
        <p:txBody>
          <a:bodyPr>
            <a:normAutofit fontScale="92500" lnSpcReduction="10000"/>
          </a:bodyPr>
          <a:lstStyle/>
          <a:p>
            <a:r>
              <a:rPr lang="nb-NO" dirty="0" smtClean="0"/>
              <a:t>Sterk politisk vilje bak Sykehusbygg</a:t>
            </a:r>
          </a:p>
          <a:p>
            <a:r>
              <a:rPr lang="nb-NO" dirty="0" smtClean="0"/>
              <a:t>Store forventninger til:  </a:t>
            </a:r>
            <a:br>
              <a:rPr lang="nb-NO" dirty="0" smtClean="0"/>
            </a:br>
            <a:r>
              <a:rPr lang="nb-NO" sz="2600" dirty="0"/>
              <a:t>–</a:t>
            </a:r>
            <a:r>
              <a:rPr lang="nb-NO" sz="2800" dirty="0" smtClean="0"/>
              <a:t> </a:t>
            </a:r>
            <a:r>
              <a:rPr lang="nb-NO" sz="2600" dirty="0" smtClean="0"/>
              <a:t>erfaringsoverføring</a:t>
            </a:r>
            <a:r>
              <a:rPr lang="nb-NO" sz="3000" dirty="0" smtClean="0"/>
              <a:t/>
            </a:r>
            <a:br>
              <a:rPr lang="nb-NO" sz="3000" dirty="0" smtClean="0"/>
            </a:br>
            <a:r>
              <a:rPr lang="nb-NO" sz="2600" dirty="0" smtClean="0"/>
              <a:t>– standardisering</a:t>
            </a:r>
            <a:br>
              <a:rPr lang="nb-NO" sz="2600" dirty="0" smtClean="0"/>
            </a:br>
            <a:r>
              <a:rPr lang="nb-NO" sz="2600" dirty="0"/>
              <a:t>– </a:t>
            </a:r>
            <a:r>
              <a:rPr lang="nb-NO" sz="2600" dirty="0" smtClean="0"/>
              <a:t>gjenbruk av løsninger</a:t>
            </a:r>
          </a:p>
          <a:p>
            <a:r>
              <a:rPr lang="nb-NO" dirty="0" smtClean="0"/>
              <a:t>Ber foretakene benytte Sykehusbygg</a:t>
            </a:r>
          </a:p>
          <a:p>
            <a:r>
              <a:rPr lang="nb-NO" i="1" dirty="0" smtClean="0"/>
              <a:t>Skal</a:t>
            </a:r>
            <a:r>
              <a:rPr lang="nb-NO" dirty="0" smtClean="0"/>
              <a:t> benyttes i prosjekter over 500 </a:t>
            </a:r>
            <a:r>
              <a:rPr lang="nb-NO" dirty="0" err="1" smtClean="0"/>
              <a:t>mill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3" name="AutoShape 2" descr="http://sjukehusbygg.no/wp-admin/admin-ajax.php?action=imgedit-preview&amp;_ajax_nonce=1509bea0f8&amp;postid=458&amp;rand=7652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4" name="AutoShape 4" descr="http://sjukehusbygg.no/wp-admin/admin-ajax.php?action=imgedit-preview&amp;_ajax_nonce=1509bea0f8&amp;postid=458&amp;rand=76526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" y="2254333"/>
            <a:ext cx="1911873" cy="2619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0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 idx="4294967295"/>
          </p:nvPr>
        </p:nvSpPr>
        <p:spPr>
          <a:xfrm>
            <a:off x="3986012" y="1571984"/>
            <a:ext cx="4423892" cy="2098496"/>
          </a:xfrm>
        </p:spPr>
        <p:txBody>
          <a:bodyPr>
            <a:normAutofit fontScale="90000"/>
          </a:bodyPr>
          <a:lstStyle/>
          <a:p>
            <a:r>
              <a:rPr lang="nb-NO" dirty="0" smtClean="0">
                <a:latin typeface="Algerian" panose="04020705040A02060702" pitchFamily="82" charset="0"/>
              </a:rPr>
              <a:t>BEHOV FOR Å PRIORITERE</a:t>
            </a:r>
            <a:br>
              <a:rPr lang="nb-NO" dirty="0" smtClean="0">
                <a:latin typeface="Algerian" panose="04020705040A02060702" pitchFamily="82" charset="0"/>
              </a:rPr>
            </a:br>
            <a:endParaRPr lang="nb-NO" dirty="0">
              <a:latin typeface="Algerian" panose="04020705040A02060702" pitchFamily="82" charset="0"/>
            </a:endParaRPr>
          </a:p>
        </p:txBody>
      </p:sp>
      <p:sp>
        <p:nvSpPr>
          <p:cNvPr id="5" name="Plassholder for tekst 4"/>
          <p:cNvSpPr>
            <a:spLocks noGrp="1"/>
          </p:cNvSpPr>
          <p:nvPr>
            <p:ph type="body" idx="4294967295"/>
          </p:nvPr>
        </p:nvSpPr>
        <p:spPr>
          <a:xfrm>
            <a:off x="663262" y="858972"/>
            <a:ext cx="3728434" cy="1500187"/>
          </a:xfrm>
        </p:spPr>
        <p:txBody>
          <a:bodyPr/>
          <a:lstStyle/>
          <a:p>
            <a:pPr marL="0" indent="0">
              <a:buNone/>
            </a:pPr>
            <a:r>
              <a:rPr lang="nb-NO" dirty="0" smtClean="0">
                <a:latin typeface="Britannic Bold" panose="020B0903060703020204" pitchFamily="34" charset="0"/>
              </a:rPr>
              <a:t>HØYE FORVENTNINGER</a:t>
            </a:r>
            <a:endParaRPr lang="nb-NO" dirty="0">
              <a:latin typeface="Britannic Bold" panose="020B0903060703020204" pitchFamily="34" charset="0"/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1184856" y="3506329"/>
            <a:ext cx="48038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600" dirty="0" smtClean="0">
                <a:solidFill>
                  <a:srgbClr val="FF0000"/>
                </a:solidFill>
                <a:latin typeface="Jokerman" panose="04090605060D06020702" pitchFamily="82" charset="0"/>
              </a:rPr>
              <a:t>DYKTIGE OG DEDIKERTE MEDARBEIDERE!</a:t>
            </a:r>
            <a:endParaRPr lang="nb-NO" sz="36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  <p:sp>
        <p:nvSpPr>
          <p:cNvPr id="7" name="TekstSylinder 6"/>
          <p:cNvSpPr txBox="1"/>
          <p:nvPr/>
        </p:nvSpPr>
        <p:spPr>
          <a:xfrm>
            <a:off x="3245476" y="5602310"/>
            <a:ext cx="4556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dirty="0" smtClean="0">
                <a:solidFill>
                  <a:srgbClr val="0070C0"/>
                </a:solidFill>
                <a:latin typeface="Harlow Solid Italic" panose="04030604020F02020D02" pitchFamily="82" charset="0"/>
              </a:rPr>
              <a:t>Lyser ut flere stillinger nå!</a:t>
            </a:r>
            <a:endParaRPr lang="nb-NO" sz="3200" dirty="0">
              <a:solidFill>
                <a:srgbClr val="0070C0"/>
              </a:solidFill>
              <a:latin typeface="Harlow Solid Italic" panose="04030604020F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1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3732028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smtClean="0">
                <a:solidFill>
                  <a:srgbClr val="FF0000"/>
                </a:solidFill>
                <a:latin typeface="Jokerman" panose="04090605060D06020702" pitchFamily="82" charset="0"/>
              </a:rPr>
              <a:t>     Takk for oppmerksomheten! </a:t>
            </a: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 smtClean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 smtClean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r>
              <a:rPr lang="nb-NO" dirty="0" smtClean="0">
                <a:solidFill>
                  <a:srgbClr val="FF0000"/>
                </a:solidFill>
                <a:latin typeface="Jokerman" panose="04090605060D06020702" pitchFamily="82" charset="0"/>
              </a:rPr>
              <a:t>Vi gleder oss til fortsettelsen!</a:t>
            </a: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 smtClean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 smtClean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  <a:p>
            <a:pPr marL="0" indent="0">
              <a:buNone/>
            </a:pPr>
            <a:endParaRPr lang="nb-NO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1371" y="274639"/>
            <a:ext cx="4702629" cy="658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Sylinder 3"/>
          <p:cNvSpPr txBox="1"/>
          <p:nvPr/>
        </p:nvSpPr>
        <p:spPr>
          <a:xfrm>
            <a:off x="262879" y="370331"/>
            <a:ext cx="40433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7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0" y="274638"/>
            <a:ext cx="8645236" cy="1211262"/>
          </a:xfrm>
        </p:spPr>
        <p:txBody>
          <a:bodyPr>
            <a:noAutofit/>
          </a:bodyPr>
          <a:lstStyle/>
          <a:p>
            <a:r>
              <a:rPr lang="nb-NO" sz="3600" dirty="0" smtClean="0"/>
              <a:t>    </a:t>
            </a:r>
            <a:br>
              <a:rPr lang="nb-NO" sz="3600" dirty="0" smtClean="0"/>
            </a:br>
            <a:r>
              <a:rPr lang="nb-NO" sz="3600" dirty="0"/>
              <a:t> </a:t>
            </a:r>
            <a:r>
              <a:rPr lang="nb-NO" sz="3600" dirty="0" smtClean="0"/>
              <a:t>                        </a:t>
            </a:r>
            <a:r>
              <a:rPr lang="nb-NO" dirty="0" smtClean="0"/>
              <a:t>Kunnskapsnavet</a:t>
            </a:r>
            <a:r>
              <a:rPr lang="nb-NO" sz="4000" dirty="0" smtClean="0"/>
              <a:t/>
            </a:r>
            <a:br>
              <a:rPr lang="nb-NO" sz="4000" dirty="0" smtClean="0"/>
            </a:br>
            <a:r>
              <a:rPr lang="nb-NO" sz="4000" dirty="0" smtClean="0"/>
              <a:t>                    </a:t>
            </a:r>
            <a:r>
              <a:rPr lang="nb-NO" sz="3200" dirty="0" smtClean="0"/>
              <a:t>–</a:t>
            </a:r>
            <a:r>
              <a:rPr lang="nb-NO" sz="4000" dirty="0" smtClean="0"/>
              <a:t> </a:t>
            </a:r>
            <a:r>
              <a:rPr lang="nb-NO" sz="3200" dirty="0" smtClean="0"/>
              <a:t>i norsk sykehusbygging</a:t>
            </a:r>
            <a:r>
              <a:rPr lang="nb-NO" sz="3600" dirty="0" smtClean="0"/>
              <a:t/>
            </a:r>
            <a:br>
              <a:rPr lang="nb-NO" sz="3600" dirty="0" smtClean="0"/>
            </a:br>
            <a:r>
              <a:rPr lang="nb-NO" sz="3600" dirty="0" smtClean="0"/>
              <a:t>      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55863" y="2130136"/>
            <a:ext cx="4727864" cy="3886200"/>
          </a:xfrm>
        </p:spPr>
        <p:txBody>
          <a:bodyPr>
            <a:noAutofit/>
          </a:bodyPr>
          <a:lstStyle/>
          <a:p>
            <a:r>
              <a:rPr lang="nb-NO" sz="2400" dirty="0" smtClean="0"/>
              <a:t>Rollemodell </a:t>
            </a:r>
            <a:r>
              <a:rPr lang="nb-NO" sz="2400" dirty="0"/>
              <a:t>i</a:t>
            </a:r>
            <a:r>
              <a:rPr lang="nb-NO" sz="2400" dirty="0" smtClean="0"/>
              <a:t> bygg- </a:t>
            </a:r>
            <a:br>
              <a:rPr lang="nb-NO" sz="2400" dirty="0" smtClean="0"/>
            </a:br>
            <a:r>
              <a:rPr lang="nb-NO" sz="2400" dirty="0" smtClean="0"/>
              <a:t>og  anleggsnæringen</a:t>
            </a:r>
          </a:p>
          <a:p>
            <a:r>
              <a:rPr lang="nb-NO" sz="2400" dirty="0" smtClean="0"/>
              <a:t>Bygger </a:t>
            </a:r>
            <a:r>
              <a:rPr lang="nb-NO" sz="2400" dirty="0"/>
              <a:t>opp </a:t>
            </a:r>
            <a:r>
              <a:rPr lang="nb-NO" sz="2400" dirty="0" smtClean="0"/>
              <a:t>kunnskap</a:t>
            </a:r>
            <a:br>
              <a:rPr lang="nb-NO" sz="2400" dirty="0" smtClean="0"/>
            </a:br>
            <a:r>
              <a:rPr lang="nb-NO" sz="2400" dirty="0" smtClean="0"/>
              <a:t>gjennom erfaringsoverføring</a:t>
            </a:r>
          </a:p>
          <a:p>
            <a:r>
              <a:rPr lang="nb-NO" sz="2400" dirty="0" smtClean="0"/>
              <a:t>Binder </a:t>
            </a:r>
            <a:r>
              <a:rPr lang="nb-NO" sz="2400" dirty="0"/>
              <a:t>prosjekter </a:t>
            </a:r>
            <a:r>
              <a:rPr lang="nb-NO" sz="2400" dirty="0" smtClean="0"/>
              <a:t>sammen</a:t>
            </a:r>
          </a:p>
          <a:p>
            <a:r>
              <a:rPr lang="nb-NO" sz="2400" dirty="0" smtClean="0"/>
              <a:t>Skaper kontinuitet</a:t>
            </a:r>
          </a:p>
          <a:p>
            <a:r>
              <a:rPr lang="nb-NO" sz="2400" dirty="0" smtClean="0"/>
              <a:t>Gir innovasjon</a:t>
            </a:r>
            <a:endParaRPr lang="nb-NO" sz="2400" dirty="0"/>
          </a:p>
          <a:p>
            <a:r>
              <a:rPr lang="nb-NO" sz="2400" dirty="0" smtClean="0"/>
              <a:t>Utvikler kompetanse hos</a:t>
            </a:r>
            <a:br>
              <a:rPr lang="nb-NO" sz="2400" dirty="0" smtClean="0"/>
            </a:br>
            <a:r>
              <a:rPr lang="nb-NO" sz="2400" dirty="0" smtClean="0"/>
              <a:t>leverandører og andre aktører</a:t>
            </a:r>
          </a:p>
          <a:p>
            <a:endParaRPr lang="nb-NO" sz="1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5413" y="2337956"/>
            <a:ext cx="3699162" cy="277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1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 Sykehusbygg skal …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59489" y="1417638"/>
            <a:ext cx="5350662" cy="5173167"/>
          </a:xfrm>
        </p:spPr>
        <p:txBody>
          <a:bodyPr>
            <a:normAutofit/>
          </a:bodyPr>
          <a:lstStyle/>
          <a:p>
            <a:r>
              <a:rPr lang="nb-NO" sz="2400" dirty="0" smtClean="0"/>
              <a:t>sikre nasjonalt kompetansemiljø</a:t>
            </a:r>
            <a:br>
              <a:rPr lang="nb-NO" sz="2400" dirty="0" smtClean="0"/>
            </a:br>
            <a:r>
              <a:rPr lang="nb-NO" sz="2400" dirty="0" smtClean="0"/>
              <a:t>for </a:t>
            </a:r>
            <a:r>
              <a:rPr lang="nb-NO" sz="2400" dirty="0"/>
              <a:t>sykehusplanlegging og </a:t>
            </a:r>
            <a:r>
              <a:rPr lang="nb-NO" sz="2400" dirty="0" smtClean="0"/>
              <a:t>bygging</a:t>
            </a:r>
            <a:br>
              <a:rPr lang="nb-NO" sz="2400" dirty="0" smtClean="0"/>
            </a:br>
            <a:r>
              <a:rPr lang="nb-NO" sz="2400" dirty="0" smtClean="0"/>
              <a:t>på høyt internasjonalt nivå</a:t>
            </a:r>
            <a:br>
              <a:rPr lang="nb-NO" sz="2400" dirty="0" smtClean="0"/>
            </a:br>
            <a:endParaRPr lang="nb-NO" sz="2400" dirty="0"/>
          </a:p>
          <a:p>
            <a:r>
              <a:rPr lang="nb-NO" sz="2400" dirty="0" smtClean="0"/>
              <a:t>bidra </a:t>
            </a:r>
            <a:r>
              <a:rPr lang="nb-NO" sz="2400" dirty="0"/>
              <a:t>til framtidsrettet utvikling </a:t>
            </a:r>
            <a:r>
              <a:rPr lang="nb-NO" sz="2400" dirty="0" smtClean="0"/>
              <a:t>av</a:t>
            </a:r>
            <a:br>
              <a:rPr lang="nb-NO" sz="2400" dirty="0" smtClean="0"/>
            </a:br>
            <a:r>
              <a:rPr lang="nb-NO" sz="2400" dirty="0" smtClean="0"/>
              <a:t>sykehusutbygging </a:t>
            </a:r>
            <a:r>
              <a:rPr lang="nb-NO" sz="2400" dirty="0"/>
              <a:t>gjennom læring, </a:t>
            </a:r>
            <a:r>
              <a:rPr lang="nb-NO" sz="2400" dirty="0" smtClean="0"/>
              <a:t/>
            </a:r>
            <a:br>
              <a:rPr lang="nb-NO" sz="2400" dirty="0" smtClean="0"/>
            </a:br>
            <a:r>
              <a:rPr lang="nb-NO" sz="2400" dirty="0" smtClean="0"/>
              <a:t>innovasjon</a:t>
            </a:r>
            <a:r>
              <a:rPr lang="nb-NO" sz="2400" dirty="0"/>
              <a:t>, erfarings- og </a:t>
            </a:r>
            <a:r>
              <a:rPr lang="nb-NO" sz="2400" dirty="0" smtClean="0"/>
              <a:t>kompetanse-</a:t>
            </a:r>
            <a:br>
              <a:rPr lang="nb-NO" sz="2400" dirty="0" smtClean="0"/>
            </a:br>
            <a:r>
              <a:rPr lang="nb-NO" sz="2400" dirty="0" smtClean="0"/>
              <a:t>overføring</a:t>
            </a:r>
            <a:br>
              <a:rPr lang="nb-NO" sz="2400" dirty="0" smtClean="0"/>
            </a:br>
            <a:endParaRPr lang="nb-NO" sz="2400" dirty="0" smtClean="0"/>
          </a:p>
          <a:p>
            <a:r>
              <a:rPr lang="nb-NO" sz="2400" dirty="0" smtClean="0"/>
              <a:t>være ressursleverandør </a:t>
            </a:r>
            <a:r>
              <a:rPr lang="nb-NO" sz="2400" dirty="0"/>
              <a:t>for </a:t>
            </a:r>
            <a:r>
              <a:rPr lang="nb-NO" sz="2400" dirty="0" smtClean="0"/>
              <a:t>helse-</a:t>
            </a:r>
            <a:br>
              <a:rPr lang="nb-NO" sz="2400" dirty="0" smtClean="0"/>
            </a:br>
            <a:r>
              <a:rPr lang="nb-NO" sz="2400" dirty="0" smtClean="0"/>
              <a:t>foretakene, sørge </a:t>
            </a:r>
            <a:r>
              <a:rPr lang="nb-NO" sz="2400" dirty="0"/>
              <a:t>for felles </a:t>
            </a:r>
            <a:r>
              <a:rPr lang="nb-NO" sz="2400" dirty="0" smtClean="0"/>
              <a:t>gevinster</a:t>
            </a:r>
            <a:br>
              <a:rPr lang="nb-NO" sz="2400" dirty="0" smtClean="0"/>
            </a:br>
            <a:r>
              <a:rPr lang="nb-NO" sz="2400" dirty="0" smtClean="0"/>
              <a:t>og samhandle med NTNU og andre kunnskapsmiljø</a:t>
            </a:r>
            <a:endParaRPr lang="nb-NO" sz="2400" dirty="0"/>
          </a:p>
          <a:p>
            <a:endParaRPr lang="nb-NO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2694" y="1499191"/>
            <a:ext cx="3363664" cy="306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89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7086" y="142505"/>
            <a:ext cx="8694716" cy="1394876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                    </a:t>
            </a:r>
            <a:br>
              <a:rPr lang="nb-NO" dirty="0" smtClean="0"/>
            </a:br>
            <a:r>
              <a:rPr lang="nb-NO" dirty="0" smtClean="0"/>
              <a:t>                    </a:t>
            </a:r>
            <a:r>
              <a:rPr lang="nb-NO" sz="4900" dirty="0" smtClean="0"/>
              <a:t>Eierskap og styring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5300" dirty="0" smtClean="0"/>
              <a:t>                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87086" y="1417639"/>
            <a:ext cx="4245923" cy="4286970"/>
          </a:xfrm>
        </p:spPr>
        <p:txBody>
          <a:bodyPr>
            <a:normAutofit lnSpcReduction="10000"/>
          </a:bodyPr>
          <a:lstStyle/>
          <a:p>
            <a:r>
              <a:rPr lang="nb-NO" dirty="0" smtClean="0"/>
              <a:t>Eiere: </a:t>
            </a:r>
            <a:br>
              <a:rPr lang="nb-NO" dirty="0" smtClean="0"/>
            </a:br>
            <a:r>
              <a:rPr lang="nb-NO" sz="2400" dirty="0" smtClean="0"/>
              <a:t>De fire helseregionene.</a:t>
            </a:r>
            <a:br>
              <a:rPr lang="nb-NO" sz="2400" dirty="0" smtClean="0"/>
            </a:br>
            <a:r>
              <a:rPr lang="nb-NO" sz="2400" dirty="0" smtClean="0"/>
              <a:t>Stiftet  i oktober 2014 som et felles eid foretak.</a:t>
            </a:r>
            <a:br>
              <a:rPr lang="nb-NO" sz="2400" dirty="0" smtClean="0"/>
            </a:br>
            <a:endParaRPr lang="nb-NO" sz="2400" dirty="0" smtClean="0"/>
          </a:p>
          <a:p>
            <a:r>
              <a:rPr lang="nb-NO" dirty="0" smtClean="0"/>
              <a:t>Overordnet styring:</a:t>
            </a:r>
            <a:br>
              <a:rPr lang="nb-NO" dirty="0" smtClean="0"/>
            </a:br>
            <a:r>
              <a:rPr lang="nb-NO" sz="2400" dirty="0" smtClean="0"/>
              <a:t>Foretaksmøter med eierne.</a:t>
            </a:r>
            <a:br>
              <a:rPr lang="nb-NO" sz="2400" dirty="0" smtClean="0"/>
            </a:br>
            <a:endParaRPr lang="nb-NO" sz="2400" dirty="0" smtClean="0"/>
          </a:p>
          <a:p>
            <a:r>
              <a:rPr lang="nb-NO" dirty="0" smtClean="0"/>
              <a:t>Oppdragsdokument:</a:t>
            </a:r>
            <a:br>
              <a:rPr lang="nb-NO" dirty="0" smtClean="0"/>
            </a:br>
            <a:r>
              <a:rPr lang="nb-NO" sz="2400" dirty="0"/>
              <a:t>F</a:t>
            </a:r>
            <a:r>
              <a:rPr lang="nb-NO" sz="2400" dirty="0" smtClean="0"/>
              <a:t>ra de fire RHF-ene, februar 2015</a:t>
            </a:r>
            <a:endParaRPr lang="nb-NO" sz="2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4836" y="1632855"/>
            <a:ext cx="4244953" cy="270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91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    Sykehusbyggs styre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826326" y="2098965"/>
            <a:ext cx="5997039" cy="4111830"/>
          </a:xfrm>
        </p:spPr>
        <p:txBody>
          <a:bodyPr>
            <a:normAutofit lnSpcReduction="10000"/>
          </a:bodyPr>
          <a:lstStyle/>
          <a:p>
            <a:r>
              <a:rPr lang="nb-NO" sz="2600" dirty="0"/>
              <a:t>Steinar </a:t>
            </a:r>
            <a:r>
              <a:rPr lang="nb-NO" sz="2600" dirty="0" smtClean="0"/>
              <a:t>Frydenlund, styreleder </a:t>
            </a:r>
            <a:br>
              <a:rPr lang="nb-NO" sz="2600" dirty="0" smtClean="0"/>
            </a:br>
            <a:endParaRPr lang="nb-NO" sz="2600" dirty="0" smtClean="0"/>
          </a:p>
          <a:p>
            <a:endParaRPr lang="nb-NO" sz="2600" dirty="0"/>
          </a:p>
          <a:p>
            <a:r>
              <a:rPr lang="nb-NO" sz="2600" dirty="0"/>
              <a:t>Jan Eirik </a:t>
            </a:r>
            <a:r>
              <a:rPr lang="nb-NO" sz="2600" dirty="0" smtClean="0"/>
              <a:t>Thoresen, nestleder </a:t>
            </a:r>
          </a:p>
          <a:p>
            <a:r>
              <a:rPr lang="nb-NO" sz="2600" dirty="0" smtClean="0"/>
              <a:t>Ivar Eriksen, styremedlem </a:t>
            </a:r>
          </a:p>
          <a:p>
            <a:r>
              <a:rPr lang="nb-NO" sz="2600" dirty="0" smtClean="0"/>
              <a:t>Hilde Rolandsen, styremedlem </a:t>
            </a:r>
            <a:endParaRPr lang="nb-NO" sz="2600" dirty="0"/>
          </a:p>
          <a:p>
            <a:r>
              <a:rPr lang="nb-NO" sz="2600" dirty="0"/>
              <a:t>Rigmor Helene </a:t>
            </a:r>
            <a:r>
              <a:rPr lang="nb-NO" sz="2600" dirty="0" smtClean="0"/>
              <a:t>Hansen, styremedlem </a:t>
            </a:r>
            <a:endParaRPr lang="nb-NO" sz="2600" dirty="0"/>
          </a:p>
          <a:p>
            <a:r>
              <a:rPr lang="nb-NO" sz="2600" dirty="0"/>
              <a:t>Kristin </a:t>
            </a:r>
            <a:r>
              <a:rPr lang="nb-NO" sz="2600" dirty="0" smtClean="0"/>
              <a:t>Gustavsen, styremedlem</a:t>
            </a:r>
          </a:p>
          <a:p>
            <a:r>
              <a:rPr lang="nb-NO" sz="2600" dirty="0" err="1" smtClean="0"/>
              <a:t>Ansatterepresentant</a:t>
            </a:r>
            <a:r>
              <a:rPr lang="nb-NO" sz="2600" dirty="0" smtClean="0"/>
              <a:t> (høsten 2015) </a:t>
            </a:r>
            <a:endParaRPr lang="nb-NO" sz="2600" dirty="0"/>
          </a:p>
          <a:p>
            <a:endParaRPr lang="nb-NO" dirty="0"/>
          </a:p>
        </p:txBody>
      </p:sp>
      <p:pic>
        <p:nvPicPr>
          <p:cNvPr id="6148" name="Picture 4" descr="C:\Users\knhe\Desktop\S. Frydenlun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30" y="2098965"/>
            <a:ext cx="2446318" cy="205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5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75410" y="311727"/>
            <a:ext cx="7070758" cy="789709"/>
          </a:xfrm>
        </p:spPr>
        <p:txBody>
          <a:bodyPr>
            <a:normAutofit fontScale="90000"/>
          </a:bodyPr>
          <a:lstStyle/>
          <a:p>
            <a:pPr algn="ctr"/>
            <a:r>
              <a:rPr lang="nb-NO" dirty="0" smtClean="0"/>
              <a:t>                     </a:t>
            </a:r>
            <a:br>
              <a:rPr lang="nb-NO" dirty="0" smtClean="0"/>
            </a:br>
            <a:r>
              <a:rPr lang="nb-NO" dirty="0" smtClean="0"/>
              <a:t>       </a:t>
            </a:r>
            <a:br>
              <a:rPr lang="nb-NO" dirty="0" smtClean="0"/>
            </a:br>
            <a:r>
              <a:rPr lang="nb-NO" dirty="0" smtClean="0"/>
              <a:t>     Store i</a:t>
            </a:r>
            <a:r>
              <a:rPr lang="nb-NO" sz="4900" dirty="0" smtClean="0"/>
              <a:t>nvesteringsbehov </a:t>
            </a:r>
            <a:br>
              <a:rPr lang="nb-NO" sz="4900" dirty="0" smtClean="0"/>
            </a:br>
            <a:r>
              <a:rPr lang="nb-NO" dirty="0" smtClean="0"/>
              <a:t>     </a:t>
            </a:r>
            <a:br>
              <a:rPr lang="nb-NO" dirty="0" smtClean="0"/>
            </a:br>
            <a:r>
              <a:rPr lang="nb-NO" dirty="0" smtClean="0"/>
              <a:t>     </a:t>
            </a:r>
            <a:endParaRPr lang="nb-NO" sz="2700" dirty="0"/>
          </a:p>
        </p:txBody>
      </p:sp>
      <p:sp>
        <p:nvSpPr>
          <p:cNvPr id="4" name="TekstSylinder 3"/>
          <p:cNvSpPr txBox="1"/>
          <p:nvPr/>
        </p:nvSpPr>
        <p:spPr>
          <a:xfrm>
            <a:off x="436418" y="4894118"/>
            <a:ext cx="82815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600" dirty="0" smtClean="0">
                <a:solidFill>
                  <a:schemeClr val="accent1"/>
                </a:solidFill>
              </a:rPr>
              <a:t>Alle regioner: Stort behov for nybygging og rehabilitering.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600" dirty="0" smtClean="0">
                <a:solidFill>
                  <a:schemeClr val="accent1"/>
                </a:solidFill>
              </a:rPr>
              <a:t>Dagens eiendomsmasse </a:t>
            </a:r>
            <a:r>
              <a:rPr lang="nb-NO" sz="2600" dirty="0">
                <a:solidFill>
                  <a:schemeClr val="accent1"/>
                </a:solidFill>
              </a:rPr>
              <a:t>i sykehus-Norge: nær 5 mill. kvm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200" dirty="0">
              <a:solidFill>
                <a:schemeClr val="accent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1208" y="1388775"/>
            <a:ext cx="6252977" cy="298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7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         </a:t>
            </a:r>
            <a:r>
              <a:rPr lang="nb-NO" sz="4900" dirty="0" smtClean="0"/>
              <a:t>Finansiering av Sykehusbygg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               </a:t>
            </a:r>
            <a:endParaRPr lang="nb-NO" sz="31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628900" y="1417638"/>
            <a:ext cx="3958936" cy="2406217"/>
          </a:xfrm>
        </p:spPr>
        <p:txBody>
          <a:bodyPr>
            <a:normAutofit/>
          </a:bodyPr>
          <a:lstStyle/>
          <a:p>
            <a:r>
              <a:rPr lang="nb-NO" sz="3600" dirty="0" smtClean="0"/>
              <a:t>Fellesoppgaver</a:t>
            </a:r>
          </a:p>
          <a:p>
            <a:r>
              <a:rPr lang="nb-NO" sz="3600" dirty="0" smtClean="0"/>
              <a:t>Administrasjon</a:t>
            </a:r>
          </a:p>
          <a:p>
            <a:r>
              <a:rPr lang="nb-NO" sz="3600" dirty="0" smtClean="0"/>
              <a:t>Prosjektinntekter</a:t>
            </a:r>
            <a:endParaRPr lang="nb-NO" sz="3600" dirty="0"/>
          </a:p>
          <a:p>
            <a:pPr marL="0" indent="0">
              <a:buNone/>
            </a:pPr>
            <a:endParaRPr lang="nb-NO" sz="2800" dirty="0" smtClean="0"/>
          </a:p>
          <a:p>
            <a:pPr marL="0" indent="0">
              <a:buNone/>
            </a:pPr>
            <a:endParaRPr lang="nb-NO" sz="2800" dirty="0"/>
          </a:p>
          <a:p>
            <a:pPr marL="0" indent="0">
              <a:buNone/>
            </a:pPr>
            <a:endParaRPr lang="nb-NO" sz="2800" dirty="0" smtClean="0"/>
          </a:p>
          <a:p>
            <a:pPr marL="0" indent="0">
              <a:buNone/>
            </a:pPr>
            <a:endParaRPr lang="nb-NO" sz="20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460" y="4295552"/>
            <a:ext cx="2360429" cy="236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6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kehusbygg_powerpointmal_mai2015 - Cop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ykehusbygg_PowerPointm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L PowerPoint Presentasjon versjon 2.pptx [Skrivebeskyttet]" id="{80EEF725-B373-44EF-8CC7-67FF803FB196}" vid="{D78563C9-8D58-4E83-BDAA-03E93CE5BCF8}"/>
    </a:ext>
  </a:extLst>
</a:theme>
</file>

<file path=ppt/theme/theme3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Sykehusbygg_powerpointmal_mai2015 - Cop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Sykehusbygg_PowerPointm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L PowerPoint Presentasjon versjon 2.pptx [Skrivebeskyttet]" id="{80EEF725-B373-44EF-8CC7-67FF803FB196}" vid="{D78563C9-8D58-4E83-BDAA-03E93CE5BCF8}"/>
    </a:ext>
  </a:extLst>
</a:theme>
</file>

<file path=ppt/theme/theme6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Sykehusbygg_powerpointmal_mai2015 - Copy</Template>
  <TotalTime>6552</TotalTime>
  <Words>455</Words>
  <Application>Microsoft Office PowerPoint</Application>
  <PresentationFormat>Skjermfremvisning (4:3)</PresentationFormat>
  <Paragraphs>172</Paragraphs>
  <Slides>31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7</vt:i4>
      </vt:variant>
      <vt:variant>
        <vt:lpstr>Tema</vt:lpstr>
      </vt:variant>
      <vt:variant>
        <vt:i4>5</vt:i4>
      </vt:variant>
      <vt:variant>
        <vt:lpstr>Lysbildetitler</vt:lpstr>
      </vt:variant>
      <vt:variant>
        <vt:i4>31</vt:i4>
      </vt:variant>
    </vt:vector>
  </HeadingPairs>
  <TitlesOfParts>
    <vt:vector size="43" baseType="lpstr">
      <vt:lpstr>Algerian</vt:lpstr>
      <vt:lpstr>Arial</vt:lpstr>
      <vt:lpstr>Britannic Bold</vt:lpstr>
      <vt:lpstr>Calibri</vt:lpstr>
      <vt:lpstr>Calibri Light</vt:lpstr>
      <vt:lpstr>Harlow Solid Italic</vt:lpstr>
      <vt:lpstr>Jokerman</vt:lpstr>
      <vt:lpstr>Sykehusbygg_powerpointmal_mai2015 - Copy</vt:lpstr>
      <vt:lpstr>Sykehusbygg_PowerPointmal</vt:lpstr>
      <vt:lpstr>1_Office-tema</vt:lpstr>
      <vt:lpstr>3_Sykehusbygg_powerpointmal_mai2015 - Copy</vt:lpstr>
      <vt:lpstr>1_Sykehusbygg_PowerPointmal</vt:lpstr>
      <vt:lpstr>Hva har sykehusbygg blitt og vegen videre    </vt:lpstr>
      <vt:lpstr>PowerPoint-presentasjon</vt:lpstr>
      <vt:lpstr>      «Vi har ikke råd til å la være …»                                                                    Fra statsrådens sykehustale 7. jan 2015                                                                </vt:lpstr>
      <vt:lpstr>                              Kunnskapsnavet                     – i norsk sykehusbygging       </vt:lpstr>
      <vt:lpstr>             Sykehusbygg skal …</vt:lpstr>
      <vt:lpstr>                                         Eierskap og styring                 </vt:lpstr>
      <vt:lpstr>            Sykehusbyggs styre</vt:lpstr>
      <vt:lpstr>                                   Store investeringsbehov             </vt:lpstr>
      <vt:lpstr>         Finansiering av Sykehusbygg                </vt:lpstr>
      <vt:lpstr>         Tilskudd fra regionforetakene                  – fellesoppgaver og administrasjon</vt:lpstr>
      <vt:lpstr>HVOR ER VI NÅ?</vt:lpstr>
      <vt:lpstr>             Sykehusbyggs ledelse </vt:lpstr>
      <vt:lpstr>   Tre enheter:                                    Fellesoppgaver </vt:lpstr>
      <vt:lpstr>                 Plan og utvikling</vt:lpstr>
      <vt:lpstr>                    Gjennomføring                     Prosjektering og bygging</vt:lpstr>
      <vt:lpstr>2 bein å stå på</vt:lpstr>
      <vt:lpstr>PowerPoint-presentasjon</vt:lpstr>
      <vt:lpstr>PowerPoint-presentasjon</vt:lpstr>
      <vt:lpstr>     Noen Sykehusbygg-prosjekter </vt:lpstr>
      <vt:lpstr>       Flere Sykehusbygg-prosjekter</vt:lpstr>
      <vt:lpstr>              Årsverk i Sykehusbygg </vt:lpstr>
      <vt:lpstr>HVOR GÅR VEIEN VIDERE?</vt:lpstr>
      <vt:lpstr>Rollene, stegene og analysene i strategiarbeidet</vt:lpstr>
      <vt:lpstr>Utfordringer slik jeg ser det i dag</vt:lpstr>
      <vt:lpstr>Hvordan løse de?</vt:lpstr>
      <vt:lpstr>Framtidig målbilde </vt:lpstr>
      <vt:lpstr>PowerPoint-presentasjon</vt:lpstr>
      <vt:lpstr>Strategisk plan</vt:lpstr>
      <vt:lpstr>Prosjektmodeller</vt:lpstr>
      <vt:lpstr>BEHOV FOR Å PRIORITERE </vt:lpstr>
      <vt:lpstr>       </vt:lpstr>
    </vt:vector>
  </TitlesOfParts>
  <Company>Areto ASP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Knut Hellerud</dc:creator>
  <cp:lastModifiedBy>Wedø, Ann Elisabeth</cp:lastModifiedBy>
  <cp:revision>158</cp:revision>
  <dcterms:created xsi:type="dcterms:W3CDTF">2015-08-20T07:13:33Z</dcterms:created>
  <dcterms:modified xsi:type="dcterms:W3CDTF">2015-10-26T07:38:25Z</dcterms:modified>
</cp:coreProperties>
</file>