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5" r:id="rId2"/>
  </p:sldMasterIdLst>
  <p:notesMasterIdLst>
    <p:notesMasterId r:id="rId30"/>
  </p:notesMasterIdLst>
  <p:sldIdLst>
    <p:sldId id="256" r:id="rId3"/>
    <p:sldId id="629" r:id="rId4"/>
    <p:sldId id="630" r:id="rId5"/>
    <p:sldId id="421" r:id="rId6"/>
    <p:sldId id="632" r:id="rId7"/>
    <p:sldId id="670" r:id="rId8"/>
    <p:sldId id="684" r:id="rId9"/>
    <p:sldId id="672" r:id="rId10"/>
    <p:sldId id="678" r:id="rId11"/>
    <p:sldId id="647" r:id="rId12"/>
    <p:sldId id="667" r:id="rId13"/>
    <p:sldId id="668" r:id="rId14"/>
    <p:sldId id="658" r:id="rId15"/>
    <p:sldId id="695" r:id="rId16"/>
    <p:sldId id="473" r:id="rId17"/>
    <p:sldId id="688" r:id="rId18"/>
    <p:sldId id="689" r:id="rId19"/>
    <p:sldId id="690" r:id="rId20"/>
    <p:sldId id="692" r:id="rId21"/>
    <p:sldId id="694" r:id="rId22"/>
    <p:sldId id="645" r:id="rId23"/>
    <p:sldId id="685" r:id="rId24"/>
    <p:sldId id="686" r:id="rId25"/>
    <p:sldId id="697" r:id="rId26"/>
    <p:sldId id="635" r:id="rId27"/>
    <p:sldId id="664" r:id="rId28"/>
    <p:sldId id="663" r:id="rId29"/>
  </p:sldIdLst>
  <p:sldSz cx="9144000" cy="6858000" type="screen4x3"/>
  <p:notesSz cx="6797675" cy="9926638"/>
  <p:defaultTextStyle>
    <a:defPPr>
      <a:defRPr lang="nn-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73">
          <p15:clr>
            <a:srgbClr val="A4A3A4"/>
          </p15:clr>
        </p15:guide>
        <p15:guide id="2" pos="29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991E"/>
    <a:srgbClr val="6A6B6A"/>
    <a:srgbClr val="2F516A"/>
    <a:srgbClr val="B8B8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sfarg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7" autoAdjust="0"/>
    <p:restoredTop sz="92621" autoAdjust="0"/>
  </p:normalViewPr>
  <p:slideViewPr>
    <p:cSldViewPr snapToGrid="0" snapToObjects="1" showGuides="1">
      <p:cViewPr varScale="1">
        <p:scale>
          <a:sx n="51" d="100"/>
          <a:sy n="51" d="100"/>
        </p:scale>
        <p:origin x="1272" y="48"/>
      </p:cViewPr>
      <p:guideLst>
        <p:guide orient="horz" pos="1173"/>
        <p:guide pos="2972"/>
      </p:guideLst>
    </p:cSldViewPr>
  </p:slideViewPr>
  <p:outlineViewPr>
    <p:cViewPr>
      <p:scale>
        <a:sx n="33" d="100"/>
        <a:sy n="33" d="100"/>
      </p:scale>
      <p:origin x="66" y="185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l\Documents\MultiMap\Samlet%20HF_MultiMap_november%202014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cl\Documents\MultiMap\Samlet%20HF_MultiMap_november%202014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Samlet arealfordeling pr. vektet tilstandsgrad</a:t>
            </a:r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11"/>
          <c:dPt>
            <c:idx val="0"/>
            <c:bubble3D val="0"/>
            <c:spPr>
              <a:solidFill>
                <a:srgbClr val="00B050"/>
              </a:solidFill>
            </c:spPr>
          </c:dPt>
          <c:dPt>
            <c:idx val="1"/>
            <c:bubble3D val="0"/>
            <c:spPr>
              <a:solidFill>
                <a:srgbClr val="92D050"/>
              </a:solidFill>
            </c:spPr>
          </c:dPt>
          <c:dPt>
            <c:idx val="2"/>
            <c:bubble3D val="0"/>
            <c:spPr>
              <a:solidFill>
                <a:srgbClr val="FFC000"/>
              </a:solidFill>
            </c:spPr>
          </c:dPt>
          <c:dPt>
            <c:idx val="3"/>
            <c:bubble3D val="0"/>
            <c:spPr>
              <a:solidFill>
                <a:srgbClr val="FF0000"/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'Teknisk tilstand'!$C$33:$F$33</c:f>
              <c:strCache>
                <c:ptCount val="4"/>
                <c:pt idx="0">
                  <c:v>TG 0</c:v>
                </c:pt>
                <c:pt idx="1">
                  <c:v>TG 1</c:v>
                </c:pt>
                <c:pt idx="2">
                  <c:v>TG 2</c:v>
                </c:pt>
                <c:pt idx="3">
                  <c:v>TG 3</c:v>
                </c:pt>
              </c:strCache>
            </c:strRef>
          </c:cat>
          <c:val>
            <c:numRef>
              <c:f>'Teknisk tilstand'!$C$55:$F$55</c:f>
              <c:numCache>
                <c:formatCode>0%</c:formatCode>
                <c:ptCount val="4"/>
                <c:pt idx="0">
                  <c:v>7.7598930396501758E-2</c:v>
                </c:pt>
                <c:pt idx="1">
                  <c:v>0.40720665674471218</c:v>
                </c:pt>
                <c:pt idx="2">
                  <c:v>0.43551891107765567</c:v>
                </c:pt>
                <c:pt idx="3">
                  <c:v>7.9675501781130476E-2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nb-NO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'Tekn tg pr komp'!$C$123</c:f>
              <c:strCache>
                <c:ptCount val="1"/>
                <c:pt idx="0">
                  <c:v> 4 301 706 </c:v>
                </c:pt>
              </c:strCache>
            </c:strRef>
          </c:tx>
          <c:spPr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</c:spPr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</c:spPr>
          </c:dPt>
          <c:dPt>
            <c:idx val="3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</c:spPr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</c:spPr>
          </c:dPt>
          <c:dPt>
            <c:idx val="5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</c:spPr>
          </c:dPt>
          <c:dPt>
            <c:idx val="6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</c:spPr>
          </c:dPt>
          <c:dPt>
            <c:idx val="7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</c:spPr>
          </c:dPt>
          <c:dPt>
            <c:idx val="8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</c:spPr>
          </c:dPt>
          <c:dPt>
            <c:idx val="9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</c:spPr>
          </c:dPt>
          <c:dPt>
            <c:idx val="10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</c:spPr>
          </c:dPt>
          <c:dPt>
            <c:idx val="11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</c:spPr>
          </c:dPt>
          <c:dPt>
            <c:idx val="1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</c:spPr>
          </c:dPt>
          <c:dPt>
            <c:idx val="13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</c:spPr>
          </c:dPt>
          <c:dPt>
            <c:idx val="14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</c:spPr>
          </c:dPt>
          <c:dPt>
            <c:idx val="15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</c:spPr>
          </c:dPt>
          <c:dPt>
            <c:idx val="16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</c:spPr>
          </c:dPt>
          <c:dPt>
            <c:idx val="17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</c:spPr>
          </c:dPt>
          <c:dPt>
            <c:idx val="18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</c:spPr>
          </c:dPt>
          <c:dPt>
            <c:idx val="19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</c:spPr>
          </c:dPt>
          <c:dPt>
            <c:idx val="20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</c:spPr>
          </c:dPt>
          <c:dPt>
            <c:idx val="2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</c:spPr>
          </c:dPt>
          <c:dPt>
            <c:idx val="22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</c:spPr>
          </c:dPt>
          <c:dPt>
            <c:idx val="2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</c:spPr>
          </c:dPt>
          <c:dPt>
            <c:idx val="2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</c:spPr>
          </c:dPt>
          <c:dPt>
            <c:idx val="2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</c:spPr>
          </c:dPt>
          <c:dPt>
            <c:idx val="2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</c:spPr>
          </c:dPt>
          <c:dPt>
            <c:idx val="2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</c:spPr>
          </c:dPt>
          <c:dPt>
            <c:idx val="2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</c:spPr>
          </c:dPt>
          <c:dPt>
            <c:idx val="2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</c:spPr>
          </c:dPt>
          <c:dPt>
            <c:idx val="3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</c:spPr>
          </c:dPt>
          <c:cat>
            <c:numRef>
              <c:f>'Tekn tg pr komp'!$B$124:$B$154</c:f>
              <c:numCache>
                <c:formatCode>General</c:formatCode>
                <c:ptCount val="31"/>
                <c:pt idx="0" formatCode="0.0">
                  <c:v>0</c:v>
                </c:pt>
                <c:pt idx="1">
                  <c:v>0.1</c:v>
                </c:pt>
                <c:pt idx="2" formatCode="0.0">
                  <c:v>0.2</c:v>
                </c:pt>
                <c:pt idx="3">
                  <c:v>0.3</c:v>
                </c:pt>
                <c:pt idx="4" formatCode="0.0">
                  <c:v>0.4</c:v>
                </c:pt>
                <c:pt idx="5">
                  <c:v>0.5</c:v>
                </c:pt>
                <c:pt idx="6" formatCode="0.0">
                  <c:v>0.6</c:v>
                </c:pt>
                <c:pt idx="7">
                  <c:v>0.7</c:v>
                </c:pt>
                <c:pt idx="8" formatCode="0.0">
                  <c:v>0.8</c:v>
                </c:pt>
                <c:pt idx="9">
                  <c:v>0.9</c:v>
                </c:pt>
                <c:pt idx="10" formatCode="0.0">
                  <c:v>1</c:v>
                </c:pt>
                <c:pt idx="11">
                  <c:v>1.1000000000000001</c:v>
                </c:pt>
                <c:pt idx="12" formatCode="0.0">
                  <c:v>1.2</c:v>
                </c:pt>
                <c:pt idx="13">
                  <c:v>1.3</c:v>
                </c:pt>
                <c:pt idx="14" formatCode="0.0">
                  <c:v>1.4</c:v>
                </c:pt>
                <c:pt idx="15">
                  <c:v>1.5</c:v>
                </c:pt>
                <c:pt idx="16" formatCode="0.0">
                  <c:v>1.6</c:v>
                </c:pt>
                <c:pt idx="17">
                  <c:v>1.7</c:v>
                </c:pt>
                <c:pt idx="18" formatCode="0.0">
                  <c:v>1.8</c:v>
                </c:pt>
                <c:pt idx="19">
                  <c:v>1.9</c:v>
                </c:pt>
                <c:pt idx="20" formatCode="0.0">
                  <c:v>2</c:v>
                </c:pt>
                <c:pt idx="21">
                  <c:v>2.1</c:v>
                </c:pt>
                <c:pt idx="22" formatCode="0.0">
                  <c:v>2.2000000000000002</c:v>
                </c:pt>
                <c:pt idx="23">
                  <c:v>2.2999999999999998</c:v>
                </c:pt>
                <c:pt idx="24" formatCode="0.0">
                  <c:v>2.4</c:v>
                </c:pt>
                <c:pt idx="25">
                  <c:v>2.5</c:v>
                </c:pt>
                <c:pt idx="26" formatCode="0.0">
                  <c:v>2.6</c:v>
                </c:pt>
                <c:pt idx="27">
                  <c:v>2.7</c:v>
                </c:pt>
                <c:pt idx="28" formatCode="0.0">
                  <c:v>2.8</c:v>
                </c:pt>
                <c:pt idx="29">
                  <c:v>2.9</c:v>
                </c:pt>
                <c:pt idx="30" formatCode="0.0">
                  <c:v>3</c:v>
                </c:pt>
              </c:numCache>
            </c:numRef>
          </c:cat>
          <c:val>
            <c:numRef>
              <c:f>'Tekn tg pr komp'!$C$124:$C$154</c:f>
              <c:numCache>
                <c:formatCode>#,##0</c:formatCode>
                <c:ptCount val="31"/>
                <c:pt idx="0">
                  <c:v>89439</c:v>
                </c:pt>
                <c:pt idx="1">
                  <c:v>20291</c:v>
                </c:pt>
                <c:pt idx="2">
                  <c:v>61854.999999999993</c:v>
                </c:pt>
                <c:pt idx="3">
                  <c:v>25941</c:v>
                </c:pt>
                <c:pt idx="4">
                  <c:v>13047</c:v>
                </c:pt>
                <c:pt idx="5">
                  <c:v>22363</c:v>
                </c:pt>
                <c:pt idx="6">
                  <c:v>50218</c:v>
                </c:pt>
                <c:pt idx="7">
                  <c:v>54864.799999999996</c:v>
                </c:pt>
                <c:pt idx="8">
                  <c:v>82326.399999999994</c:v>
                </c:pt>
                <c:pt idx="9">
                  <c:v>106977.7</c:v>
                </c:pt>
                <c:pt idx="10">
                  <c:v>288233.19999999995</c:v>
                </c:pt>
                <c:pt idx="11">
                  <c:v>245936.50000000003</c:v>
                </c:pt>
                <c:pt idx="12">
                  <c:v>249368.69999999995</c:v>
                </c:pt>
                <c:pt idx="13">
                  <c:v>241459.30000000002</c:v>
                </c:pt>
                <c:pt idx="14">
                  <c:v>397511.6</c:v>
                </c:pt>
                <c:pt idx="15">
                  <c:v>283283.39999999997</c:v>
                </c:pt>
                <c:pt idx="16">
                  <c:v>379038.30000000005</c:v>
                </c:pt>
                <c:pt idx="17">
                  <c:v>348502.3</c:v>
                </c:pt>
                <c:pt idx="18">
                  <c:v>276842.5</c:v>
                </c:pt>
                <c:pt idx="19">
                  <c:v>159282.9</c:v>
                </c:pt>
                <c:pt idx="20">
                  <c:v>323637.90000000002</c:v>
                </c:pt>
                <c:pt idx="21">
                  <c:v>154382</c:v>
                </c:pt>
                <c:pt idx="22">
                  <c:v>89959</c:v>
                </c:pt>
                <c:pt idx="23">
                  <c:v>114149.70000000001</c:v>
                </c:pt>
                <c:pt idx="24">
                  <c:v>78455.199999999997</c:v>
                </c:pt>
                <c:pt idx="25">
                  <c:v>43143.6</c:v>
                </c:pt>
                <c:pt idx="26">
                  <c:v>43018.100000000006</c:v>
                </c:pt>
                <c:pt idx="27">
                  <c:v>25048</c:v>
                </c:pt>
                <c:pt idx="28">
                  <c:v>15843</c:v>
                </c:pt>
                <c:pt idx="29">
                  <c:v>7747</c:v>
                </c:pt>
                <c:pt idx="30">
                  <c:v>9541.1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364488344"/>
        <c:axId val="364489520"/>
      </c:barChart>
      <c:catAx>
        <c:axId val="36448834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Vektet teknisk tilstand</a:t>
                </a:r>
              </a:p>
            </c:rich>
          </c:tx>
          <c:overlay val="0"/>
        </c:title>
        <c:numFmt formatCode="0.0" sourceLinked="1"/>
        <c:majorTickMark val="none"/>
        <c:minorTickMark val="none"/>
        <c:tickLblPos val="nextTo"/>
        <c:crossAx val="364489520"/>
        <c:crosses val="autoZero"/>
        <c:auto val="1"/>
        <c:lblAlgn val="ctr"/>
        <c:lblOffset val="100"/>
        <c:noMultiLvlLbl val="0"/>
      </c:catAx>
      <c:valAx>
        <c:axId val="36448952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Bruttoareal [m2]</a:t>
                </a:r>
              </a:p>
            </c:rich>
          </c:tx>
          <c:overlay val="0"/>
        </c:title>
        <c:numFmt formatCode="#,##0" sourceLinked="1"/>
        <c:majorTickMark val="out"/>
        <c:minorTickMark val="none"/>
        <c:tickLblPos val="nextTo"/>
        <c:crossAx val="3644883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nb-NO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'Areal og TG pr byggeperiode'!$A$33</c:f>
              <c:strCache>
                <c:ptCount val="1"/>
                <c:pt idx="0">
                  <c:v>Areal fordelt på ulike byggeperioder</c:v>
                </c:pt>
              </c:strCache>
            </c:strRef>
          </c:tx>
          <c:invertIfNegative val="0"/>
          <c:cat>
            <c:strRef>
              <c:f>'Areal og TG pr byggeperiode'!$A$23:$A$29</c:f>
              <c:strCache>
                <c:ptCount val="7"/>
                <c:pt idx="0">
                  <c:v>Før 1950</c:v>
                </c:pt>
                <c:pt idx="1">
                  <c:v>1950-tallet</c:v>
                </c:pt>
                <c:pt idx="2">
                  <c:v>1960-tallet</c:v>
                </c:pt>
                <c:pt idx="3">
                  <c:v>1970-tallet</c:v>
                </c:pt>
                <c:pt idx="4">
                  <c:v>1980-tallet</c:v>
                </c:pt>
                <c:pt idx="5">
                  <c:v>1990-tallet</c:v>
                </c:pt>
                <c:pt idx="6">
                  <c:v>Etter 2000</c:v>
                </c:pt>
              </c:strCache>
            </c:strRef>
          </c:cat>
          <c:val>
            <c:numRef>
              <c:f>'Areal og TG pr byggeperiode'!$B$23:$B$29</c:f>
              <c:numCache>
                <c:formatCode>#,##0</c:formatCode>
                <c:ptCount val="7"/>
                <c:pt idx="0">
                  <c:v>577706.89999999991</c:v>
                </c:pt>
                <c:pt idx="1">
                  <c:v>312348.40000000002</c:v>
                </c:pt>
                <c:pt idx="2">
                  <c:v>509528.09999999986</c:v>
                </c:pt>
                <c:pt idx="3">
                  <c:v>819705.70000000007</c:v>
                </c:pt>
                <c:pt idx="4">
                  <c:v>616958</c:v>
                </c:pt>
                <c:pt idx="5">
                  <c:v>382872.1</c:v>
                </c:pt>
                <c:pt idx="6">
                  <c:v>1005503.2999999999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3521672"/>
        <c:axId val="418549264"/>
      </c:barChart>
      <c:lineChart>
        <c:grouping val="standard"/>
        <c:varyColors val="0"/>
        <c:ser>
          <c:idx val="1"/>
          <c:order val="1"/>
          <c:tx>
            <c:strRef>
              <c:f>'Areal og TG pr byggeperiode'!$B$33</c:f>
              <c:strCache>
                <c:ptCount val="1"/>
                <c:pt idx="0">
                  <c:v>Vektet teknisk tilstand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'Areal og TG pr byggeperiode'!$A$23:$A$29</c:f>
              <c:strCache>
                <c:ptCount val="7"/>
                <c:pt idx="0">
                  <c:v>Før 1950</c:v>
                </c:pt>
                <c:pt idx="1">
                  <c:v>1950-tallet</c:v>
                </c:pt>
                <c:pt idx="2">
                  <c:v>1960-tallet</c:v>
                </c:pt>
                <c:pt idx="3">
                  <c:v>1970-tallet</c:v>
                </c:pt>
                <c:pt idx="4">
                  <c:v>1980-tallet</c:v>
                </c:pt>
                <c:pt idx="5">
                  <c:v>1990-tallet</c:v>
                </c:pt>
                <c:pt idx="6">
                  <c:v>Etter 2000</c:v>
                </c:pt>
              </c:strCache>
            </c:strRef>
          </c:cat>
          <c:val>
            <c:numRef>
              <c:f>'Areal og TG pr byggeperiode'!$C$23:$C$29</c:f>
              <c:numCache>
                <c:formatCode>0.0</c:formatCode>
                <c:ptCount val="7"/>
                <c:pt idx="0">
                  <c:v>1.8563622095327665</c:v>
                </c:pt>
                <c:pt idx="1">
                  <c:v>1.6624535415218857</c:v>
                </c:pt>
                <c:pt idx="2">
                  <c:v>1.713348940344771</c:v>
                </c:pt>
                <c:pt idx="3">
                  <c:v>1.6080454891889051</c:v>
                </c:pt>
                <c:pt idx="4">
                  <c:v>1.6513472421902213</c:v>
                </c:pt>
                <c:pt idx="5">
                  <c:v>1.1605837174590996</c:v>
                </c:pt>
                <c:pt idx="6">
                  <c:v>1.0186391586478958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2490984"/>
        <c:axId val="412490592"/>
      </c:lineChart>
      <c:catAx>
        <c:axId val="3635216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418549264"/>
        <c:crosses val="autoZero"/>
        <c:auto val="1"/>
        <c:lblAlgn val="ctr"/>
        <c:lblOffset val="100"/>
        <c:noMultiLvlLbl val="0"/>
      </c:catAx>
      <c:valAx>
        <c:axId val="41854926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Bruttoareal [m2]</a:t>
                </a:r>
              </a:p>
            </c:rich>
          </c:tx>
          <c:overlay val="0"/>
        </c:title>
        <c:numFmt formatCode="#,##0" sourceLinked="1"/>
        <c:majorTickMark val="out"/>
        <c:minorTickMark val="none"/>
        <c:tickLblPos val="nextTo"/>
        <c:crossAx val="363521672"/>
        <c:crosses val="autoZero"/>
        <c:crossBetween val="between"/>
      </c:valAx>
      <c:valAx>
        <c:axId val="412490592"/>
        <c:scaling>
          <c:orientation val="minMax"/>
          <c:max val="3"/>
        </c:scaling>
        <c:delete val="0"/>
        <c:axPos val="r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Vektet tilstandsgrad</a:t>
                </a:r>
              </a:p>
            </c:rich>
          </c:tx>
          <c:overlay val="0"/>
        </c:title>
        <c:numFmt formatCode="0.0" sourceLinked="1"/>
        <c:majorTickMark val="out"/>
        <c:minorTickMark val="none"/>
        <c:tickLblPos val="nextTo"/>
        <c:crossAx val="412490984"/>
        <c:crosses val="max"/>
        <c:crossBetween val="between"/>
      </c:valAx>
      <c:catAx>
        <c:axId val="4124909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12490592"/>
        <c:crosses val="autoZero"/>
        <c:auto val="1"/>
        <c:lblAlgn val="ctr"/>
        <c:lblOffset val="100"/>
        <c:noMultiLvlLbl val="0"/>
      </c:catAx>
      <c:spPr>
        <a:noFill/>
      </c:spPr>
    </c:plotArea>
    <c:legend>
      <c:legendPos val="b"/>
      <c:overlay val="0"/>
    </c:legend>
    <c:plotVisOnly val="1"/>
    <c:dispBlanksAs val="gap"/>
    <c:showDLblsOverMax val="0"/>
  </c:chart>
  <c:spPr>
    <a:noFill/>
  </c:spPr>
  <c:txPr>
    <a:bodyPr/>
    <a:lstStyle/>
    <a:p>
      <a:pPr>
        <a:defRPr sz="1200"/>
      </a:pPr>
      <a:endParaRPr lang="nb-NO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B700B0-5B72-4DF5-BCB2-F3C921F58499}" type="doc">
      <dgm:prSet loTypeId="urn:microsoft.com/office/officeart/2005/8/layout/defaul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nb-NO"/>
        </a:p>
      </dgm:t>
    </dgm:pt>
    <dgm:pt modelId="{B4EEB6DB-CA49-4A23-A496-D312D1E18C45}">
      <dgm:prSet phldrT="[Text]" custT="1"/>
      <dgm:spPr>
        <a:solidFill>
          <a:srgbClr val="F4991E"/>
        </a:solidFill>
        <a:ln w="6350"/>
      </dgm:spPr>
      <dgm:t>
        <a:bodyPr/>
        <a:lstStyle/>
        <a:p>
          <a:r>
            <a:rPr lang="nb-NO" sz="1050" dirty="0" smtClean="0">
              <a:solidFill>
                <a:schemeClr val="bg1">
                  <a:lumMod val="95000"/>
                </a:schemeClr>
              </a:solidFill>
            </a:rPr>
            <a:t>Dårlig egnethet, men god tilpasningsdyktighet.</a:t>
          </a:r>
        </a:p>
        <a:p>
          <a:r>
            <a:rPr lang="nb-NO" sz="1050" dirty="0" smtClean="0">
              <a:solidFill>
                <a:schemeClr val="bg1">
                  <a:lumMod val="95000"/>
                </a:schemeClr>
              </a:solidFill>
            </a:rPr>
            <a:t>Kandidat for: </a:t>
          </a:r>
          <a:br>
            <a:rPr lang="nb-NO" sz="1050" dirty="0" smtClean="0">
              <a:solidFill>
                <a:schemeClr val="bg1">
                  <a:lumMod val="95000"/>
                </a:schemeClr>
              </a:solidFill>
            </a:rPr>
          </a:br>
          <a:r>
            <a:rPr lang="nb-NO" sz="1050" b="1" dirty="0" smtClean="0">
              <a:solidFill>
                <a:schemeClr val="bg1">
                  <a:lumMod val="95000"/>
                </a:schemeClr>
              </a:solidFill>
            </a:rPr>
            <a:t>Ombygging og evt. teknisk oppgradering</a:t>
          </a:r>
          <a:endParaRPr lang="nb-NO" sz="1050" b="1" dirty="0">
            <a:solidFill>
              <a:schemeClr val="bg1">
                <a:lumMod val="95000"/>
              </a:schemeClr>
            </a:solidFill>
          </a:endParaRPr>
        </a:p>
      </dgm:t>
    </dgm:pt>
    <dgm:pt modelId="{1F648894-D920-4FE2-A295-5E144DE05221}" type="parTrans" cxnId="{C698A6A2-CD59-4746-91D3-D5D6D1A5AE08}">
      <dgm:prSet/>
      <dgm:spPr/>
      <dgm:t>
        <a:bodyPr/>
        <a:lstStyle/>
        <a:p>
          <a:endParaRPr lang="nb-NO" sz="1200"/>
        </a:p>
      </dgm:t>
    </dgm:pt>
    <dgm:pt modelId="{3D9B7278-4056-4D38-898B-F7B2DDD0E070}" type="sibTrans" cxnId="{C698A6A2-CD59-4746-91D3-D5D6D1A5AE08}">
      <dgm:prSet/>
      <dgm:spPr/>
      <dgm:t>
        <a:bodyPr/>
        <a:lstStyle/>
        <a:p>
          <a:endParaRPr lang="nb-NO" sz="1200"/>
        </a:p>
      </dgm:t>
    </dgm:pt>
    <dgm:pt modelId="{C739F4D5-F2C3-4D43-9759-EA1D6001578A}">
      <dgm:prSet phldrT="[Text]" custT="1"/>
      <dgm:spPr>
        <a:solidFill>
          <a:srgbClr val="FF0000"/>
        </a:solidFill>
        <a:ln w="6350"/>
      </dgm:spPr>
      <dgm:t>
        <a:bodyPr/>
        <a:lstStyle/>
        <a:p>
          <a:r>
            <a:rPr lang="nb-NO" sz="1050" dirty="0" smtClean="0">
              <a:solidFill>
                <a:schemeClr val="bg1"/>
              </a:solidFill>
            </a:rPr>
            <a:t>Dårlig egnethet og dårlig tilpasningsdyktighet. </a:t>
          </a:r>
        </a:p>
        <a:p>
          <a:r>
            <a:rPr lang="nb-NO" sz="1050" dirty="0" smtClean="0">
              <a:solidFill>
                <a:schemeClr val="bg1"/>
              </a:solidFill>
            </a:rPr>
            <a:t>Kandidat for: </a:t>
          </a:r>
          <a:br>
            <a:rPr lang="nb-NO" sz="1050" dirty="0" smtClean="0">
              <a:solidFill>
                <a:schemeClr val="bg1"/>
              </a:solidFill>
            </a:rPr>
          </a:br>
          <a:r>
            <a:rPr lang="nb-NO" sz="900" b="1" dirty="0" smtClean="0">
              <a:solidFill>
                <a:schemeClr val="bg1"/>
              </a:solidFill>
            </a:rPr>
            <a:t>Avhending/alternativ</a:t>
          </a:r>
          <a:r>
            <a:rPr lang="nb-NO" sz="1050" b="1" dirty="0" smtClean="0">
              <a:solidFill>
                <a:schemeClr val="bg1"/>
              </a:solidFill>
            </a:rPr>
            <a:t> bruk.</a:t>
          </a:r>
          <a:endParaRPr lang="nb-NO" sz="1050" b="1" dirty="0">
            <a:solidFill>
              <a:schemeClr val="bg1"/>
            </a:solidFill>
          </a:endParaRPr>
        </a:p>
      </dgm:t>
    </dgm:pt>
    <dgm:pt modelId="{7C4855B2-7017-4944-A198-BB8CBB28AC54}" type="parTrans" cxnId="{D763D0C4-F116-4F6A-9503-AB15CDBFEB77}">
      <dgm:prSet/>
      <dgm:spPr/>
      <dgm:t>
        <a:bodyPr/>
        <a:lstStyle/>
        <a:p>
          <a:endParaRPr lang="nb-NO" sz="1200"/>
        </a:p>
      </dgm:t>
    </dgm:pt>
    <dgm:pt modelId="{4B567DE8-8E7B-40FA-B3A9-3CF92C47250A}" type="sibTrans" cxnId="{D763D0C4-F116-4F6A-9503-AB15CDBFEB77}">
      <dgm:prSet/>
      <dgm:spPr/>
      <dgm:t>
        <a:bodyPr/>
        <a:lstStyle/>
        <a:p>
          <a:endParaRPr lang="nb-NO" sz="1200"/>
        </a:p>
      </dgm:t>
    </dgm:pt>
    <dgm:pt modelId="{B704E84C-1761-44E8-9309-210297C53855}">
      <dgm:prSet phldrT="[Text]" custT="1"/>
      <dgm:spPr>
        <a:solidFill>
          <a:srgbClr val="00B050"/>
        </a:solidFill>
        <a:ln w="6350"/>
      </dgm:spPr>
      <dgm:t>
        <a:bodyPr/>
        <a:lstStyle/>
        <a:p>
          <a:r>
            <a:rPr lang="nb-NO" sz="1050" dirty="0" smtClean="0">
              <a:solidFill>
                <a:schemeClr val="bg1"/>
              </a:solidFill>
            </a:rPr>
            <a:t>God egnethet og god tilpasningsdyktighet.</a:t>
          </a:r>
        </a:p>
        <a:p>
          <a:r>
            <a:rPr lang="nb-NO" sz="1050" dirty="0" smtClean="0">
              <a:solidFill>
                <a:schemeClr val="bg1"/>
              </a:solidFill>
            </a:rPr>
            <a:t>Kandidat for: </a:t>
          </a:r>
          <a:br>
            <a:rPr lang="nb-NO" sz="1050" dirty="0" smtClean="0">
              <a:solidFill>
                <a:schemeClr val="bg1"/>
              </a:solidFill>
            </a:rPr>
          </a:br>
          <a:r>
            <a:rPr lang="nb-NO" sz="1050" b="1" dirty="0" smtClean="0">
              <a:solidFill>
                <a:schemeClr val="bg1"/>
              </a:solidFill>
            </a:rPr>
            <a:t>Evt. teknisk oppgradering</a:t>
          </a:r>
          <a:r>
            <a:rPr lang="nb-NO" sz="1050" dirty="0" smtClean="0">
              <a:solidFill>
                <a:schemeClr val="bg1"/>
              </a:solidFill>
            </a:rPr>
            <a:t>.</a:t>
          </a:r>
          <a:endParaRPr lang="nb-NO" sz="1050" dirty="0">
            <a:solidFill>
              <a:schemeClr val="bg1"/>
            </a:solidFill>
          </a:endParaRPr>
        </a:p>
      </dgm:t>
    </dgm:pt>
    <dgm:pt modelId="{CE2E844C-28E5-4EBF-9A9C-073FD27DC926}" type="parTrans" cxnId="{DF0A740A-F887-48A5-A338-FEA27D3363CC}">
      <dgm:prSet/>
      <dgm:spPr/>
      <dgm:t>
        <a:bodyPr/>
        <a:lstStyle/>
        <a:p>
          <a:endParaRPr lang="nb-NO" sz="1200"/>
        </a:p>
      </dgm:t>
    </dgm:pt>
    <dgm:pt modelId="{1E1B9F48-B68F-43FE-9DF1-1A0BC0F03D4E}" type="sibTrans" cxnId="{DF0A740A-F887-48A5-A338-FEA27D3363CC}">
      <dgm:prSet/>
      <dgm:spPr/>
      <dgm:t>
        <a:bodyPr/>
        <a:lstStyle/>
        <a:p>
          <a:endParaRPr lang="nb-NO" sz="1200"/>
        </a:p>
      </dgm:t>
    </dgm:pt>
    <dgm:pt modelId="{1D2977F7-0DB5-45B9-8620-5E097FD01AD1}">
      <dgm:prSet phldrT="[Text]" custT="1"/>
      <dgm:spPr>
        <a:solidFill>
          <a:srgbClr val="F4991E"/>
        </a:solidFill>
        <a:ln w="6350"/>
      </dgm:spPr>
      <dgm:t>
        <a:bodyPr/>
        <a:lstStyle/>
        <a:p>
          <a:r>
            <a:rPr lang="nb-NO" sz="1050" dirty="0" smtClean="0">
              <a:solidFill>
                <a:schemeClr val="bg1">
                  <a:lumMod val="95000"/>
                </a:schemeClr>
              </a:solidFill>
            </a:rPr>
            <a:t>God egnethet og dårlig tilpasningsdyktighet.</a:t>
          </a:r>
        </a:p>
        <a:p>
          <a:r>
            <a:rPr lang="nb-NO" sz="1050" dirty="0" smtClean="0">
              <a:solidFill>
                <a:schemeClr val="bg1">
                  <a:lumMod val="95000"/>
                </a:schemeClr>
              </a:solidFill>
            </a:rPr>
            <a:t>Kandidat for: </a:t>
          </a:r>
          <a:br>
            <a:rPr lang="nb-NO" sz="1050" dirty="0" smtClean="0">
              <a:solidFill>
                <a:schemeClr val="bg1">
                  <a:lumMod val="95000"/>
                </a:schemeClr>
              </a:solidFill>
            </a:rPr>
          </a:br>
          <a:r>
            <a:rPr lang="nb-NO" sz="1050" b="1" dirty="0" smtClean="0">
              <a:solidFill>
                <a:schemeClr val="bg1">
                  <a:lumMod val="95000"/>
                </a:schemeClr>
              </a:solidFill>
            </a:rPr>
            <a:t>Evt. teknisk oppgradering.</a:t>
          </a:r>
          <a:endParaRPr lang="nb-NO" sz="1050" b="1" dirty="0">
            <a:solidFill>
              <a:schemeClr val="bg1">
                <a:lumMod val="95000"/>
              </a:schemeClr>
            </a:solidFill>
          </a:endParaRPr>
        </a:p>
      </dgm:t>
    </dgm:pt>
    <dgm:pt modelId="{2ADC09ED-9D7E-453D-BE3B-4A29AB5D9E69}" type="parTrans" cxnId="{627D410E-4F2E-43BA-AC05-23FE2EB9D24B}">
      <dgm:prSet/>
      <dgm:spPr/>
      <dgm:t>
        <a:bodyPr/>
        <a:lstStyle/>
        <a:p>
          <a:endParaRPr lang="nb-NO" sz="1200"/>
        </a:p>
      </dgm:t>
    </dgm:pt>
    <dgm:pt modelId="{3A4287DE-D566-4432-B816-D1C62CE631C7}" type="sibTrans" cxnId="{627D410E-4F2E-43BA-AC05-23FE2EB9D24B}">
      <dgm:prSet/>
      <dgm:spPr/>
      <dgm:t>
        <a:bodyPr/>
        <a:lstStyle/>
        <a:p>
          <a:endParaRPr lang="nb-NO" sz="1200"/>
        </a:p>
      </dgm:t>
    </dgm:pt>
    <dgm:pt modelId="{BFC0E696-A507-4922-A928-3BC35C998288}" type="pres">
      <dgm:prSet presAssocID="{0BB700B0-5B72-4DF5-BCB2-F3C921F5849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nb-NO"/>
        </a:p>
      </dgm:t>
    </dgm:pt>
    <dgm:pt modelId="{F0F18DFB-F3F9-48EF-A398-B754FF8D282F}" type="pres">
      <dgm:prSet presAssocID="{B4EEB6DB-CA49-4A23-A496-D312D1E18C45}" presName="node" presStyleLbl="node1" presStyleIdx="0" presStyleCnt="4" custLinFactNeighborX="1249" custLinFactNeighborY="-2032">
        <dgm:presLayoutVars>
          <dgm:bulletEnabled val="1"/>
        </dgm:presLayoutVars>
      </dgm:prSet>
      <dgm:spPr/>
      <dgm:t>
        <a:bodyPr/>
        <a:lstStyle/>
        <a:p>
          <a:endParaRPr lang="nb-NO"/>
        </a:p>
      </dgm:t>
    </dgm:pt>
    <dgm:pt modelId="{DEA8AB9B-CC86-466D-AA58-A89881C80773}" type="pres">
      <dgm:prSet presAssocID="{3D9B7278-4056-4D38-898B-F7B2DDD0E070}" presName="sibTrans" presStyleCnt="0"/>
      <dgm:spPr/>
    </dgm:pt>
    <dgm:pt modelId="{910E5C7F-9366-48B8-B14A-9793059EE897}" type="pres">
      <dgm:prSet presAssocID="{C739F4D5-F2C3-4D43-9759-EA1D6001578A}" presName="node" presStyleLbl="node1" presStyleIdx="1" presStyleCnt="4" custLinFactNeighborX="-8194" custLinFactNeighborY="-2033">
        <dgm:presLayoutVars>
          <dgm:bulletEnabled val="1"/>
        </dgm:presLayoutVars>
      </dgm:prSet>
      <dgm:spPr/>
      <dgm:t>
        <a:bodyPr/>
        <a:lstStyle/>
        <a:p>
          <a:endParaRPr lang="nb-NO"/>
        </a:p>
      </dgm:t>
    </dgm:pt>
    <dgm:pt modelId="{4CB39339-F7A1-4D3C-BB19-C08FCE86695C}" type="pres">
      <dgm:prSet presAssocID="{4B567DE8-8E7B-40FA-B3A9-3CF92C47250A}" presName="sibTrans" presStyleCnt="0"/>
      <dgm:spPr/>
    </dgm:pt>
    <dgm:pt modelId="{10392AAB-DBD2-435C-AC26-DBD9E07D6192}" type="pres">
      <dgm:prSet presAssocID="{B704E84C-1761-44E8-9309-210297C53855}" presName="node" presStyleLbl="node1" presStyleIdx="2" presStyleCnt="4" custLinFactNeighborX="1249" custLinFactNeighborY="-17260">
        <dgm:presLayoutVars>
          <dgm:bulletEnabled val="1"/>
        </dgm:presLayoutVars>
      </dgm:prSet>
      <dgm:spPr/>
      <dgm:t>
        <a:bodyPr/>
        <a:lstStyle/>
        <a:p>
          <a:endParaRPr lang="nb-NO"/>
        </a:p>
      </dgm:t>
    </dgm:pt>
    <dgm:pt modelId="{D269E564-D884-435D-A296-A08D7222D85F}" type="pres">
      <dgm:prSet presAssocID="{1E1B9F48-B68F-43FE-9DF1-1A0BC0F03D4E}" presName="sibTrans" presStyleCnt="0"/>
      <dgm:spPr/>
    </dgm:pt>
    <dgm:pt modelId="{5ABB8EA6-8B7E-4A17-8564-4DF8ABDA225D}" type="pres">
      <dgm:prSet presAssocID="{1D2977F7-0DB5-45B9-8620-5E097FD01AD1}" presName="node" presStyleLbl="node1" presStyleIdx="3" presStyleCnt="4" custLinFactNeighborX="-8353" custLinFactNeighborY="-17444">
        <dgm:presLayoutVars>
          <dgm:bulletEnabled val="1"/>
        </dgm:presLayoutVars>
      </dgm:prSet>
      <dgm:spPr/>
      <dgm:t>
        <a:bodyPr/>
        <a:lstStyle/>
        <a:p>
          <a:endParaRPr lang="nb-NO"/>
        </a:p>
      </dgm:t>
    </dgm:pt>
  </dgm:ptLst>
  <dgm:cxnLst>
    <dgm:cxn modelId="{7D511F9A-7FB7-4210-BECA-ADCE06A80904}" type="presOf" srcId="{B704E84C-1761-44E8-9309-210297C53855}" destId="{10392AAB-DBD2-435C-AC26-DBD9E07D6192}" srcOrd="0" destOrd="0" presId="urn:microsoft.com/office/officeart/2005/8/layout/default"/>
    <dgm:cxn modelId="{F60A2B4A-D438-4076-A141-9C34A659880A}" type="presOf" srcId="{0BB700B0-5B72-4DF5-BCB2-F3C921F58499}" destId="{BFC0E696-A507-4922-A928-3BC35C998288}" srcOrd="0" destOrd="0" presId="urn:microsoft.com/office/officeart/2005/8/layout/default"/>
    <dgm:cxn modelId="{EC6EFF8E-2BBB-4DFB-8516-30E5A9F8C225}" type="presOf" srcId="{1D2977F7-0DB5-45B9-8620-5E097FD01AD1}" destId="{5ABB8EA6-8B7E-4A17-8564-4DF8ABDA225D}" srcOrd="0" destOrd="0" presId="urn:microsoft.com/office/officeart/2005/8/layout/default"/>
    <dgm:cxn modelId="{D763D0C4-F116-4F6A-9503-AB15CDBFEB77}" srcId="{0BB700B0-5B72-4DF5-BCB2-F3C921F58499}" destId="{C739F4D5-F2C3-4D43-9759-EA1D6001578A}" srcOrd="1" destOrd="0" parTransId="{7C4855B2-7017-4944-A198-BB8CBB28AC54}" sibTransId="{4B567DE8-8E7B-40FA-B3A9-3CF92C47250A}"/>
    <dgm:cxn modelId="{C698A6A2-CD59-4746-91D3-D5D6D1A5AE08}" srcId="{0BB700B0-5B72-4DF5-BCB2-F3C921F58499}" destId="{B4EEB6DB-CA49-4A23-A496-D312D1E18C45}" srcOrd="0" destOrd="0" parTransId="{1F648894-D920-4FE2-A295-5E144DE05221}" sibTransId="{3D9B7278-4056-4D38-898B-F7B2DDD0E070}"/>
    <dgm:cxn modelId="{627D410E-4F2E-43BA-AC05-23FE2EB9D24B}" srcId="{0BB700B0-5B72-4DF5-BCB2-F3C921F58499}" destId="{1D2977F7-0DB5-45B9-8620-5E097FD01AD1}" srcOrd="3" destOrd="0" parTransId="{2ADC09ED-9D7E-453D-BE3B-4A29AB5D9E69}" sibTransId="{3A4287DE-D566-4432-B816-D1C62CE631C7}"/>
    <dgm:cxn modelId="{EFA2B499-C55E-4D75-A75C-0F3BFFDBE84C}" type="presOf" srcId="{C739F4D5-F2C3-4D43-9759-EA1D6001578A}" destId="{910E5C7F-9366-48B8-B14A-9793059EE897}" srcOrd="0" destOrd="0" presId="urn:microsoft.com/office/officeart/2005/8/layout/default"/>
    <dgm:cxn modelId="{DF0A740A-F887-48A5-A338-FEA27D3363CC}" srcId="{0BB700B0-5B72-4DF5-BCB2-F3C921F58499}" destId="{B704E84C-1761-44E8-9309-210297C53855}" srcOrd="2" destOrd="0" parTransId="{CE2E844C-28E5-4EBF-9A9C-073FD27DC926}" sibTransId="{1E1B9F48-B68F-43FE-9DF1-1A0BC0F03D4E}"/>
    <dgm:cxn modelId="{8EA126C5-0AEC-483E-80EC-A24CDCCFCA0D}" type="presOf" srcId="{B4EEB6DB-CA49-4A23-A496-D312D1E18C45}" destId="{F0F18DFB-F3F9-48EF-A398-B754FF8D282F}" srcOrd="0" destOrd="0" presId="urn:microsoft.com/office/officeart/2005/8/layout/default"/>
    <dgm:cxn modelId="{4E4C0690-8670-4ABC-9061-7ABB4B2E87E9}" type="presParOf" srcId="{BFC0E696-A507-4922-A928-3BC35C998288}" destId="{F0F18DFB-F3F9-48EF-A398-B754FF8D282F}" srcOrd="0" destOrd="0" presId="urn:microsoft.com/office/officeart/2005/8/layout/default"/>
    <dgm:cxn modelId="{4EFE26EC-EB6C-497C-908E-34CD64079914}" type="presParOf" srcId="{BFC0E696-A507-4922-A928-3BC35C998288}" destId="{DEA8AB9B-CC86-466D-AA58-A89881C80773}" srcOrd="1" destOrd="0" presId="urn:microsoft.com/office/officeart/2005/8/layout/default"/>
    <dgm:cxn modelId="{F7502912-BE45-4076-92CA-712AA6F839CE}" type="presParOf" srcId="{BFC0E696-A507-4922-A928-3BC35C998288}" destId="{910E5C7F-9366-48B8-B14A-9793059EE897}" srcOrd="2" destOrd="0" presId="urn:microsoft.com/office/officeart/2005/8/layout/default"/>
    <dgm:cxn modelId="{90C534A5-5BA8-42EF-A9B6-E14CA98B7B27}" type="presParOf" srcId="{BFC0E696-A507-4922-A928-3BC35C998288}" destId="{4CB39339-F7A1-4D3C-BB19-C08FCE86695C}" srcOrd="3" destOrd="0" presId="urn:microsoft.com/office/officeart/2005/8/layout/default"/>
    <dgm:cxn modelId="{87773785-F9CF-4356-B8F1-A19C067697FA}" type="presParOf" srcId="{BFC0E696-A507-4922-A928-3BC35C998288}" destId="{10392AAB-DBD2-435C-AC26-DBD9E07D6192}" srcOrd="4" destOrd="0" presId="urn:microsoft.com/office/officeart/2005/8/layout/default"/>
    <dgm:cxn modelId="{37E48791-04ED-430B-9BB0-AF791B080269}" type="presParOf" srcId="{BFC0E696-A507-4922-A928-3BC35C998288}" destId="{D269E564-D884-435D-A296-A08D7222D85F}" srcOrd="5" destOrd="0" presId="urn:microsoft.com/office/officeart/2005/8/layout/default"/>
    <dgm:cxn modelId="{3AE21ED4-078D-4D4D-989C-FA40F9A270C7}" type="presParOf" srcId="{BFC0E696-A507-4922-A928-3BC35C998288}" destId="{5ABB8EA6-8B7E-4A17-8564-4DF8ABDA225D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F18DFB-F3F9-48EF-A398-B754FF8D282F}">
      <dsp:nvSpPr>
        <dsp:cNvPr id="0" name=""/>
        <dsp:cNvSpPr/>
      </dsp:nvSpPr>
      <dsp:spPr>
        <a:xfrm>
          <a:off x="23960" y="31354"/>
          <a:ext cx="1879796" cy="1127878"/>
        </a:xfrm>
        <a:prstGeom prst="rect">
          <a:avLst/>
        </a:prstGeom>
        <a:solidFill>
          <a:srgbClr val="F4991E"/>
        </a:solidFill>
        <a:ln w="635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b-NO" sz="1050" kern="1200" dirty="0" smtClean="0">
              <a:solidFill>
                <a:schemeClr val="bg1">
                  <a:lumMod val="95000"/>
                </a:schemeClr>
              </a:solidFill>
            </a:rPr>
            <a:t>Dårlig egnethet, men god tilpasningsdyktighet.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b-NO" sz="1050" kern="1200" dirty="0" smtClean="0">
              <a:solidFill>
                <a:schemeClr val="bg1">
                  <a:lumMod val="95000"/>
                </a:schemeClr>
              </a:solidFill>
            </a:rPr>
            <a:t>Kandidat for: </a:t>
          </a:r>
          <a:br>
            <a:rPr lang="nb-NO" sz="1050" kern="1200" dirty="0" smtClean="0">
              <a:solidFill>
                <a:schemeClr val="bg1">
                  <a:lumMod val="95000"/>
                </a:schemeClr>
              </a:solidFill>
            </a:rPr>
          </a:br>
          <a:r>
            <a:rPr lang="nb-NO" sz="1050" b="1" kern="1200" dirty="0" smtClean="0">
              <a:solidFill>
                <a:schemeClr val="bg1">
                  <a:lumMod val="95000"/>
                </a:schemeClr>
              </a:solidFill>
            </a:rPr>
            <a:t>Ombygging og evt. teknisk oppgradering</a:t>
          </a:r>
          <a:endParaRPr lang="nb-NO" sz="1050" b="1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23960" y="31354"/>
        <a:ext cx="1879796" cy="1127878"/>
      </dsp:txXfrm>
    </dsp:sp>
    <dsp:sp modelId="{910E5C7F-9366-48B8-B14A-9793059EE897}">
      <dsp:nvSpPr>
        <dsp:cNvPr id="0" name=""/>
        <dsp:cNvSpPr/>
      </dsp:nvSpPr>
      <dsp:spPr>
        <a:xfrm>
          <a:off x="1914227" y="31343"/>
          <a:ext cx="1879796" cy="1127878"/>
        </a:xfrm>
        <a:prstGeom prst="rect">
          <a:avLst/>
        </a:prstGeom>
        <a:solidFill>
          <a:srgbClr val="FF0000"/>
        </a:solidFill>
        <a:ln w="635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b-NO" sz="1050" kern="1200" dirty="0" smtClean="0">
              <a:solidFill>
                <a:schemeClr val="bg1"/>
              </a:solidFill>
            </a:rPr>
            <a:t>Dårlig egnethet og dårlig tilpasningsdyktighet. 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b-NO" sz="1050" kern="1200" dirty="0" smtClean="0">
              <a:solidFill>
                <a:schemeClr val="bg1"/>
              </a:solidFill>
            </a:rPr>
            <a:t>Kandidat for: </a:t>
          </a:r>
          <a:br>
            <a:rPr lang="nb-NO" sz="1050" kern="1200" dirty="0" smtClean="0">
              <a:solidFill>
                <a:schemeClr val="bg1"/>
              </a:solidFill>
            </a:rPr>
          </a:br>
          <a:r>
            <a:rPr lang="nb-NO" sz="900" b="1" kern="1200" dirty="0" smtClean="0">
              <a:solidFill>
                <a:schemeClr val="bg1"/>
              </a:solidFill>
            </a:rPr>
            <a:t>Avhending/alternativ</a:t>
          </a:r>
          <a:r>
            <a:rPr lang="nb-NO" sz="1050" b="1" kern="1200" dirty="0" smtClean="0">
              <a:solidFill>
                <a:schemeClr val="bg1"/>
              </a:solidFill>
            </a:rPr>
            <a:t> bruk.</a:t>
          </a:r>
          <a:endParaRPr lang="nb-NO" sz="1050" b="1" kern="1200" dirty="0">
            <a:solidFill>
              <a:schemeClr val="bg1"/>
            </a:solidFill>
          </a:endParaRPr>
        </a:p>
      </dsp:txBody>
      <dsp:txXfrm>
        <a:off x="1914227" y="31343"/>
        <a:ext cx="1879796" cy="1127878"/>
      </dsp:txXfrm>
    </dsp:sp>
    <dsp:sp modelId="{10392AAB-DBD2-435C-AC26-DBD9E07D6192}">
      <dsp:nvSpPr>
        <dsp:cNvPr id="0" name=""/>
        <dsp:cNvSpPr/>
      </dsp:nvSpPr>
      <dsp:spPr>
        <a:xfrm>
          <a:off x="23960" y="1175459"/>
          <a:ext cx="1879796" cy="1127878"/>
        </a:xfrm>
        <a:prstGeom prst="rect">
          <a:avLst/>
        </a:prstGeom>
        <a:solidFill>
          <a:srgbClr val="00B050"/>
        </a:solidFill>
        <a:ln w="635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b-NO" sz="1050" kern="1200" dirty="0" smtClean="0">
              <a:solidFill>
                <a:schemeClr val="bg1"/>
              </a:solidFill>
            </a:rPr>
            <a:t>God egnethet og god tilpasningsdyktighet.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b-NO" sz="1050" kern="1200" dirty="0" smtClean="0">
              <a:solidFill>
                <a:schemeClr val="bg1"/>
              </a:solidFill>
            </a:rPr>
            <a:t>Kandidat for: </a:t>
          </a:r>
          <a:br>
            <a:rPr lang="nb-NO" sz="1050" kern="1200" dirty="0" smtClean="0">
              <a:solidFill>
                <a:schemeClr val="bg1"/>
              </a:solidFill>
            </a:rPr>
          </a:br>
          <a:r>
            <a:rPr lang="nb-NO" sz="1050" b="1" kern="1200" dirty="0" smtClean="0">
              <a:solidFill>
                <a:schemeClr val="bg1"/>
              </a:solidFill>
            </a:rPr>
            <a:t>Evt. teknisk oppgradering</a:t>
          </a:r>
          <a:r>
            <a:rPr lang="nb-NO" sz="1050" kern="1200" dirty="0" smtClean="0">
              <a:solidFill>
                <a:schemeClr val="bg1"/>
              </a:solidFill>
            </a:rPr>
            <a:t>.</a:t>
          </a:r>
          <a:endParaRPr lang="nb-NO" sz="1050" kern="1200" dirty="0">
            <a:solidFill>
              <a:schemeClr val="bg1"/>
            </a:solidFill>
          </a:endParaRPr>
        </a:p>
      </dsp:txBody>
      <dsp:txXfrm>
        <a:off x="23960" y="1175459"/>
        <a:ext cx="1879796" cy="1127878"/>
      </dsp:txXfrm>
    </dsp:sp>
    <dsp:sp modelId="{5ABB8EA6-8B7E-4A17-8564-4DF8ABDA225D}">
      <dsp:nvSpPr>
        <dsp:cNvPr id="0" name=""/>
        <dsp:cNvSpPr/>
      </dsp:nvSpPr>
      <dsp:spPr>
        <a:xfrm>
          <a:off x="1911238" y="1173383"/>
          <a:ext cx="1879796" cy="1127878"/>
        </a:xfrm>
        <a:prstGeom prst="rect">
          <a:avLst/>
        </a:prstGeom>
        <a:solidFill>
          <a:srgbClr val="F4991E"/>
        </a:solidFill>
        <a:ln w="635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b-NO" sz="1050" kern="1200" dirty="0" smtClean="0">
              <a:solidFill>
                <a:schemeClr val="bg1">
                  <a:lumMod val="95000"/>
                </a:schemeClr>
              </a:solidFill>
            </a:rPr>
            <a:t>God egnethet og dårlig tilpasningsdyktighet.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b-NO" sz="1050" kern="1200" dirty="0" smtClean="0">
              <a:solidFill>
                <a:schemeClr val="bg1">
                  <a:lumMod val="95000"/>
                </a:schemeClr>
              </a:solidFill>
            </a:rPr>
            <a:t>Kandidat for: </a:t>
          </a:r>
          <a:br>
            <a:rPr lang="nb-NO" sz="1050" kern="1200" dirty="0" smtClean="0">
              <a:solidFill>
                <a:schemeClr val="bg1">
                  <a:lumMod val="95000"/>
                </a:schemeClr>
              </a:solidFill>
            </a:rPr>
          </a:br>
          <a:r>
            <a:rPr lang="nb-NO" sz="1050" b="1" kern="1200" dirty="0" smtClean="0">
              <a:solidFill>
                <a:schemeClr val="bg1">
                  <a:lumMod val="95000"/>
                </a:schemeClr>
              </a:solidFill>
            </a:rPr>
            <a:t>Evt. teknisk oppgradering.</a:t>
          </a:r>
          <a:endParaRPr lang="nb-NO" sz="1050" b="1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1911238" y="1173383"/>
        <a:ext cx="1879796" cy="11278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0.54059</cdr:x>
      <cdr:y>0.0865</cdr:y>
    </cdr:from>
    <cdr:to>
      <cdr:x>0.54305</cdr:x>
      <cdr:y>0.85316</cdr:y>
    </cdr:to>
    <cdr:sp macro="" textlink="">
      <cdr:nvSpPr>
        <cdr:cNvPr id="3" name="Straight Connector 2"/>
        <cdr:cNvSpPr/>
      </cdr:nvSpPr>
      <cdr:spPr>
        <a:xfrm xmlns:a="http://schemas.openxmlformats.org/drawingml/2006/main" rot="5400000">
          <a:off x="2786127" y="2040231"/>
          <a:ext cx="3345733" cy="20245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rgbClr val="FF0000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/>
        <a:lstStyle xmlns:a="http://schemas.openxmlformats.org/drawingml/2006/main"/>
        <a:p xmlns:a="http://schemas.openxmlformats.org/drawingml/2006/main">
          <a:pPr marL="0" indent="0"/>
          <a:endParaRPr lang="nb-NO" sz="1100">
            <a:solidFill>
              <a:schemeClr val="tx1"/>
            </a:solidFill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0.34595</cdr:x>
      <cdr:y>0.07995</cdr:y>
    </cdr:from>
    <cdr:to>
      <cdr:x>0.34841</cdr:x>
      <cdr:y>0.84661</cdr:y>
    </cdr:to>
    <cdr:sp macro="" textlink="">
      <cdr:nvSpPr>
        <cdr:cNvPr id="4" name="Straight Connector 3"/>
        <cdr:cNvSpPr/>
      </cdr:nvSpPr>
      <cdr:spPr>
        <a:xfrm xmlns:a="http://schemas.openxmlformats.org/drawingml/2006/main" rot="5400000">
          <a:off x="1184285" y="2011650"/>
          <a:ext cx="3345733" cy="20245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rgbClr val="FF0000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/>
          <a:endParaRPr lang="nb-NO" sz="1100">
            <a:solidFill>
              <a:schemeClr val="tx1"/>
            </a:solidFill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0.75915</cdr:x>
      <cdr:y>0.08533</cdr:y>
    </cdr:from>
    <cdr:to>
      <cdr:x>0.76161</cdr:x>
      <cdr:y>0.85199</cdr:y>
    </cdr:to>
    <cdr:sp macro="" textlink="">
      <cdr:nvSpPr>
        <cdr:cNvPr id="5" name="Straight Connector 4"/>
        <cdr:cNvSpPr/>
      </cdr:nvSpPr>
      <cdr:spPr>
        <a:xfrm xmlns:a="http://schemas.openxmlformats.org/drawingml/2006/main" rot="5400000">
          <a:off x="4584741" y="2035129"/>
          <a:ext cx="3345732" cy="20245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15875" cap="flat" cmpd="sng" algn="ctr">
          <a:solidFill>
            <a:srgbClr val="FF0000"/>
          </a:solidFill>
          <a:prstDash val="dash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marL="0" indent="0"/>
          <a:endParaRPr lang="nb-NO" sz="1100">
            <a:solidFill>
              <a:sysClr val="windowText" lastClr="00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0.58915</cdr:x>
      <cdr:y>0.04264</cdr:y>
    </cdr:from>
    <cdr:to>
      <cdr:x>0.68475</cdr:x>
      <cdr:y>0.11628</cdr:y>
    </cdr:to>
    <cdr:sp macro="" textlink="">
      <cdr:nvSpPr>
        <cdr:cNvPr id="6" name="Rectangle 5"/>
        <cdr:cNvSpPr/>
      </cdr:nvSpPr>
      <cdr:spPr>
        <a:xfrm xmlns:a="http://schemas.openxmlformats.org/drawingml/2006/main">
          <a:off x="4848447" y="186083"/>
          <a:ext cx="786809" cy="32136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nb-NO" sz="1200" dirty="0">
              <a:solidFill>
                <a:sysClr val="windowText" lastClr="000000"/>
              </a:solidFill>
            </a:rPr>
            <a:t>Avrundet til TG = 2</a:t>
          </a:r>
        </a:p>
      </cdr:txBody>
    </cdr:sp>
  </cdr:relSizeAnchor>
  <cdr:relSizeAnchor xmlns:cdr="http://schemas.openxmlformats.org/drawingml/2006/chartDrawing">
    <cdr:from>
      <cdr:x>0.39666</cdr:x>
      <cdr:y>0.03876</cdr:y>
    </cdr:from>
    <cdr:to>
      <cdr:x>0.49742</cdr:x>
      <cdr:y>0.1124</cdr:y>
    </cdr:to>
    <cdr:sp macro="" textlink="">
      <cdr:nvSpPr>
        <cdr:cNvPr id="7" name="Rectangle 6"/>
        <cdr:cNvSpPr/>
      </cdr:nvSpPr>
      <cdr:spPr>
        <a:xfrm xmlns:a="http://schemas.openxmlformats.org/drawingml/2006/main">
          <a:off x="3264353" y="169150"/>
          <a:ext cx="829182" cy="32136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nb-NO" sz="1200" dirty="0">
              <a:solidFill>
                <a:sysClr val="windowText" lastClr="000000"/>
              </a:solidFill>
            </a:rPr>
            <a:t>Avrundet til TG = 1</a:t>
          </a:r>
        </a:p>
      </cdr:txBody>
    </cdr:sp>
  </cdr:relSizeAnchor>
  <cdr:relSizeAnchor xmlns:cdr="http://schemas.openxmlformats.org/drawingml/2006/chartDrawing">
    <cdr:from>
      <cdr:x>0.18228</cdr:x>
      <cdr:y>0.03876</cdr:y>
    </cdr:from>
    <cdr:to>
      <cdr:x>0.28295</cdr:x>
      <cdr:y>0.1124</cdr:y>
    </cdr:to>
    <cdr:sp macro="" textlink="">
      <cdr:nvSpPr>
        <cdr:cNvPr id="8" name="Rectangle 7"/>
        <cdr:cNvSpPr/>
      </cdr:nvSpPr>
      <cdr:spPr>
        <a:xfrm xmlns:a="http://schemas.openxmlformats.org/drawingml/2006/main">
          <a:off x="1500090" y="169150"/>
          <a:ext cx="828439" cy="32136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nb-NO" sz="1200" dirty="0">
              <a:solidFill>
                <a:sysClr val="windowText" lastClr="000000"/>
              </a:solidFill>
            </a:rPr>
            <a:t>Avrundet til TG = 0</a:t>
          </a:r>
        </a:p>
      </cdr:txBody>
    </cdr:sp>
  </cdr:relSizeAnchor>
  <cdr:relSizeAnchor xmlns:cdr="http://schemas.openxmlformats.org/drawingml/2006/chartDrawing">
    <cdr:from>
      <cdr:x>0.81654</cdr:x>
      <cdr:y>0.03357</cdr:y>
    </cdr:from>
    <cdr:to>
      <cdr:x>0.92636</cdr:x>
      <cdr:y>0.14698</cdr:y>
    </cdr:to>
    <cdr:sp macro="" textlink="">
      <cdr:nvSpPr>
        <cdr:cNvPr id="9" name="Rectangle 8"/>
        <cdr:cNvSpPr/>
      </cdr:nvSpPr>
      <cdr:spPr>
        <a:xfrm xmlns:a="http://schemas.openxmlformats.org/drawingml/2006/main">
          <a:off x="6719777" y="146493"/>
          <a:ext cx="903767" cy="49494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nb-NO" sz="1200" dirty="0">
              <a:solidFill>
                <a:sysClr val="windowText" lastClr="000000"/>
              </a:solidFill>
            </a:rPr>
            <a:t>Avrundet </a:t>
          </a:r>
          <a:r>
            <a:rPr lang="nb-NO" sz="1200" dirty="0" smtClean="0">
              <a:solidFill>
                <a:sysClr val="windowText" lastClr="000000"/>
              </a:solidFill>
            </a:rPr>
            <a:t>til TG </a:t>
          </a:r>
          <a:r>
            <a:rPr lang="nb-NO" sz="1200" dirty="0">
              <a:solidFill>
                <a:sysClr val="windowText" lastClr="000000"/>
              </a:solidFill>
            </a:rPr>
            <a:t>= 3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n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AE2B88-398D-C744-AAC4-8B76D1CCBD86}" type="datetimeFigureOut">
              <a:rPr lang="nb-NO"/>
              <a:pPr/>
              <a:t>26.10.2015</a:t>
            </a:fld>
            <a:endParaRPr lang="nn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n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n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2F697-9B68-8B48-B2AF-4760C231B438}" type="slidenum">
              <a:rPr/>
              <a:pPr/>
              <a:t>‹#›</a:t>
            </a:fld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1925833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ultimap.no/showarticle.aspx?key=products_text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A5A9E-DC90-3647-9071-BF7C5475BCFB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43332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>
                <a:effectLst/>
              </a:rPr>
              <a:t>Verktøyet er bygget opp av ulike </a:t>
            </a:r>
            <a:r>
              <a:rPr lang="nb-NO" dirty="0" smtClean="0">
                <a:effectLst/>
                <a:hlinkClick r:id="rId3" action="ppaction://hlinkfile"/>
              </a:rPr>
              <a:t>kartleggingsmoduler</a:t>
            </a:r>
            <a:r>
              <a:rPr lang="nb-NO" dirty="0" smtClean="0">
                <a:effectLst/>
              </a:rPr>
              <a:t> der det er mulig å velge én eller en kombinasjon av disse, avhengig av formål. Kartleggingsmodulene omhandler ulike egenskaper ved bygninger eller annen infrastruktur, som kan si noe om deres tilstand og videre muligheter. 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A5A9E-DC90-3647-9071-BF7C5475BCFB}" type="slidenum">
              <a:rPr lang="nb-NO" smtClean="0"/>
              <a:t>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51091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nb-NO" dirty="0" smtClean="0">
                <a:latin typeface="Arial" pitchFamily="34" charset="0"/>
              </a:rPr>
              <a:t>Kartlegging med MultiMap er en overordnet metode og resultatene som kommer ut fra denne kartleggingen vil være opplysningsunderlag i videre strategisk/taktisk planlegging. </a:t>
            </a:r>
          </a:p>
          <a:p>
            <a:pPr eaLnBrk="1" hangingPunct="1"/>
            <a:r>
              <a:rPr lang="nb-NO" dirty="0" smtClean="0">
                <a:latin typeface="Arial" pitchFamily="34" charset="0"/>
              </a:rPr>
              <a:t>Det er bygningsmessige behov og muligheter som avdekkes gjennom kartlegging av nåsituasjon. </a:t>
            </a:r>
          </a:p>
          <a:p>
            <a:pPr eaLnBrk="1" hangingPunct="1"/>
            <a:endParaRPr lang="nb-NO" dirty="0" smtClean="0"/>
          </a:p>
          <a:p>
            <a:pPr eaLnBrk="1" hangingPunct="1"/>
            <a:r>
              <a:rPr lang="nb-NO" u="sng" dirty="0" smtClean="0"/>
              <a:t>Kartlegging av:</a:t>
            </a:r>
          </a:p>
          <a:p>
            <a:pPr marL="228943" indent="-228943" eaLnBrk="1" hangingPunct="1">
              <a:buAutoNum type="arabicParenR"/>
            </a:pPr>
            <a:r>
              <a:rPr lang="nb-NO" dirty="0" smtClean="0"/>
              <a:t>Teknisk tilstand– synliggjøring av slitasje, elde, feil og mangler. Underlag for å vurdere teknisk oppgraderingsbehov / vedlikeholdsetterslep</a:t>
            </a:r>
          </a:p>
          <a:p>
            <a:pPr marL="228943" indent="-228943" eaLnBrk="1" hangingPunct="1">
              <a:buAutoNum type="arabicParenR"/>
            </a:pPr>
            <a:r>
              <a:rPr lang="nb-NO" sz="1600" dirty="0" smtClean="0"/>
              <a:t>Bygningsstrukturelle egenskaper – synliggjøring av grunnleggende egenskaper ved bygningskroppen. Underlag for å vurdere fremtidig potensial og mulig bruk</a:t>
            </a:r>
          </a:p>
          <a:p>
            <a:pPr eaLnBrk="1" hangingPunct="1"/>
            <a:endParaRPr lang="nb-NO" dirty="0" smtClean="0">
              <a:latin typeface="Arial" pitchFamily="34" charset="0"/>
            </a:endParaRPr>
          </a:p>
          <a:p>
            <a:pPr marL="0" lvl="1" defTabSz="915772" eaLnBrk="1" hangingPunct="1">
              <a:defRPr/>
            </a:pPr>
            <a:r>
              <a:rPr lang="nb-NO" sz="1600" u="sng" dirty="0" smtClean="0"/>
              <a:t>Hva får man ut av dette:</a:t>
            </a:r>
          </a:p>
          <a:p>
            <a:pPr marL="0" lvl="1" defTabSz="915772" eaLnBrk="1" hangingPunct="1">
              <a:defRPr/>
            </a:pPr>
            <a:r>
              <a:rPr lang="nb-NO" sz="1600" dirty="0" smtClean="0"/>
              <a:t>Kartlegging av omfattende bygningsmasse </a:t>
            </a:r>
          </a:p>
          <a:p>
            <a:pPr marL="0" lvl="1" defTabSz="915772" eaLnBrk="1" hangingPunct="1">
              <a:defRPr/>
            </a:pPr>
            <a:r>
              <a:rPr lang="nb-NO" sz="1600" dirty="0" smtClean="0"/>
              <a:t>Robust beslutningsunderlag</a:t>
            </a:r>
          </a:p>
          <a:p>
            <a:pPr marL="0" lvl="1" defTabSz="915772" eaLnBrk="1" hangingPunct="1">
              <a:defRPr/>
            </a:pPr>
            <a:r>
              <a:rPr lang="nb-NO" sz="1600" dirty="0" smtClean="0"/>
              <a:t>Synliggjøring av interne forskjeller og bygningenes ”levedyktighet”</a:t>
            </a:r>
          </a:p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2F697-9B68-8B48-B2AF-4760C231B438}" type="slidenum">
              <a:rPr lang="nb-NO" smtClean="0"/>
              <a:pPr/>
              <a:t>17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465634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NS 3424 «Tilstandsanalyse av byggverk» legges til grunn</a:t>
            </a:r>
          </a:p>
          <a:p>
            <a:pPr lvl="1"/>
            <a:r>
              <a:rPr lang="nb-NO" sz="2100" dirty="0" smtClean="0"/>
              <a:t>Fire tilstandsgrader: 0 (best) til 3 (dårligst)</a:t>
            </a:r>
          </a:p>
          <a:p>
            <a:pPr lvl="1"/>
            <a:r>
              <a:rPr lang="nb-NO" sz="2100" dirty="0" smtClean="0"/>
              <a:t>Samme skala er overført også til angivelse av grad av tilpasningsdyktighet, funksjonell egnethet etc.</a:t>
            </a:r>
          </a:p>
          <a:p>
            <a:pPr lvl="1"/>
            <a:endParaRPr lang="nb-NO" sz="1000" dirty="0" smtClean="0"/>
          </a:p>
          <a:p>
            <a:r>
              <a:rPr lang="nb-NO" dirty="0" smtClean="0"/>
              <a:t>Kartleggeren skal ha </a:t>
            </a:r>
            <a:r>
              <a:rPr lang="nb-NO" b="1" dirty="0" smtClean="0"/>
              <a:t>god kjennskap </a:t>
            </a:r>
            <a:r>
              <a:rPr lang="nb-NO" dirty="0" smtClean="0"/>
              <a:t>til bygningsmassen</a:t>
            </a:r>
          </a:p>
          <a:p>
            <a:pPr marL="360000" lvl="2" indent="0">
              <a:buNone/>
            </a:pPr>
            <a:endParaRPr lang="nb-NO" sz="1000" dirty="0" smtClean="0"/>
          </a:p>
          <a:p>
            <a:r>
              <a:rPr lang="nb-NO" dirty="0" smtClean="0"/>
              <a:t>Kartleggingen skal være mest mulig </a:t>
            </a:r>
            <a:r>
              <a:rPr lang="nb-NO" b="1" dirty="0" smtClean="0"/>
              <a:t>objektiv</a:t>
            </a:r>
          </a:p>
          <a:p>
            <a:pPr lvl="2"/>
            <a:endParaRPr lang="nb-NO" sz="1000" dirty="0" smtClean="0"/>
          </a:p>
          <a:p>
            <a:r>
              <a:rPr lang="nb-NO" dirty="0" smtClean="0"/>
              <a:t>Kartleggingen er </a:t>
            </a:r>
            <a:r>
              <a:rPr lang="nb-NO" b="1" dirty="0" smtClean="0"/>
              <a:t>overordnet </a:t>
            </a:r>
            <a:r>
              <a:rPr lang="nb-NO" dirty="0" smtClean="0"/>
              <a:t>(«nivå 0»)</a:t>
            </a:r>
          </a:p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2F697-9B68-8B48-B2AF-4760C231B438}" type="slidenum">
              <a:rPr lang="nb-NO" smtClean="0"/>
              <a:pPr/>
              <a:t>20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05721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FOR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957532" y="2130427"/>
            <a:ext cx="7500668" cy="1397777"/>
          </a:xfrm>
        </p:spPr>
        <p:txBody>
          <a:bodyPr anchor="b" anchorCtr="0"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n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957532" y="3626329"/>
            <a:ext cx="7500668" cy="1351112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marL="0" indent="0" algn="l">
              <a:lnSpc>
                <a:spcPts val="2580"/>
              </a:lnSpc>
              <a:buNone/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Klikk for å </a:t>
            </a:r>
            <a:r>
              <a:rPr lang="nb-NO" dirty="0" smtClean="0"/>
              <a:t>legge inn navn og avdeling</a:t>
            </a:r>
            <a:endParaRPr lang="nn-NO" dirty="0"/>
          </a:p>
        </p:txBody>
      </p:sp>
      <p:pic>
        <p:nvPicPr>
          <p:cNvPr id="9" name="Bild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36"/>
          <a:stretch/>
        </p:blipFill>
        <p:spPr>
          <a:xfrm>
            <a:off x="0" y="6249075"/>
            <a:ext cx="9144000" cy="608925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7080826" y="-7046"/>
            <a:ext cx="2066306" cy="6030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787" y="662947"/>
            <a:ext cx="2188192" cy="315228"/>
          </a:xfrm>
          <a:prstGeom prst="rect">
            <a:avLst/>
          </a:prstGeom>
        </p:spPr>
      </p:pic>
      <p:sp>
        <p:nvSpPr>
          <p:cNvPr id="12" name="Right Triangle 1"/>
          <p:cNvSpPr/>
          <p:nvPr userDrawn="1"/>
        </p:nvSpPr>
        <p:spPr bwMode="auto">
          <a:xfrm rot="10800000">
            <a:off x="8229598" y="1581"/>
            <a:ext cx="629392" cy="1016371"/>
          </a:xfrm>
          <a:custGeom>
            <a:avLst/>
            <a:gdLst>
              <a:gd name="connsiteX0" fmla="*/ 0 w 1679352"/>
              <a:gd name="connsiteY0" fmla="*/ 2736304 h 2736304"/>
              <a:gd name="connsiteX1" fmla="*/ 0 w 1679352"/>
              <a:gd name="connsiteY1" fmla="*/ 0 h 2736304"/>
              <a:gd name="connsiteX2" fmla="*/ 1679352 w 1679352"/>
              <a:gd name="connsiteY2" fmla="*/ 2736304 h 2736304"/>
              <a:gd name="connsiteX3" fmla="*/ 0 w 1679352"/>
              <a:gd name="connsiteY3" fmla="*/ 2736304 h 2736304"/>
              <a:gd name="connsiteX0" fmla="*/ 1694468 w 1694468"/>
              <a:gd name="connsiteY0" fmla="*/ 2736304 h 2736304"/>
              <a:gd name="connsiteX1" fmla="*/ 1694468 w 1694468"/>
              <a:gd name="connsiteY1" fmla="*/ 0 h 2736304"/>
              <a:gd name="connsiteX2" fmla="*/ 0 w 1694468"/>
              <a:gd name="connsiteY2" fmla="*/ 2736304 h 2736304"/>
              <a:gd name="connsiteX3" fmla="*/ 1694468 w 1694468"/>
              <a:gd name="connsiteY3" fmla="*/ 2736304 h 273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4468" h="2736304">
                <a:moveTo>
                  <a:pt x="1694468" y="2736304"/>
                </a:moveTo>
                <a:lnTo>
                  <a:pt x="1694468" y="0"/>
                </a:lnTo>
                <a:lnTo>
                  <a:pt x="0" y="2736304"/>
                </a:lnTo>
                <a:lnTo>
                  <a:pt x="1694468" y="2736304"/>
                </a:lnTo>
                <a:close/>
              </a:path>
            </a:pathLst>
          </a:custGeom>
          <a:solidFill>
            <a:srgbClr val="F4991E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5600" b="0" i="0" u="none" strike="noStrike" cap="none" normalizeH="0" baseline="0"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-3" y="662947"/>
            <a:ext cx="481016" cy="8006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96E71A9-6A75-4941-89B8-54CB34AE3E95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395E21A-48A9-4498-B4DA-90F2A73820EE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523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588125"/>
            <a:ext cx="4191000" cy="2524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nb-NO" altLang="nb-NO"/>
              <a:t>Dato:      Side: </a:t>
            </a:r>
            <a:fld id="{1BFFBEA6-DB22-42D8-BE90-9A0C7968218B}" type="slidenum">
              <a:rPr lang="nb-NO" altLang="nb-NO"/>
              <a:pPr/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2078743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E71A9-6A75-4941-89B8-54CB34AE3E95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5E21A-48A9-4498-B4DA-90F2A73820EE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1340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E71A9-6A75-4941-89B8-54CB34AE3E95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5E21A-48A9-4498-B4DA-90F2A73820EE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392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E71A9-6A75-4941-89B8-54CB34AE3E95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5E21A-48A9-4498-B4DA-90F2A73820EE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5715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E71A9-6A75-4941-89B8-54CB34AE3E95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5E21A-48A9-4498-B4DA-90F2A73820EE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2494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E71A9-6A75-4941-89B8-54CB34AE3E95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5E21A-48A9-4498-B4DA-90F2A73820EE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4417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E71A9-6A75-4941-89B8-54CB34AE3E95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5E21A-48A9-4498-B4DA-90F2A73820EE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112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E71A9-6A75-4941-89B8-54CB34AE3E95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5E21A-48A9-4498-B4DA-90F2A73820EE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6222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E71A9-6A75-4941-89B8-54CB34AE3E95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5E21A-48A9-4498-B4DA-90F2A73820EE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010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GRAFIK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e 6"/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95"/>
          <a:stretch/>
        </p:blipFill>
        <p:spPr>
          <a:xfrm>
            <a:off x="-8626" y="6240450"/>
            <a:ext cx="9164171" cy="617546"/>
          </a:xfrm>
          <a:prstGeom prst="rect">
            <a:avLst/>
          </a:prstGeom>
        </p:spPr>
      </p:pic>
      <p:sp>
        <p:nvSpPr>
          <p:cNvPr id="10" name="Rounded Rectangle 9"/>
          <p:cNvSpPr/>
          <p:nvPr userDrawn="1"/>
        </p:nvSpPr>
        <p:spPr>
          <a:xfrm>
            <a:off x="8861418" y="6332025"/>
            <a:ext cx="455107" cy="216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ln>
                <a:noFill/>
              </a:ln>
            </a:endParaRPr>
          </a:p>
        </p:txBody>
      </p:sp>
      <p:sp>
        <p:nvSpPr>
          <p:cNvPr id="11" name="Plassholder for lysbildenummer 5"/>
          <p:cNvSpPr txBox="1">
            <a:spLocks/>
          </p:cNvSpPr>
          <p:nvPr userDrawn="1"/>
        </p:nvSpPr>
        <p:spPr>
          <a:xfrm>
            <a:off x="8715154" y="6250854"/>
            <a:ext cx="449017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nn-NO"/>
            </a:defPPr>
            <a:lvl1pPr marL="0" algn="r" defTabSz="457200" rtl="0" eaLnBrk="1" latinLnBrk="0" hangingPunct="1"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FD1432-5836-D849-9A6B-5E9449003542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457200" y="1785668"/>
            <a:ext cx="8229600" cy="43649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3816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E71A9-6A75-4941-89B8-54CB34AE3E95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5E21A-48A9-4498-B4DA-90F2A73820EE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5317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E71A9-6A75-4941-89B8-54CB34AE3E95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5E21A-48A9-4498-B4DA-90F2A73820EE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2608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E71A9-6A75-4941-89B8-54CB34AE3E95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5E21A-48A9-4498-B4DA-90F2A73820EE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2405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3568" y="3068960"/>
            <a:ext cx="7776864" cy="1470025"/>
          </a:xfrm>
        </p:spPr>
        <p:txBody>
          <a:bodyPr/>
          <a:lstStyle>
            <a:lvl1pPr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683568" y="4509120"/>
            <a:ext cx="7776864" cy="1080120"/>
          </a:xfrm>
        </p:spPr>
        <p:txBody>
          <a:bodyPr/>
          <a:lstStyle>
            <a:lvl1pPr marL="0" indent="0" algn="ctr">
              <a:buNone/>
              <a:defRPr sz="1800" b="1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b-NO" smtClean="0"/>
              <a:t>Klikk for å redigere undertittelstil i malen</a:t>
            </a:r>
            <a:endParaRPr lang="nb-NO" dirty="0"/>
          </a:p>
        </p:txBody>
      </p:sp>
      <p:sp>
        <p:nvSpPr>
          <p:cNvPr id="8" name="Plassholder for bilde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131839" cy="270892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nb-NO" dirty="0" smtClean="0"/>
              <a:t>Velg et bilde relevant for presentasjonen</a:t>
            </a:r>
            <a:endParaRPr lang="nb-NO" dirty="0"/>
          </a:p>
        </p:txBody>
      </p:sp>
      <p:sp>
        <p:nvSpPr>
          <p:cNvPr id="7" name="Plassholder for dato 7"/>
          <p:cNvSpPr>
            <a:spLocks noGrp="1"/>
          </p:cNvSpPr>
          <p:nvPr>
            <p:ph type="dt" sz="half" idx="11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b"/>
          <a:lstStyle>
            <a:lvl1pPr>
              <a:defRPr sz="1000"/>
            </a:lvl1pPr>
          </a:lstStyle>
          <a:p>
            <a:fld id="{396E71A9-6A75-4941-89B8-54CB34AE3E95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Plassholder for lysbildenummer 9"/>
          <p:cNvSpPr>
            <a:spLocks noGrp="1"/>
          </p:cNvSpPr>
          <p:nvPr>
            <p:ph type="sldNum" sz="quarter" idx="13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000"/>
            </a:lvl1pPr>
          </a:lstStyle>
          <a:p>
            <a:fld id="{6395E21A-48A9-4498-B4DA-90F2A73820EE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Plassholder for bunntekst 8"/>
          <p:cNvSpPr>
            <a:spLocks noGrp="1"/>
          </p:cNvSpPr>
          <p:nvPr>
            <p:ph type="ftr" sz="quarter" idx="12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b"/>
          <a:lstStyle>
            <a:lvl1pPr algn="ctr">
              <a:defRPr sz="1000"/>
            </a:lvl1pPr>
          </a:lstStyle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7106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KST OG GRAFIK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e 6"/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95"/>
          <a:stretch/>
        </p:blipFill>
        <p:spPr>
          <a:xfrm>
            <a:off x="-8626" y="6240450"/>
            <a:ext cx="9164171" cy="617546"/>
          </a:xfrm>
          <a:prstGeom prst="rect">
            <a:avLst/>
          </a:prstGeom>
        </p:spPr>
      </p:pic>
      <p:sp>
        <p:nvSpPr>
          <p:cNvPr id="10" name="Rounded Rectangle 9"/>
          <p:cNvSpPr/>
          <p:nvPr userDrawn="1"/>
        </p:nvSpPr>
        <p:spPr>
          <a:xfrm>
            <a:off x="8861418" y="6332025"/>
            <a:ext cx="455107" cy="216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ln>
                <a:noFill/>
              </a:ln>
            </a:endParaRPr>
          </a:p>
        </p:txBody>
      </p:sp>
      <p:sp>
        <p:nvSpPr>
          <p:cNvPr id="11" name="Plassholder for lysbildenummer 5"/>
          <p:cNvSpPr txBox="1">
            <a:spLocks/>
          </p:cNvSpPr>
          <p:nvPr userDrawn="1"/>
        </p:nvSpPr>
        <p:spPr>
          <a:xfrm>
            <a:off x="8715154" y="6250854"/>
            <a:ext cx="449017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nn-NO"/>
            </a:defPPr>
            <a:lvl1pPr marL="0" algn="r" defTabSz="457200" rtl="0" eaLnBrk="1" latinLnBrk="0" hangingPunct="1"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FD1432-5836-D849-9A6B-5E9449003542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457200" y="1785668"/>
            <a:ext cx="8229600" cy="43649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864758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SPAL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 descr="multiconsult_faglan#11223E8.eps"/>
          <p:cNvPicPr>
            <a:picLocks noChangeAspect="1"/>
          </p:cNvPicPr>
          <p:nvPr userDrawn="1"/>
        </p:nvPicPr>
        <p:blipFill rotWithShape="1">
          <a:blip r:embed="rId2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652"/>
          <a:stretch/>
        </p:blipFill>
        <p:spPr>
          <a:xfrm>
            <a:off x="0" y="6128312"/>
            <a:ext cx="9155545" cy="729688"/>
          </a:xfrm>
          <a:prstGeom prst="rect">
            <a:avLst/>
          </a:prstGeom>
        </p:spPr>
      </p:pic>
      <p:sp>
        <p:nvSpPr>
          <p:cNvPr id="13" name="Rounded Rectangle 10"/>
          <p:cNvSpPr/>
          <p:nvPr userDrawn="1"/>
        </p:nvSpPr>
        <p:spPr>
          <a:xfrm>
            <a:off x="8861418" y="6332025"/>
            <a:ext cx="455107" cy="216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ln>
                <a:noFill/>
              </a:ln>
            </a:endParaRPr>
          </a:p>
        </p:txBody>
      </p:sp>
      <p:sp>
        <p:nvSpPr>
          <p:cNvPr id="14" name="Plassholder for lysbildenummer 5"/>
          <p:cNvSpPr txBox="1">
            <a:spLocks/>
          </p:cNvSpPr>
          <p:nvPr userDrawn="1"/>
        </p:nvSpPr>
        <p:spPr>
          <a:xfrm>
            <a:off x="8715154" y="6250854"/>
            <a:ext cx="449017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nn-NO"/>
            </a:defPPr>
            <a:lvl1pPr marL="0" algn="r" defTabSz="457200" rtl="0" eaLnBrk="1" latinLnBrk="0" hangingPunct="1"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FD1432-5836-D849-9A6B-5E9449003542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457200" y="1770692"/>
            <a:ext cx="3959525" cy="42951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 dirty="0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1"/>
          </p:nvPr>
        </p:nvSpPr>
        <p:spPr>
          <a:xfrm>
            <a:off x="4718050" y="1777042"/>
            <a:ext cx="3959525" cy="429514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467921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ssholder for tekst 9"/>
          <p:cNvSpPr>
            <a:spLocks noGrp="1"/>
          </p:cNvSpPr>
          <p:nvPr>
            <p:ph type="body" sz="quarter" idx="13" hasCustomPrompt="1"/>
          </p:nvPr>
        </p:nvSpPr>
        <p:spPr>
          <a:xfrm>
            <a:off x="457199" y="1768416"/>
            <a:ext cx="3959226" cy="457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>
                <a:latin typeface="+mn-lt"/>
              </a:defRPr>
            </a:lvl1pPr>
            <a:lvl2pPr marL="0" indent="0">
              <a:buNone/>
              <a:defRPr/>
            </a:lvl2pPr>
            <a:lvl3pPr marL="266700" indent="0">
              <a:buNone/>
              <a:defRPr/>
            </a:lvl3pPr>
            <a:lvl4pPr marL="534988" indent="0">
              <a:buNone/>
              <a:defRPr/>
            </a:lvl4pPr>
            <a:lvl5pPr marL="715963" indent="0">
              <a:buNone/>
              <a:defRPr/>
            </a:lvl5pPr>
          </a:lstStyle>
          <a:p>
            <a:pPr lvl="0"/>
            <a:r>
              <a:rPr lang="nb-NO" dirty="0" smtClean="0"/>
              <a:t>Klikk for heading</a:t>
            </a:r>
          </a:p>
        </p:txBody>
      </p:sp>
      <p:sp>
        <p:nvSpPr>
          <p:cNvPr id="12" name="Plassholder for tekst 11"/>
          <p:cNvSpPr>
            <a:spLocks noGrp="1"/>
          </p:cNvSpPr>
          <p:nvPr>
            <p:ph type="body" sz="quarter" idx="14" hasCustomPrompt="1"/>
          </p:nvPr>
        </p:nvSpPr>
        <p:spPr>
          <a:xfrm>
            <a:off x="4718050" y="1768416"/>
            <a:ext cx="3960910" cy="47631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 baseline="0"/>
            </a:lvl1pPr>
          </a:lstStyle>
          <a:p>
            <a:pPr lvl="0"/>
            <a:r>
              <a:rPr lang="nb-NO" dirty="0" smtClean="0"/>
              <a:t>Klikk for heading</a:t>
            </a:r>
            <a:endParaRPr lang="nb-NO" dirty="0"/>
          </a:p>
        </p:txBody>
      </p:sp>
      <p:pic>
        <p:nvPicPr>
          <p:cNvPr id="13" name="Bilde 12" descr="multiconsult_faglan#11223E8.eps"/>
          <p:cNvPicPr>
            <a:picLocks noChangeAspect="1"/>
          </p:cNvPicPr>
          <p:nvPr userDrawn="1"/>
        </p:nvPicPr>
        <p:blipFill rotWithShape="1">
          <a:blip r:embed="rId2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652"/>
          <a:stretch/>
        </p:blipFill>
        <p:spPr>
          <a:xfrm>
            <a:off x="0" y="6128312"/>
            <a:ext cx="9155545" cy="729688"/>
          </a:xfrm>
          <a:prstGeom prst="rect">
            <a:avLst/>
          </a:prstGeom>
        </p:spPr>
      </p:pic>
      <p:sp>
        <p:nvSpPr>
          <p:cNvPr id="14" name="Rounded Rectangle 10"/>
          <p:cNvSpPr/>
          <p:nvPr userDrawn="1"/>
        </p:nvSpPr>
        <p:spPr>
          <a:xfrm>
            <a:off x="8861418" y="6332025"/>
            <a:ext cx="455107" cy="216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ln>
                <a:noFill/>
              </a:ln>
            </a:endParaRPr>
          </a:p>
        </p:txBody>
      </p:sp>
      <p:sp>
        <p:nvSpPr>
          <p:cNvPr id="15" name="Plassholder for lysbildenummer 5"/>
          <p:cNvSpPr txBox="1">
            <a:spLocks/>
          </p:cNvSpPr>
          <p:nvPr userDrawn="1"/>
        </p:nvSpPr>
        <p:spPr>
          <a:xfrm>
            <a:off x="8715154" y="6250854"/>
            <a:ext cx="449017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nn-NO"/>
            </a:defPPr>
            <a:lvl1pPr marL="0" algn="r" defTabSz="457200" rtl="0" eaLnBrk="1" latinLnBrk="0" hangingPunct="1"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FD1432-5836-D849-9A6B-5E9449003542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0"/>
          </p:nvPr>
        </p:nvSpPr>
        <p:spPr>
          <a:xfrm>
            <a:off x="457200" y="2293938"/>
            <a:ext cx="3959525" cy="3771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 dirty="0"/>
          </a:p>
        </p:txBody>
      </p:sp>
      <p:sp>
        <p:nvSpPr>
          <p:cNvPr id="16" name="Content Placeholder 7"/>
          <p:cNvSpPr>
            <a:spLocks noGrp="1"/>
          </p:cNvSpPr>
          <p:nvPr>
            <p:ph sz="quarter" idx="15"/>
          </p:nvPr>
        </p:nvSpPr>
        <p:spPr>
          <a:xfrm>
            <a:off x="4718050" y="2293938"/>
            <a:ext cx="3959525" cy="3771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204788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ÅBILDER OP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ssholder for bilde 12"/>
          <p:cNvSpPr>
            <a:spLocks noGrp="1"/>
          </p:cNvSpPr>
          <p:nvPr>
            <p:ph type="pic" sz="quarter" idx="13"/>
          </p:nvPr>
        </p:nvSpPr>
        <p:spPr>
          <a:xfrm>
            <a:off x="6607834" y="2300187"/>
            <a:ext cx="2066689" cy="1744803"/>
          </a:xfrm>
          <a:prstGeom prst="rect">
            <a:avLst/>
          </a:prstGeom>
          <a:ln w="0">
            <a:noFill/>
          </a:ln>
          <a:effectLst>
            <a:outerShdw blurRad="292100" dist="1397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nb-NO" dirty="0"/>
          </a:p>
        </p:txBody>
      </p:sp>
      <p:sp>
        <p:nvSpPr>
          <p:cNvPr id="14" name="Plassholder for bilde 12"/>
          <p:cNvSpPr>
            <a:spLocks noGrp="1"/>
          </p:cNvSpPr>
          <p:nvPr>
            <p:ph type="pic" sz="quarter" idx="14"/>
          </p:nvPr>
        </p:nvSpPr>
        <p:spPr>
          <a:xfrm>
            <a:off x="6607206" y="4313208"/>
            <a:ext cx="2067317" cy="1745333"/>
          </a:xfrm>
          <a:prstGeom prst="rect">
            <a:avLst/>
          </a:prstGeom>
          <a:ln w="12700">
            <a:noFill/>
          </a:ln>
          <a:effectLst>
            <a:outerShdw blurRad="292100" dist="1397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nb-NO" dirty="0"/>
          </a:p>
        </p:txBody>
      </p:sp>
      <p:pic>
        <p:nvPicPr>
          <p:cNvPr id="9" name="Bilde 8" descr="multiconsult_faglan#11223E8.eps"/>
          <p:cNvPicPr>
            <a:picLocks noChangeAspect="1"/>
          </p:cNvPicPr>
          <p:nvPr userDrawn="1"/>
        </p:nvPicPr>
        <p:blipFill rotWithShape="1">
          <a:blip r:embed="rId2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652"/>
          <a:stretch/>
        </p:blipFill>
        <p:spPr>
          <a:xfrm>
            <a:off x="0" y="6128312"/>
            <a:ext cx="9155545" cy="729688"/>
          </a:xfrm>
          <a:prstGeom prst="rect">
            <a:avLst/>
          </a:prstGeom>
        </p:spPr>
      </p:pic>
      <p:sp>
        <p:nvSpPr>
          <p:cNvPr id="11" name="Rounded Rectangle 10"/>
          <p:cNvSpPr/>
          <p:nvPr userDrawn="1"/>
        </p:nvSpPr>
        <p:spPr>
          <a:xfrm>
            <a:off x="8861418" y="6332025"/>
            <a:ext cx="455107" cy="216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ln>
                <a:noFill/>
              </a:ln>
            </a:endParaRPr>
          </a:p>
        </p:txBody>
      </p:sp>
      <p:sp>
        <p:nvSpPr>
          <p:cNvPr id="12" name="Plassholder for lysbildenummer 5"/>
          <p:cNvSpPr txBox="1">
            <a:spLocks/>
          </p:cNvSpPr>
          <p:nvPr userDrawn="1"/>
        </p:nvSpPr>
        <p:spPr>
          <a:xfrm>
            <a:off x="8715154" y="6250854"/>
            <a:ext cx="449017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nn-NO"/>
            </a:defPPr>
            <a:lvl1pPr marL="0" algn="r" defTabSz="457200" rtl="0" eaLnBrk="1" latinLnBrk="0" hangingPunct="1"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FD1432-5836-D849-9A6B-5E9449003542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0"/>
          </p:nvPr>
        </p:nvSpPr>
        <p:spPr>
          <a:xfrm>
            <a:off x="457200" y="1854200"/>
            <a:ext cx="5874589" cy="4217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ÅBILDER N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bilde 8"/>
          <p:cNvSpPr>
            <a:spLocks noGrp="1"/>
          </p:cNvSpPr>
          <p:nvPr>
            <p:ph type="pic" sz="quarter" idx="12"/>
          </p:nvPr>
        </p:nvSpPr>
        <p:spPr>
          <a:xfrm>
            <a:off x="465826" y="4561048"/>
            <a:ext cx="1664899" cy="1498409"/>
          </a:xfrm>
          <a:prstGeom prst="rect">
            <a:avLst/>
          </a:prstGeom>
          <a:ln w="12700">
            <a:noFill/>
          </a:ln>
          <a:effectLst>
            <a:outerShdw blurRad="292100" dist="139700" dir="2700000" sx="95000" sy="95000" algn="tl" rotWithShape="0">
              <a:prstClr val="black">
                <a:alpha val="7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>
              <a:defRPr lang="nb-NO" dirty="0">
                <a:effectLst>
                  <a:outerShdw blurRad="292100" dist="139700" dir="2700000" algn="tl" rotWithShape="0">
                    <a:prstClr val="black">
                      <a:alpha val="65000"/>
                    </a:prstClr>
                  </a:outerShdw>
                </a:effectLst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nb-NO" dirty="0"/>
          </a:p>
        </p:txBody>
      </p:sp>
      <p:sp>
        <p:nvSpPr>
          <p:cNvPr id="10" name="Plassholder for bilde 8"/>
          <p:cNvSpPr>
            <a:spLocks noGrp="1"/>
          </p:cNvSpPr>
          <p:nvPr>
            <p:ph type="pic" sz="quarter" idx="13"/>
          </p:nvPr>
        </p:nvSpPr>
        <p:spPr>
          <a:xfrm>
            <a:off x="2360873" y="4556438"/>
            <a:ext cx="1670023" cy="1503020"/>
          </a:xfrm>
          <a:prstGeom prst="rect">
            <a:avLst/>
          </a:prstGeom>
          <a:ln w="12700">
            <a:noFill/>
          </a:ln>
          <a:effectLst>
            <a:outerShdw blurRad="292100" dist="139700" dir="2700000" sx="95000" sy="95000" algn="tl" rotWithShape="0">
              <a:prstClr val="black">
                <a:alpha val="7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>
              <a:defRPr lang="nb-NO" dirty="0">
                <a:effectLst>
                  <a:outerShdw blurRad="292100" dist="139700" dir="2700000" algn="tl" rotWithShape="0">
                    <a:prstClr val="black">
                      <a:alpha val="65000"/>
                    </a:prstClr>
                  </a:outerShdw>
                </a:effectLst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nb-NO" dirty="0"/>
          </a:p>
        </p:txBody>
      </p:sp>
      <p:sp>
        <p:nvSpPr>
          <p:cNvPr id="11" name="Plassholder for bilde 8"/>
          <p:cNvSpPr>
            <a:spLocks noGrp="1"/>
          </p:cNvSpPr>
          <p:nvPr>
            <p:ph type="pic" sz="quarter" idx="14"/>
          </p:nvPr>
        </p:nvSpPr>
        <p:spPr>
          <a:xfrm>
            <a:off x="4261044" y="4558030"/>
            <a:ext cx="1668253" cy="1501427"/>
          </a:xfrm>
          <a:prstGeom prst="rect">
            <a:avLst/>
          </a:prstGeom>
          <a:ln w="12700">
            <a:noFill/>
          </a:ln>
          <a:effectLst>
            <a:outerShdw blurRad="292100" dist="139700" dir="2700000" sx="95000" sy="95000" algn="tl" rotWithShape="0">
              <a:prstClr val="black">
                <a:alpha val="7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>
              <a:defRPr lang="nb-NO" dirty="0">
                <a:effectLst>
                  <a:outerShdw blurRad="292100" dist="139700" dir="2700000" algn="tl" rotWithShape="0">
                    <a:prstClr val="black">
                      <a:alpha val="65000"/>
                    </a:prstClr>
                  </a:outerShdw>
                </a:effectLst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nb-NO" dirty="0"/>
          </a:p>
        </p:txBody>
      </p:sp>
      <p:sp>
        <p:nvSpPr>
          <p:cNvPr id="12" name="Plassholder for bilde 8"/>
          <p:cNvSpPr>
            <a:spLocks noGrp="1"/>
          </p:cNvSpPr>
          <p:nvPr>
            <p:ph type="pic" sz="quarter" idx="15"/>
          </p:nvPr>
        </p:nvSpPr>
        <p:spPr>
          <a:xfrm>
            <a:off x="6159446" y="4553420"/>
            <a:ext cx="1673376" cy="1506038"/>
          </a:xfrm>
          <a:prstGeom prst="rect">
            <a:avLst/>
          </a:prstGeom>
          <a:ln w="12700">
            <a:noFill/>
          </a:ln>
          <a:effectLst>
            <a:outerShdw blurRad="292100" dist="139700" dir="2700000" sx="95000" sy="95000" algn="tl" rotWithShape="0">
              <a:prstClr val="black">
                <a:alpha val="7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>
              <a:defRPr lang="nb-NO" dirty="0">
                <a:effectLst>
                  <a:outerShdw blurRad="292100" dist="139700" dir="2700000" algn="tl" rotWithShape="0">
                    <a:prstClr val="black">
                      <a:alpha val="65000"/>
                    </a:prstClr>
                  </a:outerShdw>
                </a:effectLst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nb-NO" dirty="0"/>
          </a:p>
        </p:txBody>
      </p:sp>
      <p:pic>
        <p:nvPicPr>
          <p:cNvPr id="13" name="Bilde 12" descr="multiconsult_faglan#11223E8.eps"/>
          <p:cNvPicPr>
            <a:picLocks noChangeAspect="1"/>
          </p:cNvPicPr>
          <p:nvPr userDrawn="1"/>
        </p:nvPicPr>
        <p:blipFill rotWithShape="1">
          <a:blip r:embed="rId2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652"/>
          <a:stretch/>
        </p:blipFill>
        <p:spPr>
          <a:xfrm>
            <a:off x="0" y="6128312"/>
            <a:ext cx="9155545" cy="729688"/>
          </a:xfrm>
          <a:prstGeom prst="rect">
            <a:avLst/>
          </a:prstGeom>
        </p:spPr>
      </p:pic>
      <p:sp>
        <p:nvSpPr>
          <p:cNvPr id="14" name="Rounded Rectangle 13"/>
          <p:cNvSpPr/>
          <p:nvPr userDrawn="1"/>
        </p:nvSpPr>
        <p:spPr>
          <a:xfrm>
            <a:off x="8861418" y="6332025"/>
            <a:ext cx="455107" cy="216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ln>
                <a:noFill/>
              </a:ln>
            </a:endParaRPr>
          </a:p>
        </p:txBody>
      </p:sp>
      <p:sp>
        <p:nvSpPr>
          <p:cNvPr id="15" name="Plassholder for lysbildenummer 5"/>
          <p:cNvSpPr txBox="1">
            <a:spLocks/>
          </p:cNvSpPr>
          <p:nvPr userDrawn="1"/>
        </p:nvSpPr>
        <p:spPr>
          <a:xfrm>
            <a:off x="8715154" y="6250854"/>
            <a:ext cx="449017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nn-NO"/>
            </a:defPPr>
            <a:lvl1pPr marL="0" algn="r" defTabSz="457200" rtl="0" eaLnBrk="1" latinLnBrk="0" hangingPunct="1"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FD1432-5836-D849-9A6B-5E9449003542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16" name="Content Placeholder 7"/>
          <p:cNvSpPr>
            <a:spLocks noGrp="1"/>
          </p:cNvSpPr>
          <p:nvPr>
            <p:ph sz="quarter" idx="10"/>
          </p:nvPr>
        </p:nvSpPr>
        <p:spPr>
          <a:xfrm>
            <a:off x="457200" y="1854200"/>
            <a:ext cx="8229600" cy="259703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747137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/4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bilde 3"/>
          <p:cNvSpPr>
            <a:spLocks noGrp="1"/>
          </p:cNvSpPr>
          <p:nvPr>
            <p:ph type="pic" sz="quarter" idx="13"/>
          </p:nvPr>
        </p:nvSpPr>
        <p:spPr>
          <a:xfrm>
            <a:off x="457200" y="1847850"/>
            <a:ext cx="8229600" cy="4217988"/>
          </a:xfrm>
          <a:prstGeom prst="rect">
            <a:avLst/>
          </a:prstGeom>
          <a:noFill/>
          <a:ln w="12700">
            <a:noFill/>
          </a:ln>
          <a:effectLst>
            <a:outerShdw blurRad="292100" dist="139700" dir="2700000" algn="tl" rotWithShape="0">
              <a:prstClr val="black">
                <a:alpha val="7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>
              <a:defRPr lang="nb-NO" dirty="0">
                <a:noFill/>
                <a:effectLst>
                  <a:outerShdw blurRad="292100" dist="139700" dir="2700000" sx="95000" sy="95000" algn="ctr" rotWithShape="0">
                    <a:schemeClr val="tx1">
                      <a:alpha val="70000"/>
                    </a:schemeClr>
                  </a:outerShdw>
                </a:effectLst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nb-NO" dirty="0"/>
          </a:p>
        </p:txBody>
      </p:sp>
      <p:pic>
        <p:nvPicPr>
          <p:cNvPr id="6" name="Bilde 5" descr="multiconsult_faglan#11223E8.eps"/>
          <p:cNvPicPr>
            <a:picLocks noChangeAspect="1"/>
          </p:cNvPicPr>
          <p:nvPr userDrawn="1"/>
        </p:nvPicPr>
        <p:blipFill rotWithShape="1">
          <a:blip r:embed="rId2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652"/>
          <a:stretch/>
        </p:blipFill>
        <p:spPr>
          <a:xfrm>
            <a:off x="0" y="6128312"/>
            <a:ext cx="9155545" cy="729688"/>
          </a:xfrm>
          <a:prstGeom prst="rect">
            <a:avLst/>
          </a:prstGeom>
        </p:spPr>
      </p:pic>
      <p:sp>
        <p:nvSpPr>
          <p:cNvPr id="8" name="Plassholder for lysbildenummer 5"/>
          <p:cNvSpPr txBox="1">
            <a:spLocks/>
          </p:cNvSpPr>
          <p:nvPr userDrawn="1"/>
        </p:nvSpPr>
        <p:spPr>
          <a:xfrm>
            <a:off x="8715154" y="6311236"/>
            <a:ext cx="449017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nn-NO"/>
            </a:defPPr>
            <a:lvl1pPr marL="0" algn="r" defTabSz="457200" rtl="0" eaLnBrk="1" latinLnBrk="0" hangingPunct="1"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b-NO" dirty="0"/>
          </a:p>
        </p:txBody>
      </p:sp>
      <p:sp>
        <p:nvSpPr>
          <p:cNvPr id="9" name="Rounded Rectangle 8"/>
          <p:cNvSpPr/>
          <p:nvPr userDrawn="1"/>
        </p:nvSpPr>
        <p:spPr>
          <a:xfrm>
            <a:off x="8861418" y="6332025"/>
            <a:ext cx="455107" cy="216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ln>
                <a:noFill/>
              </a:ln>
            </a:endParaRPr>
          </a:p>
        </p:txBody>
      </p:sp>
      <p:sp>
        <p:nvSpPr>
          <p:cNvPr id="10" name="Plassholder for lysbildenummer 5"/>
          <p:cNvSpPr txBox="1">
            <a:spLocks/>
          </p:cNvSpPr>
          <p:nvPr userDrawn="1"/>
        </p:nvSpPr>
        <p:spPr>
          <a:xfrm>
            <a:off x="8715154" y="6250854"/>
            <a:ext cx="449017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nn-NO"/>
            </a:defPPr>
            <a:lvl1pPr marL="0" algn="r" defTabSz="457200" rtl="0" eaLnBrk="1" latinLnBrk="0" hangingPunct="1"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FD1432-5836-D849-9A6B-5E9449003542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T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>
          <a:xfrm>
            <a:off x="7492999" y="6119025"/>
            <a:ext cx="1202871" cy="365125"/>
          </a:xfrm>
          <a:prstGeom prst="rect">
            <a:avLst/>
          </a:prstGeom>
        </p:spPr>
        <p:txBody>
          <a:bodyPr/>
          <a:lstStyle/>
          <a:p>
            <a:fld id="{A9FD1432-5836-D849-9A6B-5E9449003542}" type="slidenum">
              <a:rPr/>
              <a:pPr/>
              <a:t>‹#›</a:t>
            </a:fld>
            <a:endParaRPr lang="nn-NO"/>
          </a:p>
        </p:txBody>
      </p:sp>
      <p:sp>
        <p:nvSpPr>
          <p:cNvPr id="2" name="Rektangel 1"/>
          <p:cNvSpPr/>
          <p:nvPr userDrawn="1"/>
        </p:nvSpPr>
        <p:spPr>
          <a:xfrm>
            <a:off x="0" y="5867401"/>
            <a:ext cx="9144000" cy="1054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3"/>
          </p:nvPr>
        </p:nvSpPr>
        <p:spPr>
          <a:xfrm>
            <a:off x="465138" y="819509"/>
            <a:ext cx="8230732" cy="5698768"/>
          </a:xfrm>
          <a:prstGeom prst="rect">
            <a:avLst/>
          </a:prstGeom>
          <a:ln w="12700">
            <a:noFill/>
          </a:ln>
          <a:effectLst>
            <a:outerShdw blurRad="292100" dist="139700" dir="2700000" algn="tl" rotWithShape="0">
              <a:prstClr val="black">
                <a:alpha val="7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>
              <a:defRPr lang="nb-NO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nb-N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EB50053-F985-4747-944E-12807242A866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43DC344-775D-4C82-8E61-55A3EFDC5CE4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60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771829"/>
            <a:ext cx="8229600" cy="901696"/>
          </a:xfrm>
          <a:prstGeom prst="rect">
            <a:avLst/>
          </a:prstGeom>
        </p:spPr>
        <p:txBody>
          <a:bodyPr vert="horz" lIns="0" tIns="0" rIns="0" bIns="45720" rtlCol="0" anchor="t" anchorCtr="0">
            <a:normAutofit/>
          </a:bodyPr>
          <a:lstStyle/>
          <a:p>
            <a:r>
              <a:rPr lang="nb-NO" dirty="0" smtClean="0"/>
              <a:t>Klikk for å redigere tittelstil </a:t>
            </a:r>
            <a:br>
              <a:rPr lang="nb-NO" dirty="0" smtClean="0"/>
            </a:br>
            <a:r>
              <a:rPr lang="nb-NO" dirty="0" smtClean="0"/>
              <a:t>som noen ganger kan gå over to linjer</a:t>
            </a:r>
            <a:endParaRPr lang="nn-NO" dirty="0"/>
          </a:p>
        </p:txBody>
      </p:sp>
      <p:sp>
        <p:nvSpPr>
          <p:cNvPr id="7" name="TextBox 6"/>
          <p:cNvSpPr txBox="1"/>
          <p:nvPr/>
        </p:nvSpPr>
        <p:spPr>
          <a:xfrm>
            <a:off x="6249725" y="286247"/>
            <a:ext cx="24370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400" b="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multiconsult.no</a:t>
            </a:r>
            <a:endParaRPr lang="nb-NO" sz="1400" b="0" dirty="0">
              <a:solidFill>
                <a:schemeClr val="accent3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57200" y="1751159"/>
            <a:ext cx="8229600" cy="440729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 dirty="0"/>
          </a:p>
        </p:txBody>
      </p:sp>
      <p:sp>
        <p:nvSpPr>
          <p:cNvPr id="10" name="Right Triangle 1"/>
          <p:cNvSpPr/>
          <p:nvPr/>
        </p:nvSpPr>
        <p:spPr bwMode="auto">
          <a:xfrm rot="10800000">
            <a:off x="-1" y="702821"/>
            <a:ext cx="368135" cy="594481"/>
          </a:xfrm>
          <a:custGeom>
            <a:avLst/>
            <a:gdLst>
              <a:gd name="connsiteX0" fmla="*/ 0 w 1679352"/>
              <a:gd name="connsiteY0" fmla="*/ 2736304 h 2736304"/>
              <a:gd name="connsiteX1" fmla="*/ 0 w 1679352"/>
              <a:gd name="connsiteY1" fmla="*/ 0 h 2736304"/>
              <a:gd name="connsiteX2" fmla="*/ 1679352 w 1679352"/>
              <a:gd name="connsiteY2" fmla="*/ 2736304 h 2736304"/>
              <a:gd name="connsiteX3" fmla="*/ 0 w 1679352"/>
              <a:gd name="connsiteY3" fmla="*/ 2736304 h 2736304"/>
              <a:gd name="connsiteX0" fmla="*/ 1694468 w 1694468"/>
              <a:gd name="connsiteY0" fmla="*/ 2736304 h 2736304"/>
              <a:gd name="connsiteX1" fmla="*/ 1694468 w 1694468"/>
              <a:gd name="connsiteY1" fmla="*/ 0 h 2736304"/>
              <a:gd name="connsiteX2" fmla="*/ 0 w 1694468"/>
              <a:gd name="connsiteY2" fmla="*/ 2736304 h 2736304"/>
              <a:gd name="connsiteX3" fmla="*/ 1694468 w 1694468"/>
              <a:gd name="connsiteY3" fmla="*/ 2736304 h 273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4468" h="2736304">
                <a:moveTo>
                  <a:pt x="1694468" y="2736304"/>
                </a:moveTo>
                <a:lnTo>
                  <a:pt x="1694468" y="0"/>
                </a:lnTo>
                <a:lnTo>
                  <a:pt x="0" y="2736304"/>
                </a:lnTo>
                <a:lnTo>
                  <a:pt x="1694468" y="2736304"/>
                </a:lnTo>
                <a:close/>
              </a:path>
            </a:pathLst>
          </a:custGeom>
          <a:solidFill>
            <a:srgbClr val="F4991E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5600" b="0" i="0" u="none" strike="noStrike" cap="none" normalizeH="0" baseline="0"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8" r:id="rId3"/>
    <p:sldLayoutId id="2147483659" r:id="rId4"/>
    <p:sldLayoutId id="2147483650" r:id="rId5"/>
    <p:sldLayoutId id="2147483657" r:id="rId6"/>
    <p:sldLayoutId id="2147483654" r:id="rId7"/>
    <p:sldLayoutId id="2147483655" r:id="rId8"/>
    <p:sldLayoutId id="2147483661" r:id="rId9"/>
    <p:sldLayoutId id="2147483688" r:id="rId10"/>
    <p:sldLayoutId id="214748368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200" b="1" kern="1200" spc="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4572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rgbClr val="F4991E"/>
        </a:buClr>
        <a:buFont typeface="Arial"/>
        <a:buChar char="•"/>
        <a:defRPr sz="24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1pPr>
      <a:lvl2pPr marL="449263" indent="-269875" algn="l" defTabSz="457200" rtl="0" eaLnBrk="1" latinLnBrk="0" hangingPunct="1">
        <a:spcBef>
          <a:spcPts val="300"/>
        </a:spcBef>
        <a:buClr>
          <a:srgbClr val="F4991E"/>
        </a:buClr>
        <a:buFont typeface="Courier New" panose="02070309020205020404" pitchFamily="49" charset="0"/>
        <a:buChar char="­"/>
        <a:defRPr sz="24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2pPr>
      <a:lvl3pPr marL="627063" indent="-179388" algn="l" defTabSz="457200" rtl="0" eaLnBrk="1" latinLnBrk="0" hangingPunct="1">
        <a:spcBef>
          <a:spcPts val="300"/>
        </a:spcBef>
        <a:buClr>
          <a:srgbClr val="F4991E"/>
        </a:buClr>
        <a:buFont typeface="Wingdings" pitchFamily="2" charset="2"/>
        <a:buChar char="§"/>
        <a:defRPr sz="20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3pPr>
      <a:lvl4pPr marL="804863" indent="-179388" algn="l" defTabSz="457200" rtl="0" eaLnBrk="1" latinLnBrk="0" hangingPunct="1">
        <a:spcBef>
          <a:spcPts val="200"/>
        </a:spcBef>
        <a:buClr>
          <a:srgbClr val="F4991E"/>
        </a:buClr>
        <a:buFont typeface="Calibri" pitchFamily="34" charset="0"/>
        <a:buChar char="»"/>
        <a:defRPr sz="18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4pPr>
      <a:lvl5pPr marL="984250" indent="-179388" algn="l" defTabSz="439738" rtl="0" eaLnBrk="1" latinLnBrk="0" hangingPunct="1">
        <a:spcBef>
          <a:spcPts val="200"/>
        </a:spcBef>
        <a:buClr>
          <a:srgbClr val="F4991E"/>
        </a:buClr>
        <a:buFont typeface="Arial" pitchFamily="34" charset="0"/>
        <a:buChar char="•"/>
        <a:defRPr sz="16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5pPr>
      <a:lvl6pPr marL="1461600" indent="-252000" algn="l" defTabSz="457200" rtl="0" eaLnBrk="1" latinLnBrk="0" hangingPunct="1">
        <a:spcBef>
          <a:spcPct val="20000"/>
        </a:spcBef>
        <a:buClr>
          <a:schemeClr val="accent2"/>
        </a:buClr>
        <a:buFont typeface="Arial"/>
        <a:buChar char="•"/>
        <a:tabLst/>
        <a:defRPr sz="14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n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96E71A9-6A75-4941-89B8-54CB34AE3E95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 defTabSz="914400"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6395E21A-48A9-4498-B4DA-90F2A73820EE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584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90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2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3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Vestre%20viken%20HF.kmz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multimap.no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957532" y="3736430"/>
            <a:ext cx="7007572" cy="2378687"/>
          </a:xfrm>
        </p:spPr>
        <p:txBody>
          <a:bodyPr>
            <a:normAutofit/>
          </a:bodyPr>
          <a:lstStyle/>
          <a:p>
            <a:r>
              <a:rPr lang="nb-NO" b="1" dirty="0" err="1" smtClean="0">
                <a:solidFill>
                  <a:srgbClr val="6A6B6A"/>
                </a:solidFill>
              </a:rPr>
              <a:t>FSTLs</a:t>
            </a:r>
            <a:r>
              <a:rPr lang="nb-NO" b="1" dirty="0" smtClean="0">
                <a:solidFill>
                  <a:srgbClr val="6A6B6A"/>
                </a:solidFill>
              </a:rPr>
              <a:t> </a:t>
            </a:r>
            <a:r>
              <a:rPr lang="nb-NO" b="1" dirty="0">
                <a:solidFill>
                  <a:srgbClr val="6A6B6A"/>
                </a:solidFill>
              </a:rPr>
              <a:t>høstkonferanse 2015</a:t>
            </a:r>
          </a:p>
          <a:p>
            <a:r>
              <a:rPr lang="nb-NO" sz="1800" dirty="0" smtClean="0"/>
              <a:t>Trondheim 26.oktober</a:t>
            </a:r>
          </a:p>
          <a:p>
            <a:endParaRPr lang="nb-NO" sz="1800" dirty="0"/>
          </a:p>
          <a:p>
            <a:r>
              <a:rPr lang="nb-NO" sz="1800" dirty="0" smtClean="0"/>
              <a:t>Sigmund Stikbakke (Sykehusbygg HF) </a:t>
            </a:r>
            <a:r>
              <a:rPr lang="nb-NO" sz="1800" dirty="0"/>
              <a:t/>
            </a:r>
            <a:br>
              <a:rPr lang="nb-NO" sz="1800" dirty="0"/>
            </a:br>
            <a:r>
              <a:rPr lang="nb-NO" sz="1800" dirty="0" smtClean="0"/>
              <a:t>og Anne Kathrine Larssen (Multiconsult)</a:t>
            </a:r>
            <a:endParaRPr lang="nb-NO" sz="1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154" y="3284911"/>
            <a:ext cx="2238460" cy="54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57532" y="2453914"/>
            <a:ext cx="737712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b-NO" sz="2000" b="1" dirty="0" smtClean="0"/>
          </a:p>
          <a:p>
            <a:r>
              <a:rPr lang="nb-NO" sz="3200" b="1" dirty="0"/>
              <a:t>Tilstandsgrad ved norske sykehus</a:t>
            </a:r>
          </a:p>
          <a:p>
            <a:r>
              <a:rPr lang="nb-NO" sz="3200" b="1" dirty="0"/>
              <a:t>Videre utvikling av </a:t>
            </a:r>
            <a:r>
              <a:rPr lang="nb-NO" sz="3200" b="1" dirty="0" smtClean="0"/>
              <a:t>database</a:t>
            </a:r>
            <a:endParaRPr lang="nb-NO" sz="3200" b="1" dirty="0"/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26938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Rapporter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85668"/>
            <a:ext cx="8528180" cy="4364966"/>
          </a:xfrm>
        </p:spPr>
        <p:txBody>
          <a:bodyPr/>
          <a:lstStyle/>
          <a:p>
            <a:r>
              <a:rPr lang="nb-NO" dirty="0" smtClean="0"/>
              <a:t>Standardrapporter</a:t>
            </a:r>
            <a:endParaRPr lang="nb-NO" dirty="0"/>
          </a:p>
          <a:p>
            <a:pPr lvl="1"/>
            <a:r>
              <a:rPr lang="nb-NO" sz="2000" dirty="0"/>
              <a:t>Vektede tilstandsgrader </a:t>
            </a:r>
            <a:r>
              <a:rPr lang="nb-NO" sz="2000" dirty="0" smtClean="0"/>
              <a:t>og arealer (portefølje</a:t>
            </a:r>
            <a:r>
              <a:rPr lang="nb-NO" sz="2000" dirty="0"/>
              <a:t>, pr bygg, pr </a:t>
            </a:r>
            <a:r>
              <a:rPr lang="nb-NO" sz="2000" dirty="0" smtClean="0"/>
              <a:t>komponent)</a:t>
            </a:r>
            <a:endParaRPr lang="nb-NO" sz="2000" dirty="0"/>
          </a:p>
          <a:p>
            <a:endParaRPr lang="nb-NO" dirty="0"/>
          </a:p>
          <a:p>
            <a:r>
              <a:rPr lang="nb-NO" sz="2200" dirty="0" smtClean="0"/>
              <a:t>Videre </a:t>
            </a:r>
            <a:r>
              <a:rPr lang="nb-NO" sz="2200" dirty="0"/>
              <a:t>tilbys utvidede  og mer «skreddersydde» rapporter basert på mer inngående analyser av kartlagte data fra basis – og/eller tilleggsmodulene, f.eks.:</a:t>
            </a:r>
          </a:p>
          <a:p>
            <a:pPr lvl="1"/>
            <a:r>
              <a:rPr lang="nb-NO" sz="2000" dirty="0"/>
              <a:t>Beregning av </a:t>
            </a:r>
            <a:r>
              <a:rPr lang="nb-NO" sz="2000" dirty="0" smtClean="0"/>
              <a:t>oppgraderingsbehov</a:t>
            </a:r>
            <a:endParaRPr lang="nb-NO" sz="2000" dirty="0"/>
          </a:p>
          <a:p>
            <a:pPr lvl="1"/>
            <a:r>
              <a:rPr lang="nb-NO" sz="2000" dirty="0"/>
              <a:t>Levedyktighetsvurderinger </a:t>
            </a:r>
            <a:r>
              <a:rPr lang="nb-NO" sz="2000" dirty="0" smtClean="0"/>
              <a:t>(tidligfaseutredninger og utviklingsplaner</a:t>
            </a:r>
            <a:r>
              <a:rPr lang="nb-NO" sz="2000" dirty="0"/>
              <a:t>)</a:t>
            </a:r>
          </a:p>
          <a:p>
            <a:pPr lvl="1"/>
            <a:r>
              <a:rPr lang="nb-NO" sz="2000" dirty="0"/>
              <a:t>Vurdering av potensial for annen bruk </a:t>
            </a:r>
            <a:r>
              <a:rPr lang="nb-NO" sz="2000" dirty="0" smtClean="0"/>
              <a:t>(</a:t>
            </a:r>
            <a:r>
              <a:rPr lang="nb-NO" sz="2000" dirty="0"/>
              <a:t>tidligfaseutredninger og </a:t>
            </a:r>
            <a:r>
              <a:rPr lang="nb-NO" sz="2000" dirty="0" smtClean="0"/>
              <a:t>utviklingsplaner)</a:t>
            </a:r>
          </a:p>
          <a:p>
            <a:pPr lvl="1"/>
            <a:r>
              <a:rPr lang="nb-NO" sz="2000" dirty="0" smtClean="0"/>
              <a:t>Interaktivt «beregningsverktøy» for kontantstrømsanalyser </a:t>
            </a:r>
            <a:br>
              <a:rPr lang="nb-NO" sz="2000" dirty="0" smtClean="0"/>
            </a:br>
            <a:r>
              <a:rPr lang="nb-NO" sz="2000" dirty="0" smtClean="0"/>
              <a:t>(</a:t>
            </a:r>
            <a:r>
              <a:rPr lang="nb-NO" sz="2000" dirty="0" err="1" smtClean="0"/>
              <a:t>invest</a:t>
            </a:r>
            <a:r>
              <a:rPr lang="nb-NO" sz="2000" dirty="0" smtClean="0"/>
              <a:t>. og FDVU – tidligfaseutredninger)</a:t>
            </a:r>
            <a:endParaRPr lang="nb-NO" sz="2000" dirty="0"/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05382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23585"/>
            <a:ext cx="8229600" cy="1030615"/>
          </a:xfrm>
        </p:spPr>
        <p:txBody>
          <a:bodyPr/>
          <a:lstStyle/>
          <a:p>
            <a:r>
              <a:rPr lang="nb-NO" dirty="0" smtClean="0"/>
              <a:t>                   </a:t>
            </a:r>
            <a:r>
              <a:rPr lang="nb-NO" dirty="0" smtClean="0">
                <a:solidFill>
                  <a:schemeClr val="tx1"/>
                </a:solidFill>
              </a:rPr>
              <a:t>   </a:t>
            </a:r>
            <a:r>
              <a:rPr lang="nb-NO" sz="2000" dirty="0" smtClean="0">
                <a:solidFill>
                  <a:schemeClr val="tx1"/>
                </a:solidFill>
              </a:rPr>
              <a:t>-- en overordnet metode med god treffsikkerhet på porteføljenivå</a:t>
            </a:r>
            <a:endParaRPr lang="nb-NO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54200"/>
            <a:ext cx="2654489" cy="4217988"/>
          </a:xfrm>
        </p:spPr>
        <p:txBody>
          <a:bodyPr>
            <a:normAutofit fontScale="92500" lnSpcReduction="10000"/>
          </a:bodyPr>
          <a:lstStyle/>
          <a:p>
            <a:r>
              <a:rPr lang="nb-NO" sz="1800" dirty="0"/>
              <a:t>Metoden er basert på «store talls lov</a:t>
            </a:r>
            <a:r>
              <a:rPr lang="nb-NO" sz="1800" dirty="0" smtClean="0"/>
              <a:t>»</a:t>
            </a:r>
          </a:p>
          <a:p>
            <a:endParaRPr lang="nb-NO" sz="1800" dirty="0"/>
          </a:p>
          <a:p>
            <a:pPr>
              <a:lnSpc>
                <a:spcPct val="110000"/>
              </a:lnSpc>
            </a:pPr>
            <a:r>
              <a:rPr lang="nb-NO" sz="1800" dirty="0"/>
              <a:t>På enkeltbygg-nivå er det en større usikkerhet knyttet til kostnader</a:t>
            </a:r>
          </a:p>
          <a:p>
            <a:pPr marL="0" indent="0">
              <a:buNone/>
            </a:pPr>
            <a:endParaRPr lang="nb-NO" sz="1800" dirty="0"/>
          </a:p>
          <a:p>
            <a:r>
              <a:rPr lang="nb-NO" sz="1800" dirty="0"/>
              <a:t>Estimat på usikkerhet normalt 10-15 %</a:t>
            </a:r>
          </a:p>
          <a:p>
            <a:endParaRPr lang="nb-NO" sz="1800" dirty="0"/>
          </a:p>
          <a:p>
            <a:r>
              <a:rPr lang="nb-NO" sz="1800" dirty="0"/>
              <a:t>Usikkerheten i estimatene er etterprøvd en rekke </a:t>
            </a:r>
            <a:r>
              <a:rPr lang="nb-NO" sz="1800" dirty="0" smtClean="0"/>
              <a:t>ganger </a:t>
            </a:r>
          </a:p>
          <a:p>
            <a:endParaRPr lang="nb-NO" sz="1800" dirty="0"/>
          </a:p>
          <a:p>
            <a:r>
              <a:rPr lang="nb-NO" sz="1800" dirty="0" smtClean="0"/>
              <a:t>Validiteten </a:t>
            </a:r>
            <a:r>
              <a:rPr lang="nb-NO" sz="1800" dirty="0"/>
              <a:t>er etterprøvd av Riksrevisjonen 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57" y="692302"/>
            <a:ext cx="2174452" cy="559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1689" y="1854200"/>
            <a:ext cx="5377218" cy="3686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080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nb-NO" dirty="0" smtClean="0"/>
              <a:t>Siste samlede rapportering i Helse Sør Øst ble gjennomført i 2013</a:t>
            </a:r>
          </a:p>
          <a:p>
            <a:r>
              <a:rPr lang="nb-NO" dirty="0" smtClean="0"/>
              <a:t>Ett av helseforetakene gjennomførte vedlikeholdsplanlegging med utgangspunkt i tilstandsregistreringer</a:t>
            </a:r>
          </a:p>
          <a:p>
            <a:r>
              <a:rPr lang="nb-NO" dirty="0" smtClean="0"/>
              <a:t>Vedlikeholdsplaner for alle dekomponerte verdier tg 2 og tg 3</a:t>
            </a:r>
          </a:p>
          <a:p>
            <a:endParaRPr lang="nb-NO" dirty="0" smtClean="0"/>
          </a:p>
          <a:p>
            <a:endParaRPr lang="nb-NO" dirty="0"/>
          </a:p>
          <a:p>
            <a:r>
              <a:rPr lang="nb-NO" dirty="0" smtClean="0"/>
              <a:t>Case: Kan vi stole på beregninger fra </a:t>
            </a:r>
            <a:r>
              <a:rPr lang="nb-NO" dirty="0" err="1" smtClean="0"/>
              <a:t>multiMap</a:t>
            </a:r>
            <a:r>
              <a:rPr lang="nb-NO" dirty="0" smtClean="0"/>
              <a:t>?</a:t>
            </a:r>
          </a:p>
          <a:p>
            <a:pPr marL="0" indent="0">
              <a:buNone/>
            </a:pPr>
            <a:endParaRPr lang="nb-NO" dirty="0" smtClean="0"/>
          </a:p>
          <a:p>
            <a:endParaRPr lang="nb-NO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Eksempel XX HF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16924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14300" y="274638"/>
            <a:ext cx="8572500" cy="1143000"/>
          </a:xfrm>
        </p:spPr>
        <p:txBody>
          <a:bodyPr>
            <a:normAutofit fontScale="90000"/>
          </a:bodyPr>
          <a:lstStyle/>
          <a:p>
            <a:r>
              <a:rPr lang="nb-NO" dirty="0" smtClean="0"/>
              <a:t>Case XX HF Sammenlikning av resultater fra </a:t>
            </a:r>
            <a:r>
              <a:rPr lang="nb-NO" dirty="0" err="1" smtClean="0"/>
              <a:t>multiMap</a:t>
            </a:r>
            <a:r>
              <a:rPr lang="nb-NO" dirty="0" smtClean="0"/>
              <a:t> og vedlikeholdsplan</a:t>
            </a:r>
            <a:endParaRPr lang="nb-NO" dirty="0"/>
          </a:p>
        </p:txBody>
      </p:sp>
      <p:pic>
        <p:nvPicPr>
          <p:cNvPr id="4" name="Picture 17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6914" y="1548266"/>
            <a:ext cx="6198453" cy="49965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2269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67934"/>
            <a:ext cx="8229600" cy="901696"/>
          </a:xfrm>
        </p:spPr>
        <p:txBody>
          <a:bodyPr>
            <a:noAutofit/>
          </a:bodyPr>
          <a:lstStyle/>
          <a:p>
            <a:r>
              <a:rPr lang="nb-NO" sz="3200" b="1" dirty="0">
                <a:solidFill>
                  <a:schemeClr val="tx2">
                    <a:lumMod val="50000"/>
                  </a:schemeClr>
                </a:solidFill>
              </a:rPr>
              <a:t>Bruksmuligheter og nytteverdi </a:t>
            </a:r>
            <a:r>
              <a:rPr lang="nb-NO" sz="32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nb-NO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nb-NO" sz="3200" b="1" dirty="0" smtClean="0">
                <a:solidFill>
                  <a:schemeClr val="tx2">
                    <a:lumMod val="50000"/>
                  </a:schemeClr>
                </a:solidFill>
              </a:rPr>
              <a:t>– </a:t>
            </a:r>
            <a:r>
              <a:rPr lang="nb-NO" sz="3200" b="1" dirty="0">
                <a:solidFill>
                  <a:schemeClr val="tx2">
                    <a:lumMod val="50000"/>
                  </a:schemeClr>
                </a:solidFill>
              </a:rPr>
              <a:t>noen eksempler</a:t>
            </a:r>
            <a:br>
              <a:rPr lang="nb-NO" sz="3200" b="1" dirty="0">
                <a:solidFill>
                  <a:schemeClr val="tx2">
                    <a:lumMod val="50000"/>
                  </a:schemeClr>
                </a:solidFill>
              </a:rPr>
            </a:br>
            <a:endParaRPr lang="nb-NO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6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b-NO" sz="2800" dirty="0" smtClean="0"/>
              <a:t/>
            </a:r>
            <a:br>
              <a:rPr lang="nb-NO" sz="2800" dirty="0" smtClean="0"/>
            </a:br>
            <a:r>
              <a:rPr lang="nb-NO" sz="2800" dirty="0" smtClean="0"/>
              <a:t>Helseforetakenes </a:t>
            </a:r>
            <a:r>
              <a:rPr lang="nb-NO" sz="2800" dirty="0"/>
              <a:t>oppgraderingsbehov på nasjonalt nivå </a:t>
            </a:r>
            <a:r>
              <a:rPr lang="nb-NO" sz="2800" dirty="0" smtClean="0"/>
              <a:t>per </a:t>
            </a:r>
            <a:r>
              <a:rPr lang="nb-NO" sz="2800" dirty="0"/>
              <a:t>2014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09225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8" descr="MC_bakgrunn_lys_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363"/>
            <a:ext cx="9252520" cy="68953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ight Triangle 1"/>
          <p:cNvSpPr/>
          <p:nvPr/>
        </p:nvSpPr>
        <p:spPr bwMode="auto">
          <a:xfrm rot="10800000">
            <a:off x="-1" y="702821"/>
            <a:ext cx="368135" cy="594481"/>
          </a:xfrm>
          <a:custGeom>
            <a:avLst/>
            <a:gdLst>
              <a:gd name="connsiteX0" fmla="*/ 0 w 1679352"/>
              <a:gd name="connsiteY0" fmla="*/ 2736304 h 2736304"/>
              <a:gd name="connsiteX1" fmla="*/ 0 w 1679352"/>
              <a:gd name="connsiteY1" fmla="*/ 0 h 2736304"/>
              <a:gd name="connsiteX2" fmla="*/ 1679352 w 1679352"/>
              <a:gd name="connsiteY2" fmla="*/ 2736304 h 2736304"/>
              <a:gd name="connsiteX3" fmla="*/ 0 w 1679352"/>
              <a:gd name="connsiteY3" fmla="*/ 2736304 h 2736304"/>
              <a:gd name="connsiteX0" fmla="*/ 1694468 w 1694468"/>
              <a:gd name="connsiteY0" fmla="*/ 2736304 h 2736304"/>
              <a:gd name="connsiteX1" fmla="*/ 1694468 w 1694468"/>
              <a:gd name="connsiteY1" fmla="*/ 0 h 2736304"/>
              <a:gd name="connsiteX2" fmla="*/ 0 w 1694468"/>
              <a:gd name="connsiteY2" fmla="*/ 2736304 h 2736304"/>
              <a:gd name="connsiteX3" fmla="*/ 1694468 w 1694468"/>
              <a:gd name="connsiteY3" fmla="*/ 2736304 h 273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4468" h="2736304">
                <a:moveTo>
                  <a:pt x="1694468" y="2736304"/>
                </a:moveTo>
                <a:lnTo>
                  <a:pt x="1694468" y="0"/>
                </a:lnTo>
                <a:lnTo>
                  <a:pt x="0" y="2736304"/>
                </a:lnTo>
                <a:lnTo>
                  <a:pt x="1694468" y="2736304"/>
                </a:lnTo>
                <a:close/>
              </a:path>
            </a:pathLst>
          </a:custGeom>
          <a:solidFill>
            <a:srgbClr val="F4991E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5600" b="0" i="0" u="none" strike="noStrike" cap="none" normalizeH="0" baseline="0"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Bakgrunn</a:t>
            </a:r>
            <a:endParaRPr lang="nb-NO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nb-NO" dirty="0" smtClean="0"/>
              <a:t>Kartlegginger gjort mellom 2010 og 2014 i 21 helseforetak</a:t>
            </a:r>
          </a:p>
          <a:p>
            <a:endParaRPr lang="nb-NO" dirty="0"/>
          </a:p>
          <a:p>
            <a:r>
              <a:rPr lang="nb-NO" dirty="0" smtClean="0"/>
              <a:t>Samlet areal 4,3 </a:t>
            </a:r>
            <a:r>
              <a:rPr lang="nb-NO" dirty="0" err="1" smtClean="0"/>
              <a:t>mill</a:t>
            </a:r>
            <a:r>
              <a:rPr lang="nb-NO" dirty="0" smtClean="0"/>
              <a:t> m2</a:t>
            </a:r>
          </a:p>
          <a:p>
            <a:endParaRPr lang="nb-NO" dirty="0"/>
          </a:p>
          <a:p>
            <a:endParaRPr lang="nb-NO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1"/>
            <p:extLst/>
          </p:nvPr>
        </p:nvGraphicFramePr>
        <p:xfrm>
          <a:off x="4416724" y="1314579"/>
          <a:ext cx="4270075" cy="4472405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2324318"/>
                <a:gridCol w="822054"/>
                <a:gridCol w="1123703"/>
              </a:tblGrid>
              <a:tr h="617321"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100" u="none" strike="noStrike" dirty="0">
                          <a:effectLst/>
                        </a:rPr>
                        <a:t>Lokasjon</a:t>
                      </a:r>
                      <a:endParaRPr lang="nb-NO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100" u="none" strike="noStrike">
                          <a:effectLst/>
                        </a:rPr>
                        <a:t>Gjennom-snitt alder [år]</a:t>
                      </a:r>
                      <a:endParaRPr lang="nb-NO" sz="1100" b="1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100" u="none" strike="noStrike">
                          <a:effectLst/>
                        </a:rPr>
                        <a:t>Totalt bruttoareal [m2] kartlagt</a:t>
                      </a:r>
                      <a:endParaRPr lang="nb-NO" sz="1100" b="1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58998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 dirty="0">
                          <a:effectLst/>
                        </a:rPr>
                        <a:t>Helse Førde HF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30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85 117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58998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 dirty="0">
                          <a:effectLst/>
                        </a:rPr>
                        <a:t>Helgelandssykehuset HF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38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56 988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58998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 dirty="0">
                          <a:effectLst/>
                        </a:rPr>
                        <a:t>Helse Finnmark HF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49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42 964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85450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 dirty="0">
                          <a:effectLst/>
                        </a:rPr>
                        <a:t>Helse Møre og Romsdal HF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45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115 471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75799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 dirty="0">
                          <a:effectLst/>
                        </a:rPr>
                        <a:t>Oslo universitetssykehus HF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46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845 844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58998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 dirty="0">
                          <a:effectLst/>
                        </a:rPr>
                        <a:t>Sykehuset Innlandet HF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44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329 896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58998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 dirty="0">
                          <a:effectLst/>
                        </a:rPr>
                        <a:t>Helse Stavanger HF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33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202 422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56497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 dirty="0">
                          <a:effectLst/>
                        </a:rPr>
                        <a:t>Universitetssykehuset Nord-Norge HF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28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206 924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58998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 dirty="0">
                          <a:effectLst/>
                        </a:rPr>
                        <a:t>Vestre viken HF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46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278 963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58998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Nordlandssykehuset HF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41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156 314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58998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 dirty="0">
                          <a:effectLst/>
                        </a:rPr>
                        <a:t>Helse Bergen HF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41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395 458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58998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Sykehuset Telemark HF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38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164 004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58998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 dirty="0">
                          <a:effectLst/>
                        </a:rPr>
                        <a:t>Sykehuset Vestfold HF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28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110 332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58998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St Olavs hospital HF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27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336 452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58998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Helse Nord Trøndelag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36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105 111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58998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Sykehuset Østfold HF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 dirty="0">
                          <a:effectLst/>
                        </a:rPr>
                        <a:t>50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165 974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58998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Sørlandet sykehus HF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37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250 756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58998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Helse Fonna HF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40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141 618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58998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Sunnaas sykehus hf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45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37 154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41607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Rusbehandling Midt norge HF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35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8 367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58998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u="none" strike="noStrike">
                          <a:effectLst/>
                        </a:rPr>
                        <a:t>AHUS HF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 dirty="0">
                          <a:effectLst/>
                        </a:rPr>
                        <a:t>19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265 577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08675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b="1" u="none" strike="noStrike" dirty="0">
                          <a:effectLst/>
                        </a:rPr>
                        <a:t>Samlet</a:t>
                      </a:r>
                      <a:endParaRPr lang="nb-NO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1" u="none" strike="noStrike" dirty="0">
                          <a:effectLst/>
                        </a:rPr>
                        <a:t>38</a:t>
                      </a:r>
                      <a:endParaRPr lang="nb-NO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1" u="none" strike="noStrike" dirty="0">
                          <a:effectLst/>
                        </a:rPr>
                        <a:t>4 301 706</a:t>
                      </a:r>
                      <a:endParaRPr lang="nb-NO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469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e 8" descr="MC_bakgrunn_lys_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363"/>
            <a:ext cx="9252520" cy="68953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ight Triangle 1"/>
          <p:cNvSpPr/>
          <p:nvPr/>
        </p:nvSpPr>
        <p:spPr bwMode="auto">
          <a:xfrm rot="10800000">
            <a:off x="-1" y="702821"/>
            <a:ext cx="368135" cy="594481"/>
          </a:xfrm>
          <a:custGeom>
            <a:avLst/>
            <a:gdLst>
              <a:gd name="connsiteX0" fmla="*/ 0 w 1679352"/>
              <a:gd name="connsiteY0" fmla="*/ 2736304 h 2736304"/>
              <a:gd name="connsiteX1" fmla="*/ 0 w 1679352"/>
              <a:gd name="connsiteY1" fmla="*/ 0 h 2736304"/>
              <a:gd name="connsiteX2" fmla="*/ 1679352 w 1679352"/>
              <a:gd name="connsiteY2" fmla="*/ 2736304 h 2736304"/>
              <a:gd name="connsiteX3" fmla="*/ 0 w 1679352"/>
              <a:gd name="connsiteY3" fmla="*/ 2736304 h 2736304"/>
              <a:gd name="connsiteX0" fmla="*/ 1694468 w 1694468"/>
              <a:gd name="connsiteY0" fmla="*/ 2736304 h 2736304"/>
              <a:gd name="connsiteX1" fmla="*/ 1694468 w 1694468"/>
              <a:gd name="connsiteY1" fmla="*/ 0 h 2736304"/>
              <a:gd name="connsiteX2" fmla="*/ 0 w 1694468"/>
              <a:gd name="connsiteY2" fmla="*/ 2736304 h 2736304"/>
              <a:gd name="connsiteX3" fmla="*/ 1694468 w 1694468"/>
              <a:gd name="connsiteY3" fmla="*/ 2736304 h 273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4468" h="2736304">
                <a:moveTo>
                  <a:pt x="1694468" y="2736304"/>
                </a:moveTo>
                <a:lnTo>
                  <a:pt x="1694468" y="0"/>
                </a:lnTo>
                <a:lnTo>
                  <a:pt x="0" y="2736304"/>
                </a:lnTo>
                <a:lnTo>
                  <a:pt x="1694468" y="2736304"/>
                </a:lnTo>
                <a:close/>
              </a:path>
            </a:pathLst>
          </a:custGeom>
          <a:solidFill>
            <a:srgbClr val="F4991E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5600" b="0" i="0" u="none" strike="noStrike" cap="none" normalizeH="0" baseline="0"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Vektet tilstand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42536"/>
            <a:ext cx="8229600" cy="4217988"/>
          </a:xfrm>
        </p:spPr>
        <p:txBody>
          <a:bodyPr/>
          <a:lstStyle/>
          <a:p>
            <a:endParaRPr lang="nb-NO" dirty="0"/>
          </a:p>
          <a:p>
            <a:pPr marL="0" indent="0">
              <a:buNone/>
            </a:pPr>
            <a:endParaRPr lang="nb-NO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/>
          </p:nvPr>
        </p:nvGraphicFramePr>
        <p:xfrm>
          <a:off x="861237" y="1457325"/>
          <a:ext cx="7060019" cy="4390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0544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8" descr="MC_bakgrunn_lys_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363"/>
            <a:ext cx="9252520" cy="68953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ight Triangle 1"/>
          <p:cNvSpPr/>
          <p:nvPr/>
        </p:nvSpPr>
        <p:spPr bwMode="auto">
          <a:xfrm rot="10800000">
            <a:off x="-1" y="702821"/>
            <a:ext cx="368135" cy="594481"/>
          </a:xfrm>
          <a:custGeom>
            <a:avLst/>
            <a:gdLst>
              <a:gd name="connsiteX0" fmla="*/ 0 w 1679352"/>
              <a:gd name="connsiteY0" fmla="*/ 2736304 h 2736304"/>
              <a:gd name="connsiteX1" fmla="*/ 0 w 1679352"/>
              <a:gd name="connsiteY1" fmla="*/ 0 h 2736304"/>
              <a:gd name="connsiteX2" fmla="*/ 1679352 w 1679352"/>
              <a:gd name="connsiteY2" fmla="*/ 2736304 h 2736304"/>
              <a:gd name="connsiteX3" fmla="*/ 0 w 1679352"/>
              <a:gd name="connsiteY3" fmla="*/ 2736304 h 2736304"/>
              <a:gd name="connsiteX0" fmla="*/ 1694468 w 1694468"/>
              <a:gd name="connsiteY0" fmla="*/ 2736304 h 2736304"/>
              <a:gd name="connsiteX1" fmla="*/ 1694468 w 1694468"/>
              <a:gd name="connsiteY1" fmla="*/ 0 h 2736304"/>
              <a:gd name="connsiteX2" fmla="*/ 0 w 1694468"/>
              <a:gd name="connsiteY2" fmla="*/ 2736304 h 2736304"/>
              <a:gd name="connsiteX3" fmla="*/ 1694468 w 1694468"/>
              <a:gd name="connsiteY3" fmla="*/ 2736304 h 273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4468" h="2736304">
                <a:moveTo>
                  <a:pt x="1694468" y="2736304"/>
                </a:moveTo>
                <a:lnTo>
                  <a:pt x="1694468" y="0"/>
                </a:lnTo>
                <a:lnTo>
                  <a:pt x="0" y="2736304"/>
                </a:lnTo>
                <a:lnTo>
                  <a:pt x="1694468" y="2736304"/>
                </a:lnTo>
                <a:close/>
              </a:path>
            </a:pathLst>
          </a:custGeom>
          <a:solidFill>
            <a:srgbClr val="F4991E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5600" b="0" i="0" u="none" strike="noStrike" cap="none" normalizeH="0" baseline="0"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0"/>
            <p:extLst/>
          </p:nvPr>
        </p:nvGraphicFramePr>
        <p:xfrm>
          <a:off x="457200" y="1785938"/>
          <a:ext cx="8229600" cy="4364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Teknisk tilstand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0118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8" descr="MC_bakgrunn_lys_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363"/>
            <a:ext cx="9252520" cy="68953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ight Triangle 1"/>
          <p:cNvSpPr/>
          <p:nvPr/>
        </p:nvSpPr>
        <p:spPr bwMode="auto">
          <a:xfrm rot="10800000">
            <a:off x="-1" y="702821"/>
            <a:ext cx="368135" cy="594481"/>
          </a:xfrm>
          <a:custGeom>
            <a:avLst/>
            <a:gdLst>
              <a:gd name="connsiteX0" fmla="*/ 0 w 1679352"/>
              <a:gd name="connsiteY0" fmla="*/ 2736304 h 2736304"/>
              <a:gd name="connsiteX1" fmla="*/ 0 w 1679352"/>
              <a:gd name="connsiteY1" fmla="*/ 0 h 2736304"/>
              <a:gd name="connsiteX2" fmla="*/ 1679352 w 1679352"/>
              <a:gd name="connsiteY2" fmla="*/ 2736304 h 2736304"/>
              <a:gd name="connsiteX3" fmla="*/ 0 w 1679352"/>
              <a:gd name="connsiteY3" fmla="*/ 2736304 h 2736304"/>
              <a:gd name="connsiteX0" fmla="*/ 1694468 w 1694468"/>
              <a:gd name="connsiteY0" fmla="*/ 2736304 h 2736304"/>
              <a:gd name="connsiteX1" fmla="*/ 1694468 w 1694468"/>
              <a:gd name="connsiteY1" fmla="*/ 0 h 2736304"/>
              <a:gd name="connsiteX2" fmla="*/ 0 w 1694468"/>
              <a:gd name="connsiteY2" fmla="*/ 2736304 h 2736304"/>
              <a:gd name="connsiteX3" fmla="*/ 1694468 w 1694468"/>
              <a:gd name="connsiteY3" fmla="*/ 2736304 h 273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4468" h="2736304">
                <a:moveTo>
                  <a:pt x="1694468" y="2736304"/>
                </a:moveTo>
                <a:lnTo>
                  <a:pt x="1694468" y="0"/>
                </a:lnTo>
                <a:lnTo>
                  <a:pt x="0" y="2736304"/>
                </a:lnTo>
                <a:lnTo>
                  <a:pt x="1694468" y="2736304"/>
                </a:lnTo>
                <a:close/>
              </a:path>
            </a:pathLst>
          </a:custGeom>
          <a:solidFill>
            <a:srgbClr val="F4991E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5600" b="0" i="0" u="none" strike="noStrike" cap="none" normalizeH="0" baseline="0"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Tilstand pr byggeperiode</a:t>
            </a:r>
            <a:endParaRPr lang="nb-NO" sz="1400" dirty="0"/>
          </a:p>
        </p:txBody>
      </p:sp>
      <p:graphicFrame>
        <p:nvGraphicFramePr>
          <p:cNvPr id="34" name="Content Placeholder 33"/>
          <p:cNvGraphicFramePr>
            <a:graphicFrameLocks noGrp="1"/>
          </p:cNvGraphicFramePr>
          <p:nvPr>
            <p:ph sz="quarter" idx="10"/>
            <p:extLst/>
          </p:nvPr>
        </p:nvGraphicFramePr>
        <p:xfrm>
          <a:off x="457200" y="1785938"/>
          <a:ext cx="8229600" cy="4364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1095022" y="4144192"/>
            <a:ext cx="7241822" cy="0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291643" y="3815872"/>
            <a:ext cx="1896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dirty="0" smtClean="0">
                <a:solidFill>
                  <a:srgbClr val="FF0000"/>
                </a:solidFill>
              </a:rPr>
              <a:t>Ambisjonsnivå?</a:t>
            </a:r>
            <a:endParaRPr lang="nb-NO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06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Tema i dag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nb-NO" dirty="0" smtClean="0"/>
              <a:t>Utviklingsprosjekt «Tilstandsregistreringer»</a:t>
            </a:r>
          </a:p>
          <a:p>
            <a:r>
              <a:rPr lang="nb-NO" dirty="0"/>
              <a:t>Om </a:t>
            </a:r>
            <a:r>
              <a:rPr lang="nb-NO" dirty="0" err="1" smtClean="0"/>
              <a:t>multiMap</a:t>
            </a:r>
            <a:r>
              <a:rPr lang="nb-NO" dirty="0" smtClean="0"/>
              <a:t> og sentrale moduler</a:t>
            </a:r>
          </a:p>
          <a:p>
            <a:r>
              <a:rPr lang="nb-NO" dirty="0" smtClean="0"/>
              <a:t>Bruksmuligheter og nytteverdi – noen eksempler </a:t>
            </a:r>
          </a:p>
          <a:p>
            <a:r>
              <a:rPr lang="nb-NO" dirty="0" smtClean="0"/>
              <a:t>Tanker om videre utvikling i 2016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618549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8" descr="MC_bakgrunn_lys_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363"/>
            <a:ext cx="9252520" cy="68953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Right Triangle 1"/>
          <p:cNvSpPr/>
          <p:nvPr/>
        </p:nvSpPr>
        <p:spPr bwMode="auto">
          <a:xfrm rot="10800000">
            <a:off x="-1" y="702821"/>
            <a:ext cx="368135" cy="594481"/>
          </a:xfrm>
          <a:custGeom>
            <a:avLst/>
            <a:gdLst>
              <a:gd name="connsiteX0" fmla="*/ 0 w 1679352"/>
              <a:gd name="connsiteY0" fmla="*/ 2736304 h 2736304"/>
              <a:gd name="connsiteX1" fmla="*/ 0 w 1679352"/>
              <a:gd name="connsiteY1" fmla="*/ 0 h 2736304"/>
              <a:gd name="connsiteX2" fmla="*/ 1679352 w 1679352"/>
              <a:gd name="connsiteY2" fmla="*/ 2736304 h 2736304"/>
              <a:gd name="connsiteX3" fmla="*/ 0 w 1679352"/>
              <a:gd name="connsiteY3" fmla="*/ 2736304 h 2736304"/>
              <a:gd name="connsiteX0" fmla="*/ 1694468 w 1694468"/>
              <a:gd name="connsiteY0" fmla="*/ 2736304 h 2736304"/>
              <a:gd name="connsiteX1" fmla="*/ 1694468 w 1694468"/>
              <a:gd name="connsiteY1" fmla="*/ 0 h 2736304"/>
              <a:gd name="connsiteX2" fmla="*/ 0 w 1694468"/>
              <a:gd name="connsiteY2" fmla="*/ 2736304 h 2736304"/>
              <a:gd name="connsiteX3" fmla="*/ 1694468 w 1694468"/>
              <a:gd name="connsiteY3" fmla="*/ 2736304 h 273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4468" h="2736304">
                <a:moveTo>
                  <a:pt x="1694468" y="2736304"/>
                </a:moveTo>
                <a:lnTo>
                  <a:pt x="1694468" y="0"/>
                </a:lnTo>
                <a:lnTo>
                  <a:pt x="0" y="2736304"/>
                </a:lnTo>
                <a:lnTo>
                  <a:pt x="1694468" y="2736304"/>
                </a:lnTo>
                <a:close/>
              </a:path>
            </a:pathLst>
          </a:custGeom>
          <a:solidFill>
            <a:srgbClr val="F4991E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5600" b="0" i="0" u="none" strike="noStrike" cap="none" normalizeH="0" baseline="0"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957" y="771829"/>
            <a:ext cx="8229600" cy="901696"/>
          </a:xfrm>
        </p:spPr>
        <p:txBody>
          <a:bodyPr>
            <a:normAutofit/>
          </a:bodyPr>
          <a:lstStyle/>
          <a:p>
            <a:r>
              <a:rPr lang="nb-NO" kern="0" dirty="0" smtClean="0">
                <a:solidFill>
                  <a:schemeClr val="tx1"/>
                </a:solidFill>
              </a:rPr>
              <a:t>Oppgraderingsbehov</a:t>
            </a:r>
            <a:endParaRPr lang="nb-NO" kern="0" dirty="0">
              <a:solidFill>
                <a:schemeClr val="tx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21420598"/>
              </p:ext>
            </p:extLst>
          </p:nvPr>
        </p:nvGraphicFramePr>
        <p:xfrm>
          <a:off x="184065" y="2030824"/>
          <a:ext cx="6705465" cy="1768667"/>
        </p:xfrm>
        <a:graphic>
          <a:graphicData uri="http://schemas.openxmlformats.org/drawingml/2006/table">
            <a:tbl>
              <a:tblPr/>
              <a:tblGrid>
                <a:gridCol w="3787732"/>
                <a:gridCol w="1486601"/>
                <a:gridCol w="1431132"/>
              </a:tblGrid>
              <a:tr h="458543">
                <a:tc>
                  <a:txBody>
                    <a:bodyPr/>
                    <a:lstStyle/>
                    <a:p>
                      <a:pPr algn="l" fontAlgn="b"/>
                      <a:r>
                        <a:rPr lang="nb-NO" sz="1400" b="1" i="0" u="none" strike="noStrike" dirty="0">
                          <a:solidFill>
                            <a:srgbClr val="4F81BD"/>
                          </a:solidFill>
                          <a:effectLst/>
                          <a:latin typeface="Calibri"/>
                        </a:rPr>
                        <a:t>Column1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Totalt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1" i="1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Kr/m2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436708">
                <a:tc>
                  <a:txBody>
                    <a:bodyPr/>
                    <a:lstStyle/>
                    <a:p>
                      <a:pPr algn="l" fontAlgn="ctr"/>
                      <a:r>
                        <a:rPr lang="nb-N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Estimert teknisk oppgraderingsbehov Strakstiltak (0-5 år):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17 170 </a:t>
                      </a:r>
                      <a:r>
                        <a:rPr lang="nb-N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mill. kr.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3 800 </a:t>
                      </a:r>
                      <a:r>
                        <a:rPr lang="nb-NO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kr/m2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</a:tr>
              <a:tr h="436708">
                <a:tc>
                  <a:txBody>
                    <a:bodyPr/>
                    <a:lstStyle/>
                    <a:p>
                      <a:pPr algn="l" fontAlgn="ctr"/>
                      <a:r>
                        <a:rPr lang="nb-N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Estimert teknisk oppgraderingsbehov. Tiltak på 6-10 år: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21 722 </a:t>
                      </a:r>
                      <a:r>
                        <a:rPr lang="nb-N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mill. kr.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4 800 </a:t>
                      </a:r>
                      <a:r>
                        <a:rPr lang="nb-NO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kr/m2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708">
                <a:tc>
                  <a:txBody>
                    <a:bodyPr/>
                    <a:lstStyle/>
                    <a:p>
                      <a:pPr algn="l" fontAlgn="ctr"/>
                      <a:r>
                        <a:rPr lang="nb-NO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Samlet teknisk oppgraderingsbehov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38 893 </a:t>
                      </a:r>
                      <a:r>
                        <a:rPr lang="nb-N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mill. kr.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8 600 </a:t>
                      </a:r>
                      <a:r>
                        <a:rPr lang="nb-NO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kr/m2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463" y="-65534"/>
            <a:ext cx="7038782" cy="6972208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967" y="-1998044"/>
            <a:ext cx="15948335" cy="9122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4065" y="5053041"/>
            <a:ext cx="57087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b="1" dirty="0" smtClean="0">
                <a:solidFill>
                  <a:srgbClr val="F4991E"/>
                </a:solidFill>
              </a:rPr>
              <a:t>NB! </a:t>
            </a:r>
            <a:r>
              <a:rPr lang="nb-NO" sz="2400" b="1" dirty="0" err="1" smtClean="0">
                <a:solidFill>
                  <a:srgbClr val="F4991E"/>
                </a:solidFill>
              </a:rPr>
              <a:t>SotN</a:t>
            </a:r>
            <a:r>
              <a:rPr lang="nb-NO" sz="2400" b="1" dirty="0" smtClean="0">
                <a:solidFill>
                  <a:srgbClr val="F4991E"/>
                </a:solidFill>
              </a:rPr>
              <a:t> 2010 – </a:t>
            </a:r>
            <a:r>
              <a:rPr lang="nb-NO" sz="2400" b="1" dirty="0" err="1" smtClean="0">
                <a:solidFill>
                  <a:srgbClr val="F4991E"/>
                </a:solidFill>
              </a:rPr>
              <a:t>SotN</a:t>
            </a:r>
            <a:r>
              <a:rPr lang="nb-NO" sz="2400" b="1" dirty="0" smtClean="0">
                <a:solidFill>
                  <a:srgbClr val="F4991E"/>
                </a:solidFill>
              </a:rPr>
              <a:t> 2015: </a:t>
            </a:r>
            <a:br>
              <a:rPr lang="nb-NO" sz="2400" b="1" dirty="0" smtClean="0">
                <a:solidFill>
                  <a:srgbClr val="F4991E"/>
                </a:solidFill>
              </a:rPr>
            </a:br>
            <a:r>
              <a:rPr lang="nb-NO" sz="2400" b="1" dirty="0" smtClean="0">
                <a:solidFill>
                  <a:srgbClr val="F4991E"/>
                </a:solidFill>
              </a:rPr>
              <a:t>viser forverring av tilstand</a:t>
            </a:r>
            <a:endParaRPr lang="nb-NO" sz="2400" b="1" dirty="0">
              <a:solidFill>
                <a:srgbClr val="F499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37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67934"/>
            <a:ext cx="8229600" cy="901696"/>
          </a:xfrm>
        </p:spPr>
        <p:txBody>
          <a:bodyPr>
            <a:normAutofit fontScale="90000"/>
          </a:bodyPr>
          <a:lstStyle/>
          <a:p>
            <a:r>
              <a:rPr lang="nb-NO" dirty="0"/>
              <a:t>Bruksmuligheter og nytteverdi – </a:t>
            </a:r>
            <a:r>
              <a:rPr lang="nb-NO" dirty="0" smtClean="0"/>
              <a:t>noen flere eksempler </a:t>
            </a:r>
            <a:br>
              <a:rPr lang="nb-NO" dirty="0" smtClean="0"/>
            </a:br>
            <a:r>
              <a:rPr lang="nb-NO" dirty="0" smtClean="0"/>
              <a:t>Tidligfaseutredninger og utviklingsplaner</a:t>
            </a:r>
            <a:br>
              <a:rPr lang="nb-NO" dirty="0" smtClean="0"/>
            </a:b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756828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92668" y="771829"/>
            <a:ext cx="8229600" cy="901696"/>
          </a:xfrm>
          <a:prstGeom prst="rect">
            <a:avLst/>
          </a:prstGeom>
        </p:spPr>
        <p:txBody>
          <a:bodyPr vert="horz" lIns="0" tIns="0" rIns="0" bIns="45720" rtlCol="0" anchor="t" anchorCtr="0">
            <a:norm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spc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smtClean="0">
                <a:solidFill>
                  <a:schemeClr val="bg1">
                    <a:lumMod val="95000"/>
                  </a:schemeClr>
                </a:solidFill>
              </a:rPr>
              <a:t>Bruksområder </a:t>
            </a:r>
            <a:r>
              <a:rPr lang="nb-NO" sz="1400" b="0" smtClean="0">
                <a:solidFill>
                  <a:schemeClr val="bg1">
                    <a:lumMod val="95000"/>
                  </a:schemeClr>
                </a:solidFill>
              </a:rPr>
              <a:t>(4)</a:t>
            </a:r>
            <a:endParaRPr lang="nb-NO" sz="14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92668" y="771829"/>
            <a:ext cx="8229600" cy="901696"/>
          </a:xfrm>
        </p:spPr>
        <p:txBody>
          <a:bodyPr>
            <a:normAutofit/>
          </a:bodyPr>
          <a:lstStyle/>
          <a:p>
            <a:r>
              <a:rPr lang="nb-NO" dirty="0" smtClean="0">
                <a:solidFill>
                  <a:schemeClr val="tx1"/>
                </a:solidFill>
              </a:rPr>
              <a:t>Bruksområder</a:t>
            </a:r>
            <a:endParaRPr lang="nb-NO" sz="1400" b="0" dirty="0">
              <a:solidFill>
                <a:schemeClr val="tx1"/>
              </a:solidFill>
            </a:endParaRPr>
          </a:p>
        </p:txBody>
      </p:sp>
      <p:sp>
        <p:nvSpPr>
          <p:cNvPr id="8" name="Right Triangle 1"/>
          <p:cNvSpPr/>
          <p:nvPr/>
        </p:nvSpPr>
        <p:spPr bwMode="auto">
          <a:xfrm rot="10800000">
            <a:off x="-1" y="702821"/>
            <a:ext cx="368135" cy="594481"/>
          </a:xfrm>
          <a:custGeom>
            <a:avLst/>
            <a:gdLst>
              <a:gd name="connsiteX0" fmla="*/ 0 w 1679352"/>
              <a:gd name="connsiteY0" fmla="*/ 2736304 h 2736304"/>
              <a:gd name="connsiteX1" fmla="*/ 0 w 1679352"/>
              <a:gd name="connsiteY1" fmla="*/ 0 h 2736304"/>
              <a:gd name="connsiteX2" fmla="*/ 1679352 w 1679352"/>
              <a:gd name="connsiteY2" fmla="*/ 2736304 h 2736304"/>
              <a:gd name="connsiteX3" fmla="*/ 0 w 1679352"/>
              <a:gd name="connsiteY3" fmla="*/ 2736304 h 2736304"/>
              <a:gd name="connsiteX0" fmla="*/ 1694468 w 1694468"/>
              <a:gd name="connsiteY0" fmla="*/ 2736304 h 2736304"/>
              <a:gd name="connsiteX1" fmla="*/ 1694468 w 1694468"/>
              <a:gd name="connsiteY1" fmla="*/ 0 h 2736304"/>
              <a:gd name="connsiteX2" fmla="*/ 0 w 1694468"/>
              <a:gd name="connsiteY2" fmla="*/ 2736304 h 2736304"/>
              <a:gd name="connsiteX3" fmla="*/ 1694468 w 1694468"/>
              <a:gd name="connsiteY3" fmla="*/ 2736304 h 273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4468" h="2736304">
                <a:moveTo>
                  <a:pt x="1694468" y="2736304"/>
                </a:moveTo>
                <a:lnTo>
                  <a:pt x="1694468" y="0"/>
                </a:lnTo>
                <a:lnTo>
                  <a:pt x="0" y="2736304"/>
                </a:lnTo>
                <a:lnTo>
                  <a:pt x="1694468" y="2736304"/>
                </a:lnTo>
                <a:close/>
              </a:path>
            </a:pathLst>
          </a:custGeom>
          <a:solidFill>
            <a:srgbClr val="F4991E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5600" b="0" i="0" u="none" strike="noStrike" cap="none" normalizeH="0" baseline="0"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592668" y="1755775"/>
            <a:ext cx="8659852" cy="8661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b-NO" sz="2200" dirty="0">
                <a:solidFill>
                  <a:schemeClr val="tx1"/>
                </a:solidFill>
              </a:rPr>
              <a:t>Utarbeide levedyktighetsvurderinger </a:t>
            </a:r>
            <a:r>
              <a:rPr lang="nb-NO" sz="2200" dirty="0" smtClean="0">
                <a:solidFill>
                  <a:schemeClr val="tx1"/>
                </a:solidFill>
              </a:rPr>
              <a:t/>
            </a:r>
            <a:br>
              <a:rPr lang="nb-NO" sz="2200" dirty="0" smtClean="0">
                <a:solidFill>
                  <a:schemeClr val="tx1"/>
                </a:solidFill>
              </a:rPr>
            </a:br>
            <a:r>
              <a:rPr lang="nb-NO" sz="1400" dirty="0" smtClean="0">
                <a:solidFill>
                  <a:schemeClr val="tx1"/>
                </a:solidFill>
              </a:rPr>
              <a:t>(</a:t>
            </a:r>
            <a:r>
              <a:rPr lang="nb-NO" sz="1400" dirty="0">
                <a:solidFill>
                  <a:schemeClr val="tx1"/>
                </a:solidFill>
              </a:rPr>
              <a:t>sammenhengen mellom egnethet og </a:t>
            </a:r>
            <a:r>
              <a:rPr lang="nb-NO" sz="1400" dirty="0" smtClean="0">
                <a:solidFill>
                  <a:schemeClr val="tx1"/>
                </a:solidFill>
              </a:rPr>
              <a:t>tilpasningsdyktighet)</a:t>
            </a:r>
            <a:endParaRPr lang="nb-NO" dirty="0">
              <a:solidFill>
                <a:schemeClr val="tx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01600" y="2704200"/>
            <a:ext cx="4284745" cy="2882561"/>
            <a:chOff x="358862" y="2228205"/>
            <a:chExt cx="5873625" cy="4268440"/>
          </a:xfrm>
        </p:grpSpPr>
        <p:graphicFrame>
          <p:nvGraphicFramePr>
            <p:cNvPr id="10" name="Content Placeholder 3"/>
            <p:cNvGraphicFramePr>
              <a:graphicFrameLocks/>
            </p:cNvGraphicFramePr>
            <p:nvPr>
              <p:extLst/>
            </p:nvPr>
          </p:nvGraphicFramePr>
          <p:xfrm>
            <a:off x="611188" y="2717276"/>
            <a:ext cx="5412744" cy="377936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cxnSp>
          <p:nvCxnSpPr>
            <p:cNvPr id="11" name="Straight Arrow Connector 10"/>
            <p:cNvCxnSpPr/>
            <p:nvPr/>
          </p:nvCxnSpPr>
          <p:spPr>
            <a:xfrm flipV="1">
              <a:off x="611188" y="2590519"/>
              <a:ext cx="0" cy="347823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620713" y="6068758"/>
              <a:ext cx="5611774" cy="539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/>
            <p:nvPr/>
          </p:nvSpPr>
          <p:spPr bwMode="auto">
            <a:xfrm>
              <a:off x="358862" y="2228205"/>
              <a:ext cx="1912622" cy="305956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b-NO" sz="1050" dirty="0" smtClean="0"/>
                <a:t>Grad av egnethet</a:t>
              </a:r>
              <a:r>
                <a:rPr kumimoji="0" lang="nb-NO" sz="1050" b="0" i="0" u="none" strike="noStrike" cap="none" normalizeH="0" baseline="0" dirty="0" smtClean="0">
                  <a:ln>
                    <a:noFill/>
                  </a:ln>
                  <a:effectLst/>
                </a:rPr>
                <a:t> </a:t>
              </a:r>
              <a:endParaRPr kumimoji="0" lang="en-US" sz="1050" b="0" i="0" u="none" strike="noStrike" cap="none" normalizeH="0" baseline="0" dirty="0" smtClean="0">
                <a:ln>
                  <a:noFill/>
                </a:ln>
                <a:effectLst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4319865" y="6126947"/>
              <a:ext cx="1912622" cy="305956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b-NO" sz="1050" dirty="0" smtClean="0"/>
                <a:t>Grad av tilpasningsdyktighet</a:t>
              </a:r>
              <a:endParaRPr kumimoji="0" lang="en-US" sz="1050" b="0" i="0" u="none" strike="noStrike" cap="none" normalizeH="0" baseline="0" dirty="0" smtClean="0">
                <a:ln>
                  <a:noFill/>
                </a:ln>
                <a:effectLst/>
              </a:endParaRPr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7" cstate="print"/>
          <a:srcRect b="33840"/>
          <a:stretch>
            <a:fillRect/>
          </a:stretch>
        </p:blipFill>
        <p:spPr bwMode="auto">
          <a:xfrm>
            <a:off x="4707468" y="3048070"/>
            <a:ext cx="4322478" cy="2430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6792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Visualisering</a:t>
            </a:r>
            <a:r>
              <a:rPr lang="en-US" dirty="0" smtClean="0"/>
              <a:t> </a:t>
            </a:r>
            <a:r>
              <a:rPr lang="en-US" dirty="0" err="1" smtClean="0"/>
              <a:t>av</a:t>
            </a:r>
            <a:r>
              <a:rPr lang="en-US" dirty="0" smtClean="0"/>
              <a:t> </a:t>
            </a:r>
            <a:r>
              <a:rPr lang="en-US" dirty="0" err="1" smtClean="0"/>
              <a:t>resultater</a:t>
            </a:r>
            <a:r>
              <a:rPr lang="en-US" dirty="0" smtClean="0"/>
              <a:t> I Google Earth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hlinkClick r:id="rId2" action="ppaction://hlinkfile"/>
              </a:rPr>
              <a:t>Resultat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7860" y="2278174"/>
            <a:ext cx="3543270" cy="3468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8749" y="2519474"/>
            <a:ext cx="3527946" cy="27762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2158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Tiltak i eksisterende bygg -  </a:t>
            </a:r>
            <a:br>
              <a:rPr lang="nb-NO" dirty="0" smtClean="0"/>
            </a:br>
            <a:r>
              <a:rPr lang="nb-NO" dirty="0" smtClean="0"/>
              <a:t>avhenger av strategi for bruk av bygget i fremtiden</a:t>
            </a:r>
            <a:br>
              <a:rPr lang="nb-NO" dirty="0" smtClean="0"/>
            </a:br>
            <a:r>
              <a:rPr lang="nb-NO" dirty="0" smtClean="0"/>
              <a:t>og periodisering</a:t>
            </a:r>
            <a:br>
              <a:rPr lang="nb-NO" dirty="0" smtClean="0"/>
            </a:br>
            <a:endParaRPr lang="nb-NO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457200" y="4756368"/>
            <a:ext cx="742013" cy="1499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349115" y="4540525"/>
            <a:ext cx="7337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dirty="0" smtClean="0"/>
              <a:t>Investeringsbehov, FDVU-kost profil og kontantstrøm</a:t>
            </a:r>
            <a:endParaRPr lang="nb-NO" sz="2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7408" y="2596382"/>
            <a:ext cx="11150730" cy="154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13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Videre utvikling 2015 - 2016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r>
              <a:rPr lang="nb-NO" b="1" dirty="0" smtClean="0"/>
              <a:t>Forbedring / tilpasning av modul infrastruktur</a:t>
            </a:r>
          </a:p>
          <a:p>
            <a:pPr lvl="1"/>
            <a:r>
              <a:rPr lang="nb-NO" dirty="0" smtClean="0"/>
              <a:t>Mht. tilstand, risiko, oppgraderingskostnader</a:t>
            </a:r>
          </a:p>
          <a:p>
            <a:pPr lvl="1"/>
            <a:r>
              <a:rPr lang="nb-NO" dirty="0" smtClean="0"/>
              <a:t>Etableres en arbeidsgruppe</a:t>
            </a:r>
          </a:p>
          <a:p>
            <a:pPr lvl="1"/>
            <a:endParaRPr lang="nb-NO" dirty="0" smtClean="0"/>
          </a:p>
          <a:p>
            <a:r>
              <a:rPr lang="nb-NO" b="1" dirty="0" smtClean="0"/>
              <a:t>Forbedrede og flere rapporter</a:t>
            </a:r>
          </a:p>
          <a:p>
            <a:pPr lvl="1"/>
            <a:r>
              <a:rPr lang="nb-NO" dirty="0" smtClean="0"/>
              <a:t>Spørreundersøkelse for å identifisere behov</a:t>
            </a:r>
          </a:p>
          <a:p>
            <a:pPr lvl="1"/>
            <a:r>
              <a:rPr lang="nb-NO" dirty="0">
                <a:solidFill>
                  <a:schemeClr val="accent4">
                    <a:lumMod val="75000"/>
                  </a:schemeClr>
                </a:solidFill>
              </a:rPr>
              <a:t>Flere grafer og diagrammer er </a:t>
            </a:r>
            <a:r>
              <a:rPr lang="nb-NO" dirty="0" smtClean="0">
                <a:solidFill>
                  <a:schemeClr val="accent4">
                    <a:lumMod val="75000"/>
                  </a:schemeClr>
                </a:solidFill>
              </a:rPr>
              <a:t>ønskelig</a:t>
            </a:r>
          </a:p>
          <a:p>
            <a:pPr lvl="1"/>
            <a:r>
              <a:rPr lang="nb-NO" dirty="0" smtClean="0">
                <a:solidFill>
                  <a:schemeClr val="accent4">
                    <a:lumMod val="75000"/>
                  </a:schemeClr>
                </a:solidFill>
              </a:rPr>
              <a:t>Rapporter som viser utvikling over tid</a:t>
            </a:r>
          </a:p>
          <a:p>
            <a:pPr lvl="1"/>
            <a:r>
              <a:rPr lang="nb-NO" dirty="0">
                <a:solidFill>
                  <a:schemeClr val="accent4">
                    <a:lumMod val="75000"/>
                  </a:schemeClr>
                </a:solidFill>
              </a:rPr>
              <a:t>Bedre rapporter og funksjonalitet for hva er bygget egnet for- utvikle modulen? </a:t>
            </a:r>
          </a:p>
        </p:txBody>
      </p:sp>
    </p:spTree>
    <p:extLst>
      <p:ext uri="{BB962C8B-B14F-4D97-AF65-F5344CB8AC3E}">
        <p14:creationId xmlns:p14="http://schemas.microsoft.com/office/powerpoint/2010/main" val="22469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Videre utvikling 2015 - 2016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nb-NO" b="1" dirty="0" smtClean="0"/>
              <a:t>Videreutvikle </a:t>
            </a:r>
            <a:r>
              <a:rPr lang="nb-NO" b="1" dirty="0"/>
              <a:t>veiledningsmateriell med flere eksempler </a:t>
            </a:r>
          </a:p>
          <a:p>
            <a:pPr lvl="1"/>
            <a:r>
              <a:rPr lang="nb-NO" dirty="0"/>
              <a:t>bl.a. viktig å få forståelse for hvordan registrert tilstandsgrad benyttes til beregning av oppgraderingskostnad</a:t>
            </a:r>
          </a:p>
          <a:p>
            <a:pPr lvl="1"/>
            <a:endParaRPr lang="nb-NO" dirty="0"/>
          </a:p>
          <a:p>
            <a:r>
              <a:rPr lang="nb-NO" b="1" dirty="0"/>
              <a:t>Årlig rapportering nasjonalt</a:t>
            </a:r>
            <a:r>
              <a:rPr lang="nb-NO" b="1" dirty="0">
                <a:solidFill>
                  <a:srgbClr val="FF0000"/>
                </a:solidFill>
              </a:rPr>
              <a:t> </a:t>
            </a:r>
            <a:r>
              <a:rPr lang="nb-NO" dirty="0"/>
              <a:t>mht. </a:t>
            </a:r>
            <a:r>
              <a:rPr lang="nb-NO" dirty="0" smtClean="0"/>
              <a:t>utvikling i tilstand og etterslep</a:t>
            </a:r>
            <a:endParaRPr lang="nb-NO" dirty="0"/>
          </a:p>
          <a:p>
            <a:endParaRPr lang="nb-NO" dirty="0"/>
          </a:p>
          <a:p>
            <a:r>
              <a:rPr lang="nb-NO" b="1" dirty="0">
                <a:solidFill>
                  <a:schemeClr val="tx1"/>
                </a:solidFill>
              </a:rPr>
              <a:t>Integrasjon med andre systemer, hva og hvordan?</a:t>
            </a:r>
            <a:r>
              <a:rPr lang="nb-NO" dirty="0">
                <a:solidFill>
                  <a:srgbClr val="FF0000"/>
                </a:solidFill>
              </a:rPr>
              <a:t/>
            </a:r>
            <a:br>
              <a:rPr lang="nb-NO" dirty="0">
                <a:solidFill>
                  <a:srgbClr val="FF0000"/>
                </a:solidFill>
              </a:rPr>
            </a:b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9097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Bild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9" y="-37385"/>
            <a:ext cx="9176387" cy="689538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92668" y="1743675"/>
            <a:ext cx="8229600" cy="436496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b-NO" sz="36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nb-NO" dirty="0">
              <a:solidFill>
                <a:schemeClr val="bg1"/>
              </a:solidFill>
            </a:endParaRPr>
          </a:p>
        </p:txBody>
      </p:sp>
      <p:sp>
        <p:nvSpPr>
          <p:cNvPr id="9" name="Right Triangle 1"/>
          <p:cNvSpPr/>
          <p:nvPr/>
        </p:nvSpPr>
        <p:spPr bwMode="auto">
          <a:xfrm rot="10800000">
            <a:off x="-1" y="702821"/>
            <a:ext cx="368135" cy="594481"/>
          </a:xfrm>
          <a:custGeom>
            <a:avLst/>
            <a:gdLst>
              <a:gd name="connsiteX0" fmla="*/ 0 w 1679352"/>
              <a:gd name="connsiteY0" fmla="*/ 2736304 h 2736304"/>
              <a:gd name="connsiteX1" fmla="*/ 0 w 1679352"/>
              <a:gd name="connsiteY1" fmla="*/ 0 h 2736304"/>
              <a:gd name="connsiteX2" fmla="*/ 1679352 w 1679352"/>
              <a:gd name="connsiteY2" fmla="*/ 2736304 h 2736304"/>
              <a:gd name="connsiteX3" fmla="*/ 0 w 1679352"/>
              <a:gd name="connsiteY3" fmla="*/ 2736304 h 2736304"/>
              <a:gd name="connsiteX0" fmla="*/ 1694468 w 1694468"/>
              <a:gd name="connsiteY0" fmla="*/ 2736304 h 2736304"/>
              <a:gd name="connsiteX1" fmla="*/ 1694468 w 1694468"/>
              <a:gd name="connsiteY1" fmla="*/ 0 h 2736304"/>
              <a:gd name="connsiteX2" fmla="*/ 0 w 1694468"/>
              <a:gd name="connsiteY2" fmla="*/ 2736304 h 2736304"/>
              <a:gd name="connsiteX3" fmla="*/ 1694468 w 1694468"/>
              <a:gd name="connsiteY3" fmla="*/ 2736304 h 273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4468" h="2736304">
                <a:moveTo>
                  <a:pt x="1694468" y="2736304"/>
                </a:moveTo>
                <a:lnTo>
                  <a:pt x="1694468" y="0"/>
                </a:lnTo>
                <a:lnTo>
                  <a:pt x="0" y="2736304"/>
                </a:lnTo>
                <a:lnTo>
                  <a:pt x="1694468" y="2736304"/>
                </a:lnTo>
                <a:close/>
              </a:path>
            </a:pathLst>
          </a:custGeom>
          <a:solidFill>
            <a:srgbClr val="F4991E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5600" b="0" i="0" u="none" strike="noStrike" cap="none" normalizeH="0" baseline="0"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678" y="-1998044"/>
            <a:ext cx="15948335" cy="9122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957" y="771829"/>
            <a:ext cx="8229600" cy="901696"/>
          </a:xfrm>
        </p:spPr>
        <p:txBody>
          <a:bodyPr>
            <a:normAutofit/>
          </a:bodyPr>
          <a:lstStyle/>
          <a:p>
            <a:r>
              <a:rPr lang="nb-NO" dirty="0">
                <a:solidFill>
                  <a:srgbClr val="00B0F0"/>
                </a:solidFill>
                <a:hlinkClick r:id="rId4"/>
              </a:rPr>
              <a:t>https://</a:t>
            </a:r>
            <a:r>
              <a:rPr lang="nb-NO" dirty="0" smtClean="0">
                <a:solidFill>
                  <a:srgbClr val="00B0F0"/>
                </a:solidFill>
                <a:hlinkClick r:id="rId4"/>
              </a:rPr>
              <a:t>www.multimap.no</a:t>
            </a:r>
            <a:r>
              <a:rPr lang="nb-NO" dirty="0" smtClean="0">
                <a:solidFill>
                  <a:srgbClr val="00B0F0"/>
                </a:solidFill>
              </a:rPr>
              <a:t> </a:t>
            </a:r>
            <a:endParaRPr lang="nb-NO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94400" y="771829"/>
            <a:ext cx="28278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 smtClean="0"/>
              <a:t>Innspill til behov for forbedringer eller nye rapporter?</a:t>
            </a:r>
          </a:p>
          <a:p>
            <a:endParaRPr lang="nb-NO" dirty="0"/>
          </a:p>
          <a:p>
            <a:r>
              <a:rPr lang="nb-NO" dirty="0" smtClean="0"/>
              <a:t>Svar på kommende spørreundersøkelse, </a:t>
            </a:r>
            <a:br>
              <a:rPr lang="nb-NO" dirty="0" smtClean="0"/>
            </a:br>
            <a:r>
              <a:rPr lang="nb-NO" dirty="0" smtClean="0"/>
              <a:t>eller ta direkte kontakt:</a:t>
            </a:r>
          </a:p>
          <a:p>
            <a:endParaRPr lang="nb-NO" dirty="0"/>
          </a:p>
          <a:p>
            <a:r>
              <a:rPr lang="nb-NO" b="1" dirty="0" smtClean="0"/>
              <a:t>cal@multionsult.no</a:t>
            </a:r>
            <a:endParaRPr lang="nb-NO" b="1" dirty="0"/>
          </a:p>
        </p:txBody>
      </p:sp>
    </p:spTree>
    <p:extLst>
      <p:ext uri="{BB962C8B-B14F-4D97-AF65-F5344CB8AC3E}">
        <p14:creationId xmlns:p14="http://schemas.microsoft.com/office/powerpoint/2010/main" val="402725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Prosjekt</a:t>
            </a:r>
            <a:br>
              <a:rPr lang="nb-NO" dirty="0" smtClean="0"/>
            </a:br>
            <a:r>
              <a:rPr lang="nb-NO" dirty="0" smtClean="0"/>
              <a:t>«Etablere </a:t>
            </a:r>
            <a:r>
              <a:rPr lang="nb-NO" dirty="0"/>
              <a:t>og videreutvikle verktøy for </a:t>
            </a:r>
            <a:r>
              <a:rPr lang="nb-NO" dirty="0" smtClean="0"/>
              <a:t>tilstandsgrad»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dirty="0" smtClean="0"/>
              <a:t>Ett av Sykehusbygg HFs 20 utviklingsprosjekter i regi av enheten «Fellesoppgaver»:</a:t>
            </a:r>
          </a:p>
          <a:p>
            <a:pPr marL="0" indent="0">
              <a:buNone/>
            </a:pPr>
            <a:r>
              <a:rPr lang="nb-NO" i="1" dirty="0"/>
              <a:t>	</a:t>
            </a:r>
            <a:endParaRPr lang="nb-NO" i="1" dirty="0" smtClean="0"/>
          </a:p>
          <a:p>
            <a:r>
              <a:rPr lang="nb-NO" dirty="0" smtClean="0"/>
              <a:t>Mandat:</a:t>
            </a:r>
          </a:p>
          <a:p>
            <a:pPr lvl="1"/>
            <a:r>
              <a:rPr lang="nb-NO" i="1" dirty="0" smtClean="0"/>
              <a:t>Eksisterende </a:t>
            </a:r>
            <a:r>
              <a:rPr lang="nb-NO" i="1" dirty="0"/>
              <a:t>verktøy videreutvikles og forbedres spesielt med hensyn til </a:t>
            </a:r>
            <a:r>
              <a:rPr lang="nb-NO" i="1" dirty="0" smtClean="0"/>
              <a:t>rapportering </a:t>
            </a:r>
            <a:r>
              <a:rPr lang="nb-NO" i="1" dirty="0"/>
              <a:t>og forbedret veiledning for kartlegging. </a:t>
            </a:r>
          </a:p>
          <a:p>
            <a:pPr lvl="1"/>
            <a:r>
              <a:rPr lang="nb-NO" i="1" dirty="0" smtClean="0"/>
              <a:t>Oppgaven </a:t>
            </a:r>
            <a:r>
              <a:rPr lang="nb-NO" i="1" dirty="0"/>
              <a:t>gjennomføres administrativt uten prosjektgruppe i første fase. </a:t>
            </a:r>
            <a:endParaRPr lang="nb-NO" i="1" dirty="0" smtClean="0"/>
          </a:p>
          <a:p>
            <a:pPr lvl="1"/>
            <a:r>
              <a:rPr lang="nb-NO" i="1" dirty="0" smtClean="0"/>
              <a:t>Arbeidet er igangsatt</a:t>
            </a:r>
          </a:p>
          <a:p>
            <a:pPr marL="0" indent="0">
              <a:buNone/>
            </a:pP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702555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Om </a:t>
            </a:r>
            <a:r>
              <a:rPr lang="nb-NO" dirty="0" err="1" smtClean="0"/>
              <a:t>multiMap</a:t>
            </a:r>
            <a:r>
              <a:rPr lang="nb-NO" dirty="0" smtClean="0"/>
              <a:t> og </a:t>
            </a:r>
            <a:r>
              <a:rPr lang="nb-NO" dirty="0"/>
              <a:t>sentrale moduler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614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>
                <a:solidFill>
                  <a:schemeClr val="tx1"/>
                </a:solidFill>
              </a:rPr>
              <a:t>H</a:t>
            </a:r>
            <a:r>
              <a:rPr lang="nb-NO" dirty="0" smtClean="0">
                <a:solidFill>
                  <a:schemeClr val="tx1"/>
                </a:solidFill>
              </a:rPr>
              <a:t>vem </a:t>
            </a:r>
            <a:r>
              <a:rPr lang="nb-NO" dirty="0">
                <a:solidFill>
                  <a:schemeClr val="tx1"/>
                </a:solidFill>
              </a:rPr>
              <a:t>bruker dataene?</a:t>
            </a:r>
            <a:br>
              <a:rPr lang="nb-NO" dirty="0">
                <a:solidFill>
                  <a:schemeClr val="tx1"/>
                </a:solidFill>
              </a:rPr>
            </a:br>
            <a:endParaRPr lang="nb-NO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58800" y="1663050"/>
            <a:ext cx="8229600" cy="4364966"/>
          </a:xfrm>
        </p:spPr>
        <p:txBody>
          <a:bodyPr>
            <a:normAutofit fontScale="85000" lnSpcReduction="20000"/>
          </a:bodyPr>
          <a:lstStyle/>
          <a:p>
            <a:r>
              <a:rPr lang="nb-NO" b="1" dirty="0" smtClean="0">
                <a:solidFill>
                  <a:schemeClr val="tx1"/>
                </a:solidFill>
              </a:rPr>
              <a:t>Helseforetakene</a:t>
            </a:r>
          </a:p>
          <a:p>
            <a:pPr lvl="1"/>
            <a:r>
              <a:rPr lang="nb-NO" dirty="0" smtClean="0">
                <a:solidFill>
                  <a:schemeClr val="tx1"/>
                </a:solidFill>
              </a:rPr>
              <a:t>Vedlikeholdsplanlegging </a:t>
            </a:r>
            <a:r>
              <a:rPr lang="nb-NO" dirty="0">
                <a:solidFill>
                  <a:schemeClr val="tx1"/>
                </a:solidFill>
              </a:rPr>
              <a:t>og </a:t>
            </a:r>
            <a:r>
              <a:rPr lang="nb-NO" dirty="0" smtClean="0">
                <a:solidFill>
                  <a:schemeClr val="tx1"/>
                </a:solidFill>
              </a:rPr>
              <a:t>budsjettering</a:t>
            </a:r>
          </a:p>
          <a:p>
            <a:pPr lvl="1"/>
            <a:r>
              <a:rPr lang="nb-NO" dirty="0" smtClean="0">
                <a:solidFill>
                  <a:schemeClr val="tx1"/>
                </a:solidFill>
              </a:rPr>
              <a:t>Tidligfase: utviklingsplaner, idé- og konseptfase</a:t>
            </a:r>
          </a:p>
          <a:p>
            <a:pPr lvl="1"/>
            <a:r>
              <a:rPr lang="nb-NO" dirty="0" smtClean="0">
                <a:solidFill>
                  <a:schemeClr val="tx1"/>
                </a:solidFill>
              </a:rPr>
              <a:t>Rapportering til ledelse, styret, RHF </a:t>
            </a:r>
          </a:p>
          <a:p>
            <a:pPr lvl="1"/>
            <a:r>
              <a:rPr lang="nb-NO" dirty="0" smtClean="0">
                <a:solidFill>
                  <a:schemeClr val="tx1"/>
                </a:solidFill>
              </a:rPr>
              <a:t>Dialog med klinikkene</a:t>
            </a:r>
            <a:br>
              <a:rPr lang="nb-NO" dirty="0" smtClean="0">
                <a:solidFill>
                  <a:schemeClr val="tx1"/>
                </a:solidFill>
              </a:rPr>
            </a:br>
            <a:endParaRPr lang="nb-NO" dirty="0">
              <a:solidFill>
                <a:schemeClr val="tx1"/>
              </a:solidFill>
            </a:endParaRPr>
          </a:p>
          <a:p>
            <a:r>
              <a:rPr lang="nb-NO" b="1" dirty="0">
                <a:solidFill>
                  <a:schemeClr val="tx1"/>
                </a:solidFill>
              </a:rPr>
              <a:t>RHF</a:t>
            </a:r>
            <a:r>
              <a:rPr lang="nb-NO" dirty="0">
                <a:solidFill>
                  <a:schemeClr val="tx1"/>
                </a:solidFill>
              </a:rPr>
              <a:t> </a:t>
            </a:r>
          </a:p>
          <a:p>
            <a:pPr lvl="1"/>
            <a:r>
              <a:rPr lang="nb-NO" dirty="0" smtClean="0">
                <a:solidFill>
                  <a:schemeClr val="tx1"/>
                </a:solidFill>
              </a:rPr>
              <a:t>Porteføljestyring mht. oversikt </a:t>
            </a:r>
            <a:r>
              <a:rPr lang="nb-NO" dirty="0">
                <a:solidFill>
                  <a:schemeClr val="tx1"/>
                </a:solidFill>
              </a:rPr>
              <a:t>over alle HF tilstand og </a:t>
            </a:r>
            <a:r>
              <a:rPr lang="nb-NO" dirty="0" smtClean="0">
                <a:solidFill>
                  <a:schemeClr val="tx1"/>
                </a:solidFill>
              </a:rPr>
              <a:t>styringssignaler </a:t>
            </a:r>
            <a:r>
              <a:rPr lang="nb-NO" dirty="0">
                <a:solidFill>
                  <a:schemeClr val="tx1"/>
                </a:solidFill>
              </a:rPr>
              <a:t>i økonomisk </a:t>
            </a:r>
            <a:r>
              <a:rPr lang="nb-NO" dirty="0" smtClean="0">
                <a:solidFill>
                  <a:schemeClr val="tx1"/>
                </a:solidFill>
              </a:rPr>
              <a:t>langtidsplan (</a:t>
            </a:r>
            <a:r>
              <a:rPr lang="nb-NO" dirty="0">
                <a:solidFill>
                  <a:schemeClr val="tx1"/>
                </a:solidFill>
              </a:rPr>
              <a:t>ulik praksis mellom regionene</a:t>
            </a:r>
            <a:r>
              <a:rPr lang="nb-NO" dirty="0" smtClean="0">
                <a:solidFill>
                  <a:schemeClr val="tx1"/>
                </a:solidFill>
              </a:rPr>
              <a:t>)</a:t>
            </a:r>
            <a:br>
              <a:rPr lang="nb-NO" dirty="0" smtClean="0">
                <a:solidFill>
                  <a:schemeClr val="tx1"/>
                </a:solidFill>
              </a:rPr>
            </a:br>
            <a:endParaRPr lang="nb-NO" dirty="0">
              <a:solidFill>
                <a:schemeClr val="tx1"/>
              </a:solidFill>
            </a:endParaRPr>
          </a:p>
          <a:p>
            <a:r>
              <a:rPr lang="nb-NO" b="1" dirty="0">
                <a:solidFill>
                  <a:schemeClr val="tx1"/>
                </a:solidFill>
              </a:rPr>
              <a:t>HOD</a:t>
            </a:r>
            <a:r>
              <a:rPr lang="nb-NO" dirty="0">
                <a:solidFill>
                  <a:schemeClr val="tx1"/>
                </a:solidFill>
              </a:rPr>
              <a:t> </a:t>
            </a:r>
            <a:r>
              <a:rPr lang="nb-NO" dirty="0" smtClean="0">
                <a:solidFill>
                  <a:schemeClr val="tx1"/>
                </a:solidFill>
              </a:rPr>
              <a:t>etterspør landsoversikter tilstand og «etterslep»</a:t>
            </a:r>
          </a:p>
          <a:p>
            <a:endParaRPr lang="nb-NO" dirty="0" smtClean="0">
              <a:solidFill>
                <a:schemeClr val="tx1"/>
              </a:solidFill>
            </a:endParaRPr>
          </a:p>
          <a:p>
            <a:r>
              <a:rPr lang="nb-NO" b="1" dirty="0" smtClean="0">
                <a:solidFill>
                  <a:schemeClr val="tx1"/>
                </a:solidFill>
              </a:rPr>
              <a:t>Andre</a:t>
            </a:r>
            <a:r>
              <a:rPr lang="nb-NO" dirty="0" smtClean="0">
                <a:solidFill>
                  <a:schemeClr val="tx1"/>
                </a:solidFill>
              </a:rPr>
              <a:t> for eksempel «State </a:t>
            </a:r>
            <a:r>
              <a:rPr lang="nb-NO" dirty="0" err="1" smtClean="0">
                <a:solidFill>
                  <a:schemeClr val="tx1"/>
                </a:solidFill>
              </a:rPr>
              <a:t>of</a:t>
            </a:r>
            <a:r>
              <a:rPr lang="nb-NO" dirty="0" smtClean="0">
                <a:solidFill>
                  <a:schemeClr val="tx1"/>
                </a:solidFill>
              </a:rPr>
              <a:t> </a:t>
            </a:r>
            <a:r>
              <a:rPr lang="nb-NO" dirty="0" err="1" smtClean="0">
                <a:solidFill>
                  <a:schemeClr val="tx1"/>
                </a:solidFill>
              </a:rPr>
              <a:t>the</a:t>
            </a:r>
            <a:r>
              <a:rPr lang="nb-NO" dirty="0" smtClean="0">
                <a:solidFill>
                  <a:schemeClr val="tx1"/>
                </a:solidFill>
              </a:rPr>
              <a:t> </a:t>
            </a:r>
            <a:r>
              <a:rPr lang="nb-NO" dirty="0" err="1" smtClean="0">
                <a:solidFill>
                  <a:schemeClr val="tx1"/>
                </a:solidFill>
              </a:rPr>
              <a:t>nation</a:t>
            </a:r>
            <a:r>
              <a:rPr lang="nb-NO" dirty="0" smtClean="0">
                <a:solidFill>
                  <a:schemeClr val="tx1"/>
                </a:solidFill>
              </a:rPr>
              <a:t>»</a:t>
            </a:r>
          </a:p>
          <a:p>
            <a:endParaRPr lang="nb-NO" dirty="0">
              <a:solidFill>
                <a:schemeClr val="tx1"/>
              </a:solidFill>
            </a:endParaRPr>
          </a:p>
          <a:p>
            <a:r>
              <a:rPr lang="nb-NO" b="1" dirty="0" smtClean="0">
                <a:solidFill>
                  <a:schemeClr val="tx1"/>
                </a:solidFill>
              </a:rPr>
              <a:t>NB! Unik oversikt i internasjonal sammenheng!</a:t>
            </a:r>
            <a:endParaRPr lang="nb-NO" b="1" dirty="0">
              <a:solidFill>
                <a:schemeClr val="tx1"/>
              </a:solidFill>
            </a:endParaRPr>
          </a:p>
          <a:p>
            <a:endParaRPr lang="nb-NO" dirty="0"/>
          </a:p>
          <a:p>
            <a:endParaRPr lang="nb-NO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319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Bild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9" y="-37385"/>
            <a:ext cx="9176387" cy="689538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92668" y="1743675"/>
            <a:ext cx="8229600" cy="436496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b-NO" sz="36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nb-NO" dirty="0">
              <a:solidFill>
                <a:schemeClr val="bg1"/>
              </a:solidFill>
            </a:endParaRPr>
          </a:p>
        </p:txBody>
      </p:sp>
      <p:sp>
        <p:nvSpPr>
          <p:cNvPr id="9" name="Right Triangle 1"/>
          <p:cNvSpPr/>
          <p:nvPr/>
        </p:nvSpPr>
        <p:spPr bwMode="auto">
          <a:xfrm rot="10800000">
            <a:off x="-1" y="702821"/>
            <a:ext cx="368135" cy="594481"/>
          </a:xfrm>
          <a:custGeom>
            <a:avLst/>
            <a:gdLst>
              <a:gd name="connsiteX0" fmla="*/ 0 w 1679352"/>
              <a:gd name="connsiteY0" fmla="*/ 2736304 h 2736304"/>
              <a:gd name="connsiteX1" fmla="*/ 0 w 1679352"/>
              <a:gd name="connsiteY1" fmla="*/ 0 h 2736304"/>
              <a:gd name="connsiteX2" fmla="*/ 1679352 w 1679352"/>
              <a:gd name="connsiteY2" fmla="*/ 2736304 h 2736304"/>
              <a:gd name="connsiteX3" fmla="*/ 0 w 1679352"/>
              <a:gd name="connsiteY3" fmla="*/ 2736304 h 2736304"/>
              <a:gd name="connsiteX0" fmla="*/ 1694468 w 1694468"/>
              <a:gd name="connsiteY0" fmla="*/ 2736304 h 2736304"/>
              <a:gd name="connsiteX1" fmla="*/ 1694468 w 1694468"/>
              <a:gd name="connsiteY1" fmla="*/ 0 h 2736304"/>
              <a:gd name="connsiteX2" fmla="*/ 0 w 1694468"/>
              <a:gd name="connsiteY2" fmla="*/ 2736304 h 2736304"/>
              <a:gd name="connsiteX3" fmla="*/ 1694468 w 1694468"/>
              <a:gd name="connsiteY3" fmla="*/ 2736304 h 273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4468" h="2736304">
                <a:moveTo>
                  <a:pt x="1694468" y="2736304"/>
                </a:moveTo>
                <a:lnTo>
                  <a:pt x="1694468" y="0"/>
                </a:lnTo>
                <a:lnTo>
                  <a:pt x="0" y="2736304"/>
                </a:lnTo>
                <a:lnTo>
                  <a:pt x="1694468" y="2736304"/>
                </a:lnTo>
                <a:close/>
              </a:path>
            </a:pathLst>
          </a:custGeom>
          <a:solidFill>
            <a:srgbClr val="F4991E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5600" b="0" i="0" u="none" strike="noStrike" cap="none" normalizeH="0" baseline="0"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678" y="-1998044"/>
            <a:ext cx="15948335" cy="9122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957" y="771829"/>
            <a:ext cx="8229600" cy="901696"/>
          </a:xfrm>
        </p:spPr>
        <p:txBody>
          <a:bodyPr>
            <a:normAutofit/>
          </a:bodyPr>
          <a:lstStyle/>
          <a:p>
            <a:r>
              <a:rPr lang="nb-NO" dirty="0" smtClean="0"/>
              <a:t>multiMap i dag</a:t>
            </a:r>
            <a:endParaRPr lang="nb-NO" dirty="0"/>
          </a:p>
        </p:txBody>
      </p:sp>
      <p:sp>
        <p:nvSpPr>
          <p:cNvPr id="5" name="TextBox 4"/>
          <p:cNvSpPr txBox="1"/>
          <p:nvPr/>
        </p:nvSpPr>
        <p:spPr>
          <a:xfrm>
            <a:off x="5598611" y="1235148"/>
            <a:ext cx="347076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 err="1" smtClean="0">
                <a:solidFill>
                  <a:srgbClr val="F4991E"/>
                </a:solidFill>
              </a:rPr>
              <a:t>multiMap</a:t>
            </a:r>
            <a:r>
              <a:rPr lang="nb-NO" b="1" dirty="0" smtClean="0">
                <a:solidFill>
                  <a:srgbClr val="F4991E"/>
                </a:solidFill>
              </a:rPr>
              <a:t> i Norge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1600" dirty="0" smtClean="0">
                <a:solidFill>
                  <a:srgbClr val="F4991E"/>
                </a:solidFill>
              </a:rPr>
              <a:t>Over 30 </a:t>
            </a:r>
            <a:r>
              <a:rPr lang="nb-NO" sz="1600" dirty="0" err="1" smtClean="0">
                <a:solidFill>
                  <a:srgbClr val="F4991E"/>
                </a:solidFill>
              </a:rPr>
              <a:t>mill</a:t>
            </a:r>
            <a:r>
              <a:rPr lang="nb-NO" sz="1600" dirty="0" smtClean="0">
                <a:solidFill>
                  <a:srgbClr val="F4991E"/>
                </a:solidFill>
              </a:rPr>
              <a:t> kvm bygningsmasse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1600" dirty="0" smtClean="0">
                <a:solidFill>
                  <a:srgbClr val="F4991E"/>
                </a:solidFill>
              </a:rPr>
              <a:t>Objekttyper:</a:t>
            </a:r>
          </a:p>
          <a:p>
            <a:pPr lvl="1"/>
            <a:r>
              <a:rPr lang="nb-NO" sz="1600" i="1" dirty="0" smtClean="0">
                <a:solidFill>
                  <a:srgbClr val="F4991E"/>
                </a:solidFill>
              </a:rPr>
              <a:t>Bygninger, veier, kulturhistoriske objekter, fyrstasjoner og nautiske   installasjoner, flyplasser, bensinstasjoner</a:t>
            </a:r>
            <a:endParaRPr lang="nb-NO" sz="1600" i="1" dirty="0">
              <a:solidFill>
                <a:srgbClr val="F4991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0987" y="1297302"/>
            <a:ext cx="41148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nb-NO" dirty="0" smtClean="0"/>
              <a:t>- Alle HF benytter </a:t>
            </a:r>
            <a:r>
              <a:rPr lang="nb-NO" dirty="0" err="1" smtClean="0"/>
              <a:t>multiMap</a:t>
            </a:r>
            <a:r>
              <a:rPr lang="nb-NO" dirty="0"/>
              <a:t> </a:t>
            </a:r>
            <a:r>
              <a:rPr lang="nb-NO" dirty="0" smtClean="0"/>
              <a:t>pr </a:t>
            </a:r>
            <a:r>
              <a:rPr lang="nb-NO" dirty="0"/>
              <a:t>2015 </a:t>
            </a:r>
          </a:p>
          <a:p>
            <a:pPr lvl="0"/>
            <a:r>
              <a:rPr lang="nb-NO" dirty="0" smtClean="0"/>
              <a:t>- Årlig brukerforum samlinger </a:t>
            </a:r>
            <a:r>
              <a:rPr lang="nb-NO" dirty="0"/>
              <a:t>er innført</a:t>
            </a:r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2693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Bilde 8" descr="MC_bakgrunn_lys_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0" y="-173910"/>
            <a:ext cx="9252520" cy="68953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6065444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nb-NO" dirty="0" smtClean="0"/>
              <a:t>Multiconsult</a:t>
            </a:r>
            <a:endParaRPr lang="nb-NO" dirty="0"/>
          </a:p>
        </p:txBody>
      </p:sp>
      <p:sp>
        <p:nvSpPr>
          <p:cNvPr id="28" name="Rektangel 1"/>
          <p:cNvSpPr>
            <a:spLocks noChangeArrowheads="1"/>
          </p:cNvSpPr>
          <p:nvPr/>
        </p:nvSpPr>
        <p:spPr bwMode="auto">
          <a:xfrm>
            <a:off x="960438" y="1223963"/>
            <a:ext cx="7704137" cy="31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nn-NO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2" name="Right Triangle 1"/>
          <p:cNvSpPr/>
          <p:nvPr/>
        </p:nvSpPr>
        <p:spPr bwMode="auto">
          <a:xfrm rot="10800000">
            <a:off x="-1" y="702821"/>
            <a:ext cx="368135" cy="594481"/>
          </a:xfrm>
          <a:custGeom>
            <a:avLst/>
            <a:gdLst>
              <a:gd name="connsiteX0" fmla="*/ 0 w 1679352"/>
              <a:gd name="connsiteY0" fmla="*/ 2736304 h 2736304"/>
              <a:gd name="connsiteX1" fmla="*/ 0 w 1679352"/>
              <a:gd name="connsiteY1" fmla="*/ 0 h 2736304"/>
              <a:gd name="connsiteX2" fmla="*/ 1679352 w 1679352"/>
              <a:gd name="connsiteY2" fmla="*/ 2736304 h 2736304"/>
              <a:gd name="connsiteX3" fmla="*/ 0 w 1679352"/>
              <a:gd name="connsiteY3" fmla="*/ 2736304 h 2736304"/>
              <a:gd name="connsiteX0" fmla="*/ 1694468 w 1694468"/>
              <a:gd name="connsiteY0" fmla="*/ 2736304 h 2736304"/>
              <a:gd name="connsiteX1" fmla="*/ 1694468 w 1694468"/>
              <a:gd name="connsiteY1" fmla="*/ 0 h 2736304"/>
              <a:gd name="connsiteX2" fmla="*/ 0 w 1694468"/>
              <a:gd name="connsiteY2" fmla="*/ 2736304 h 2736304"/>
              <a:gd name="connsiteX3" fmla="*/ 1694468 w 1694468"/>
              <a:gd name="connsiteY3" fmla="*/ 2736304 h 273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4468" h="2736304">
                <a:moveTo>
                  <a:pt x="1694468" y="2736304"/>
                </a:moveTo>
                <a:lnTo>
                  <a:pt x="1694468" y="0"/>
                </a:lnTo>
                <a:lnTo>
                  <a:pt x="0" y="2736304"/>
                </a:lnTo>
                <a:lnTo>
                  <a:pt x="1694468" y="2736304"/>
                </a:lnTo>
                <a:close/>
              </a:path>
            </a:pathLst>
          </a:custGeom>
          <a:solidFill>
            <a:srgbClr val="F4991E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5600" b="0" i="0" u="none" strike="noStrike" cap="none" normalizeH="0" baseline="0"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1203" y="2723514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>
                <a:solidFill>
                  <a:srgbClr val="2F516A"/>
                </a:solidFill>
              </a:rPr>
              <a:t>Virksomheten</a:t>
            </a:r>
            <a:r>
              <a:rPr lang="en-US" dirty="0" smtClean="0">
                <a:solidFill>
                  <a:srgbClr val="2F516A"/>
                </a:solidFill>
              </a:rPr>
              <a:t>s behov</a:t>
            </a:r>
            <a:endParaRPr lang="nb-NO" dirty="0" smtClean="0">
              <a:solidFill>
                <a:srgbClr val="2F516A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08870" y="1954932"/>
            <a:ext cx="2160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dirty="0" smtClean="0">
                <a:solidFill>
                  <a:srgbClr val="2F516A"/>
                </a:solidFill>
              </a:rPr>
              <a:t>Dagens situasjon</a:t>
            </a:r>
            <a:endParaRPr lang="en-US" sz="1600" dirty="0">
              <a:solidFill>
                <a:srgbClr val="2F516A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33206" y="1954932"/>
            <a:ext cx="2160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dirty="0" smtClean="0">
                <a:solidFill>
                  <a:srgbClr val="2F516A"/>
                </a:solidFill>
              </a:rPr>
              <a:t>Fremtidig situasjon</a:t>
            </a:r>
            <a:endParaRPr lang="en-US" sz="1600" dirty="0">
              <a:solidFill>
                <a:srgbClr val="2F516A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6217" y="4426624"/>
            <a:ext cx="1619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>
                <a:solidFill>
                  <a:srgbClr val="2F516A"/>
                </a:solidFill>
              </a:rPr>
              <a:t>Fysisk</a:t>
            </a:r>
          </a:p>
          <a:p>
            <a:r>
              <a:rPr lang="nb-NO" dirty="0" smtClean="0">
                <a:solidFill>
                  <a:srgbClr val="2F516A"/>
                </a:solidFill>
              </a:rPr>
              <a:t>Infrastruktur</a:t>
            </a:r>
            <a:endParaRPr lang="en-US" dirty="0">
              <a:solidFill>
                <a:srgbClr val="2F516A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87616" y="6381932"/>
            <a:ext cx="34563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100" dirty="0" smtClean="0"/>
              <a:t>Figur: Multiconsult</a:t>
            </a:r>
            <a:endParaRPr lang="en-US" sz="1100" dirty="0"/>
          </a:p>
        </p:txBody>
      </p:sp>
      <p:grpSp>
        <p:nvGrpSpPr>
          <p:cNvPr id="4" name="Group 3"/>
          <p:cNvGrpSpPr/>
          <p:nvPr/>
        </p:nvGrpSpPr>
        <p:grpSpPr>
          <a:xfrm>
            <a:off x="1854972" y="2501280"/>
            <a:ext cx="2198114" cy="1569019"/>
            <a:chOff x="1854972" y="2053605"/>
            <a:chExt cx="2198114" cy="1569019"/>
          </a:xfrm>
        </p:grpSpPr>
        <p:sp>
          <p:nvSpPr>
            <p:cNvPr id="25" name="Rounded Rectangle 24"/>
            <p:cNvSpPr/>
            <p:nvPr/>
          </p:nvSpPr>
          <p:spPr bwMode="auto">
            <a:xfrm>
              <a:off x="2108870" y="2053605"/>
              <a:ext cx="1944216" cy="1080120"/>
            </a:xfrm>
            <a:prstGeom prst="roundRect">
              <a:avLst/>
            </a:prstGeom>
            <a:solidFill>
              <a:srgbClr val="F4991E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dirty="0">
                  <a:solidFill>
                    <a:schemeClr val="bg1"/>
                  </a:solidFill>
                </a:rPr>
                <a:t>Aktiviteter</a:t>
              </a:r>
            </a:p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dirty="0">
                  <a:solidFill>
                    <a:schemeClr val="bg1"/>
                  </a:solidFill>
                </a:rPr>
                <a:t>Kapasitet</a:t>
              </a:r>
            </a:p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dirty="0">
                  <a:solidFill>
                    <a:schemeClr val="bg1"/>
                  </a:solidFill>
                </a:rPr>
                <a:t>Funksjonsfordeling</a:t>
              </a:r>
            </a:p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dirty="0">
                  <a:solidFill>
                    <a:schemeClr val="bg1"/>
                  </a:solidFill>
                </a:rPr>
                <a:t>Arealbehov &amp; lokasjon</a:t>
              </a:r>
            </a:p>
          </p:txBody>
        </p:sp>
        <p:sp>
          <p:nvSpPr>
            <p:cNvPr id="38" name="Rectangle 37"/>
            <p:cNvSpPr/>
            <p:nvPr/>
          </p:nvSpPr>
          <p:spPr bwMode="auto">
            <a:xfrm>
              <a:off x="1854972" y="3341479"/>
              <a:ext cx="1008112" cy="21602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nb-NO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Samsvar?</a:t>
              </a: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2" name="Up-Down Arrow 41"/>
            <p:cNvSpPr/>
            <p:nvPr/>
          </p:nvSpPr>
          <p:spPr>
            <a:xfrm flipH="1">
              <a:off x="2963843" y="3255390"/>
              <a:ext cx="225146" cy="367234"/>
            </a:xfrm>
            <a:prstGeom prst="upDownArrow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092724" y="2789312"/>
            <a:ext cx="4911402" cy="3440672"/>
            <a:chOff x="4125094" y="2789312"/>
            <a:chExt cx="4911402" cy="3440672"/>
          </a:xfrm>
        </p:grpSpPr>
        <p:grpSp>
          <p:nvGrpSpPr>
            <p:cNvPr id="51" name="Group 50"/>
            <p:cNvGrpSpPr/>
            <p:nvPr/>
          </p:nvGrpSpPr>
          <p:grpSpPr>
            <a:xfrm>
              <a:off x="7293190" y="2789312"/>
              <a:ext cx="1743306" cy="1960478"/>
              <a:chOff x="7293190" y="2341637"/>
              <a:chExt cx="1743306" cy="1960478"/>
            </a:xfrm>
          </p:grpSpPr>
          <p:sp>
            <p:nvSpPr>
              <p:cNvPr id="33" name="Right Arrow 32"/>
              <p:cNvSpPr/>
              <p:nvPr/>
            </p:nvSpPr>
            <p:spPr bwMode="auto">
              <a:xfrm>
                <a:off x="7293190" y="3205733"/>
                <a:ext cx="360040" cy="432048"/>
              </a:xfrm>
              <a:prstGeom prst="rightArrow">
                <a:avLst/>
              </a:prstGeom>
              <a:solidFill>
                <a:srgbClr val="008AD4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7956376" y="2341637"/>
                <a:ext cx="7200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b-NO" b="1" dirty="0" smtClean="0"/>
                  <a:t>MÅL</a:t>
                </a:r>
                <a:endParaRPr lang="en-US" b="1" dirty="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7649038" y="2701677"/>
                <a:ext cx="1387458" cy="1600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b-NO" sz="1400" b="1" dirty="0" smtClean="0"/>
                  <a:t>Forvaltnings- og utviklingsplan </a:t>
                </a:r>
                <a:r>
                  <a:rPr lang="nb-NO" sz="1400" dirty="0" smtClean="0"/>
                  <a:t>Løsningsforslag for rasjonell og effektiv fremtidig drift av virksomheten</a:t>
                </a:r>
              </a:p>
            </p:txBody>
          </p:sp>
        </p:grpSp>
        <p:sp>
          <p:nvSpPr>
            <p:cNvPr id="27" name="Rounded Rectangle 26"/>
            <p:cNvSpPr/>
            <p:nvPr/>
          </p:nvSpPr>
          <p:spPr bwMode="auto">
            <a:xfrm>
              <a:off x="5280379" y="4276213"/>
              <a:ext cx="1944216" cy="1953771"/>
            </a:xfrm>
            <a:prstGeom prst="roundRect">
              <a:avLst/>
            </a:prstGeom>
            <a:solidFill>
              <a:srgbClr val="F4991E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dirty="0">
                  <a:solidFill>
                    <a:schemeClr val="bg1"/>
                  </a:solidFill>
                </a:rPr>
                <a:t> En bygningsmasse og infrastruktur som tilfredsstiller fremtidig aktivitets- og kapasitetsbehov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125094" y="5127452"/>
              <a:ext cx="108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b-NO" sz="1200" b="1" dirty="0" smtClean="0"/>
                <a:t>Mulighets-studier og tiltaksbehov</a:t>
              </a:r>
            </a:p>
          </p:txBody>
        </p:sp>
        <p:sp>
          <p:nvSpPr>
            <p:cNvPr id="39" name="Rectangle 38"/>
            <p:cNvSpPr/>
            <p:nvPr/>
          </p:nvSpPr>
          <p:spPr bwMode="auto">
            <a:xfrm>
              <a:off x="6141318" y="3789154"/>
              <a:ext cx="1008112" cy="21602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nb-NO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Samsvar!</a:t>
              </a:r>
              <a:r>
                <a:rPr kumimoji="0" lang="nb-NO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 </a:t>
              </a: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Up-Down Arrow 43"/>
            <p:cNvSpPr/>
            <p:nvPr/>
          </p:nvSpPr>
          <p:spPr>
            <a:xfrm flipH="1">
              <a:off x="6023195" y="3750072"/>
              <a:ext cx="225146" cy="367234"/>
            </a:xfrm>
            <a:prstGeom prst="upDownArrow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sp>
          <p:nvSpPr>
            <p:cNvPr id="45" name="Right Arrow 44"/>
            <p:cNvSpPr/>
            <p:nvPr/>
          </p:nvSpPr>
          <p:spPr>
            <a:xfrm>
              <a:off x="4201789" y="4775447"/>
              <a:ext cx="926730" cy="223928"/>
            </a:xfrm>
            <a:prstGeom prst="rightArrow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092724" y="2501280"/>
            <a:ext cx="3056706" cy="1676087"/>
            <a:chOff x="4092724" y="2501280"/>
            <a:chExt cx="3056706" cy="1676087"/>
          </a:xfrm>
        </p:grpSpPr>
        <p:sp>
          <p:nvSpPr>
            <p:cNvPr id="29" name="Rounded Rectangle 28"/>
            <p:cNvSpPr/>
            <p:nvPr/>
          </p:nvSpPr>
          <p:spPr bwMode="auto">
            <a:xfrm>
              <a:off x="5205214" y="2501280"/>
              <a:ext cx="1944216" cy="1080120"/>
            </a:xfrm>
            <a:prstGeom prst="roundRect">
              <a:avLst/>
            </a:prstGeom>
            <a:solidFill>
              <a:srgbClr val="F4991E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dirty="0">
                  <a:solidFill>
                    <a:schemeClr val="bg1"/>
                  </a:solidFill>
                </a:rPr>
                <a:t>Aktiviteter</a:t>
              </a:r>
            </a:p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dirty="0">
                  <a:solidFill>
                    <a:schemeClr val="bg1"/>
                  </a:solidFill>
                </a:rPr>
                <a:t>Kapasitet</a:t>
              </a:r>
            </a:p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dirty="0">
                  <a:solidFill>
                    <a:schemeClr val="bg1"/>
                  </a:solidFill>
                </a:rPr>
                <a:t>Funksjonsfordeling</a:t>
              </a:r>
            </a:p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dirty="0">
                  <a:solidFill>
                    <a:schemeClr val="bg1"/>
                  </a:solidFill>
                </a:rPr>
                <a:t>Arealbehov &amp; lokasjon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092724" y="2578804"/>
              <a:ext cx="11124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b-NO" sz="1200" b="1" dirty="0" smtClean="0"/>
                <a:t>Analyse</a:t>
              </a:r>
            </a:p>
          </p:txBody>
        </p:sp>
        <p:sp>
          <p:nvSpPr>
            <p:cNvPr id="43" name="Right Arrow 42"/>
            <p:cNvSpPr/>
            <p:nvPr/>
          </p:nvSpPr>
          <p:spPr>
            <a:xfrm>
              <a:off x="4189305" y="2934716"/>
              <a:ext cx="926730" cy="223928"/>
            </a:xfrm>
            <a:prstGeom prst="rightArrow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sp>
          <p:nvSpPr>
            <p:cNvPr id="46" name="Right Arrow 45"/>
            <p:cNvSpPr/>
            <p:nvPr/>
          </p:nvSpPr>
          <p:spPr>
            <a:xfrm>
              <a:off x="4161575" y="3726970"/>
              <a:ext cx="1086434" cy="271585"/>
            </a:xfrm>
            <a:prstGeom prst="rightArrow">
              <a:avLst/>
            </a:prstGeom>
            <a:solidFill>
              <a:schemeClr val="bg1">
                <a:lumMod val="95000"/>
              </a:schemeClr>
            </a:solidFill>
            <a:scene3d>
              <a:camera prst="orthographicFront">
                <a:rot lat="0" lon="0" rev="1800000"/>
              </a:camera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sp>
          <p:nvSpPr>
            <p:cNvPr id="47" name="Rectangle 46"/>
            <p:cNvSpPr/>
            <p:nvPr/>
          </p:nvSpPr>
          <p:spPr bwMode="auto">
            <a:xfrm>
              <a:off x="4161575" y="3584810"/>
              <a:ext cx="1080120" cy="592557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nb-NO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GAP- analyse</a:t>
              </a:r>
              <a:endPara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014972" y="4180382"/>
            <a:ext cx="2110122" cy="2642639"/>
            <a:chOff x="2014972" y="3732708"/>
            <a:chExt cx="2110122" cy="2103974"/>
          </a:xfrm>
        </p:grpSpPr>
        <p:sp>
          <p:nvSpPr>
            <p:cNvPr id="48" name="Rounded Rectangle 47"/>
            <p:cNvSpPr/>
            <p:nvPr/>
          </p:nvSpPr>
          <p:spPr bwMode="auto">
            <a:xfrm>
              <a:off x="2014972" y="3732708"/>
              <a:ext cx="2110122" cy="1631819"/>
            </a:xfrm>
            <a:prstGeom prst="roundRect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b-N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Rounded Rectangle 48"/>
            <p:cNvSpPr/>
            <p:nvPr/>
          </p:nvSpPr>
          <p:spPr bwMode="auto">
            <a:xfrm>
              <a:off x="2108870" y="3828539"/>
              <a:ext cx="1944216" cy="1440160"/>
            </a:xfrm>
            <a:prstGeom prst="roundRect">
              <a:avLst/>
            </a:prstGeom>
            <a:solidFill>
              <a:srgbClr val="F4991E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 dirty="0">
                  <a:solidFill>
                    <a:schemeClr val="bg1"/>
                  </a:solidFill>
                </a:rPr>
                <a:t>«Diagnose»</a:t>
              </a:r>
              <a:r>
                <a:rPr lang="nb-NO" sz="1400" dirty="0">
                  <a:solidFill>
                    <a:schemeClr val="bg1"/>
                  </a:solidFill>
                </a:rPr>
                <a:t>:</a:t>
              </a:r>
            </a:p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dirty="0">
                  <a:solidFill>
                    <a:schemeClr val="bg1"/>
                  </a:solidFill>
                </a:rPr>
                <a:t>Teknisk </a:t>
              </a:r>
              <a:r>
                <a:rPr lang="nb-NO" sz="1400" dirty="0" smtClean="0">
                  <a:solidFill>
                    <a:schemeClr val="bg1"/>
                  </a:solidFill>
                </a:rPr>
                <a:t>tilstand og «etterslep»</a:t>
              </a:r>
              <a:endParaRPr lang="nb-NO" sz="1400" dirty="0">
                <a:solidFill>
                  <a:schemeClr val="bg1"/>
                </a:solidFill>
              </a:endParaRPr>
            </a:p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dirty="0" smtClean="0">
                  <a:solidFill>
                    <a:schemeClr val="bg1"/>
                  </a:solidFill>
                </a:rPr>
                <a:t>Funksjonell egnethet</a:t>
              </a:r>
              <a:endParaRPr lang="nb-NO" sz="1400" dirty="0">
                <a:solidFill>
                  <a:schemeClr val="bg1"/>
                </a:solidFill>
              </a:endParaRPr>
            </a:p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dirty="0" smtClean="0">
                  <a:solidFill>
                    <a:schemeClr val="bg1"/>
                  </a:solidFill>
                </a:rPr>
                <a:t>Tilpasningsdyktighet</a:t>
              </a:r>
            </a:p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dirty="0" smtClean="0">
                  <a:solidFill>
                    <a:schemeClr val="bg1"/>
                  </a:solidFill>
                </a:rPr>
                <a:t>Infrastruktur</a:t>
              </a:r>
              <a:endParaRPr lang="nb-NO" sz="1400" dirty="0">
                <a:solidFill>
                  <a:schemeClr val="bg1"/>
                </a:solidFill>
              </a:endParaRPr>
            </a:p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dirty="0">
                  <a:solidFill>
                    <a:schemeClr val="bg1"/>
                  </a:solidFill>
                </a:rPr>
                <a:t>Energi</a:t>
              </a:r>
            </a:p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dirty="0" smtClean="0">
                  <a:solidFill>
                    <a:schemeClr val="bg1"/>
                  </a:solidFill>
                </a:rPr>
                <a:t>Brann</a:t>
              </a:r>
              <a:endParaRPr lang="nb-NO" sz="1400" dirty="0">
                <a:solidFill>
                  <a:schemeClr val="bg1"/>
                </a:solidFill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108870" y="5467350"/>
              <a:ext cx="19838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b-NO" dirty="0" err="1" smtClean="0">
                  <a:solidFill>
                    <a:srgbClr val="00B0F0"/>
                  </a:solidFill>
                  <a:latin typeface="HelveticaNeue LT 55 Roman" panose="02000503040000020004" pitchFamily="2" charset="0"/>
                </a:rPr>
                <a:t>multiMap</a:t>
              </a:r>
              <a:r>
                <a:rPr lang="nb-NO" dirty="0" smtClean="0">
                  <a:solidFill>
                    <a:srgbClr val="00B0F0"/>
                  </a:solidFill>
                  <a:latin typeface="HelveticaNeue LT 55 Roman" panose="02000503040000020004" pitchFamily="2" charset="0"/>
                </a:rPr>
                <a:t>.</a:t>
              </a:r>
              <a:endParaRPr lang="nb-NO" dirty="0">
                <a:solidFill>
                  <a:srgbClr val="00B0F0"/>
                </a:solidFill>
                <a:latin typeface="HelveticaNeue LT 55 Roman" panose="02000503040000020004" pitchFamily="2" charset="0"/>
              </a:endParaRPr>
            </a:p>
          </p:txBody>
        </p:sp>
      </p:grpSp>
      <p:sp>
        <p:nvSpPr>
          <p:cNvPr id="54" name="Title 1"/>
          <p:cNvSpPr>
            <a:spLocks noGrp="1"/>
          </p:cNvSpPr>
          <p:nvPr>
            <p:ph type="title"/>
          </p:nvPr>
        </p:nvSpPr>
        <p:spPr>
          <a:xfrm>
            <a:off x="592668" y="771829"/>
            <a:ext cx="8229600" cy="901696"/>
          </a:xfrm>
        </p:spPr>
        <p:txBody>
          <a:bodyPr>
            <a:normAutofit fontScale="90000"/>
          </a:bodyPr>
          <a:lstStyle/>
          <a:p>
            <a:r>
              <a:rPr lang="nb-NO" sz="3600" dirty="0"/>
              <a:t>Helhetlig analysemodell </a:t>
            </a:r>
            <a:r>
              <a:rPr lang="nb-NO" sz="1600" dirty="0"/>
              <a:t>(Asset management)</a:t>
            </a:r>
            <a:r>
              <a:rPr lang="nb-NO" sz="2000" dirty="0"/>
              <a:t/>
            </a:r>
            <a:br>
              <a:rPr lang="nb-NO" sz="2000" dirty="0"/>
            </a:b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80953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Bilde 8" descr="MC_bakgrunn_lys_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363"/>
            <a:ext cx="9252520" cy="68953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6065444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nb-NO" dirty="0" smtClean="0"/>
              <a:t>Multiconsult</a:t>
            </a:r>
            <a:endParaRPr lang="nb-NO" dirty="0"/>
          </a:p>
        </p:txBody>
      </p:sp>
      <p:sp>
        <p:nvSpPr>
          <p:cNvPr id="28" name="Rektangel 1"/>
          <p:cNvSpPr>
            <a:spLocks noChangeArrowheads="1"/>
          </p:cNvSpPr>
          <p:nvPr/>
        </p:nvSpPr>
        <p:spPr bwMode="auto">
          <a:xfrm>
            <a:off x="960438" y="1223963"/>
            <a:ext cx="7704137" cy="31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nn-NO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2" name="Right Triangle 1"/>
          <p:cNvSpPr/>
          <p:nvPr/>
        </p:nvSpPr>
        <p:spPr bwMode="auto">
          <a:xfrm rot="10800000">
            <a:off x="-1" y="702821"/>
            <a:ext cx="368135" cy="594481"/>
          </a:xfrm>
          <a:custGeom>
            <a:avLst/>
            <a:gdLst>
              <a:gd name="connsiteX0" fmla="*/ 0 w 1679352"/>
              <a:gd name="connsiteY0" fmla="*/ 2736304 h 2736304"/>
              <a:gd name="connsiteX1" fmla="*/ 0 w 1679352"/>
              <a:gd name="connsiteY1" fmla="*/ 0 h 2736304"/>
              <a:gd name="connsiteX2" fmla="*/ 1679352 w 1679352"/>
              <a:gd name="connsiteY2" fmla="*/ 2736304 h 2736304"/>
              <a:gd name="connsiteX3" fmla="*/ 0 w 1679352"/>
              <a:gd name="connsiteY3" fmla="*/ 2736304 h 2736304"/>
              <a:gd name="connsiteX0" fmla="*/ 1694468 w 1694468"/>
              <a:gd name="connsiteY0" fmla="*/ 2736304 h 2736304"/>
              <a:gd name="connsiteX1" fmla="*/ 1694468 w 1694468"/>
              <a:gd name="connsiteY1" fmla="*/ 0 h 2736304"/>
              <a:gd name="connsiteX2" fmla="*/ 0 w 1694468"/>
              <a:gd name="connsiteY2" fmla="*/ 2736304 h 2736304"/>
              <a:gd name="connsiteX3" fmla="*/ 1694468 w 1694468"/>
              <a:gd name="connsiteY3" fmla="*/ 2736304 h 273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4468" h="2736304">
                <a:moveTo>
                  <a:pt x="1694468" y="2736304"/>
                </a:moveTo>
                <a:lnTo>
                  <a:pt x="1694468" y="0"/>
                </a:lnTo>
                <a:lnTo>
                  <a:pt x="0" y="2736304"/>
                </a:lnTo>
                <a:lnTo>
                  <a:pt x="1694468" y="2736304"/>
                </a:lnTo>
                <a:close/>
              </a:path>
            </a:pathLst>
          </a:custGeom>
          <a:solidFill>
            <a:srgbClr val="F4991E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b-NO" sz="5600" b="0" i="0" u="none" strike="noStrike" cap="none" normalizeH="0" baseline="0"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54" name="Title 1"/>
          <p:cNvSpPr>
            <a:spLocks noGrp="1"/>
          </p:cNvSpPr>
          <p:nvPr>
            <p:ph type="title"/>
          </p:nvPr>
        </p:nvSpPr>
        <p:spPr>
          <a:xfrm>
            <a:off x="592668" y="771829"/>
            <a:ext cx="8551332" cy="901696"/>
          </a:xfrm>
        </p:spPr>
        <p:txBody>
          <a:bodyPr>
            <a:normAutofit fontScale="90000"/>
          </a:bodyPr>
          <a:lstStyle/>
          <a:p>
            <a:r>
              <a:rPr lang="nb-NO" sz="3600" dirty="0" smtClean="0"/>
              <a:t>Verktøyet er bygget opp av kartleggingsmoduler</a:t>
            </a:r>
            <a:endParaRPr lang="nb-NO" sz="2200" b="0" dirty="0">
              <a:solidFill>
                <a:srgbClr val="00B0F0"/>
              </a:solidFill>
              <a:latin typeface="HelveticaNeue LT 55 Roman" panose="02000503040000020004" pitchFamily="2" charset="0"/>
            </a:endParaRP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 b="1469"/>
          <a:stretch/>
        </p:blipFill>
        <p:spPr bwMode="auto">
          <a:xfrm>
            <a:off x="611188" y="1879600"/>
            <a:ext cx="6713537" cy="4377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824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Moduler (kartlegging - registrering)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nb-NO" sz="2200" dirty="0" smtClean="0"/>
              <a:t>«Basismoduler»</a:t>
            </a:r>
          </a:p>
          <a:p>
            <a:pPr lvl="1"/>
            <a:r>
              <a:rPr lang="nb-NO" sz="2200" dirty="0" smtClean="0"/>
              <a:t>teknisk tilstand</a:t>
            </a:r>
          </a:p>
          <a:p>
            <a:pPr lvl="1"/>
            <a:r>
              <a:rPr lang="nb-NO" sz="2200" dirty="0"/>
              <a:t>strukturelle egenskaper (tilpasningsdyktighet) </a:t>
            </a:r>
          </a:p>
          <a:p>
            <a:pPr lvl="1"/>
            <a:r>
              <a:rPr lang="nb-NO" sz="2200" dirty="0" smtClean="0"/>
              <a:t>område og infrastruktur</a:t>
            </a:r>
          </a:p>
          <a:p>
            <a:pPr lvl="1"/>
            <a:endParaRPr lang="nb-NO" sz="2200" dirty="0"/>
          </a:p>
          <a:p>
            <a:r>
              <a:rPr lang="nb-NO" sz="2200" dirty="0" smtClean="0"/>
              <a:t>«Tilleggsmoduler»</a:t>
            </a:r>
          </a:p>
          <a:p>
            <a:pPr lvl="1"/>
            <a:r>
              <a:rPr lang="nb-NO" sz="2000" dirty="0" smtClean="0"/>
              <a:t>Funksjonell egnethet</a:t>
            </a:r>
          </a:p>
          <a:p>
            <a:pPr lvl="1"/>
            <a:r>
              <a:rPr lang="nb-NO" sz="2000" dirty="0" smtClean="0"/>
              <a:t>Brann</a:t>
            </a:r>
          </a:p>
          <a:p>
            <a:pPr lvl="1"/>
            <a:r>
              <a:rPr lang="nb-NO" sz="2000" dirty="0" smtClean="0"/>
              <a:t>Energi</a:t>
            </a:r>
          </a:p>
          <a:p>
            <a:pPr lvl="1"/>
            <a:r>
              <a:rPr lang="nb-NO" sz="2000" dirty="0" smtClean="0"/>
              <a:t>Vedlikeholdsplan (inkl. ROS tilnærming </a:t>
            </a:r>
            <a:r>
              <a:rPr lang="nb-NO" sz="2000" dirty="0" err="1" smtClean="0"/>
              <a:t>mht</a:t>
            </a:r>
            <a:r>
              <a:rPr lang="nb-NO" sz="2000" dirty="0" smtClean="0"/>
              <a:t> prioritering)</a:t>
            </a:r>
            <a:endParaRPr lang="nb-NO" sz="2000" dirty="0"/>
          </a:p>
        </p:txBody>
      </p:sp>
    </p:spTree>
    <p:extLst>
      <p:ext uri="{BB962C8B-B14F-4D97-AF65-F5344CB8AC3E}">
        <p14:creationId xmlns:p14="http://schemas.microsoft.com/office/powerpoint/2010/main" val="139130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CPowr1">
  <a:themeElements>
    <a:clrScheme name="Egendefinert 4">
      <a:dk1>
        <a:srgbClr val="3C3C3B"/>
      </a:dk1>
      <a:lt1>
        <a:sysClr val="window" lastClr="FFFFFF"/>
      </a:lt1>
      <a:dk2>
        <a:srgbClr val="8D8E8D"/>
      </a:dk2>
      <a:lt2>
        <a:srgbClr val="EEECE1"/>
      </a:lt2>
      <a:accent1>
        <a:srgbClr val="8D8E8D"/>
      </a:accent1>
      <a:accent2>
        <a:srgbClr val="F7AD20"/>
      </a:accent2>
      <a:accent3>
        <a:srgbClr val="212121"/>
      </a:accent3>
      <a:accent4>
        <a:srgbClr val="B3B3B3"/>
      </a:accent4>
      <a:accent5>
        <a:srgbClr val="008AD4"/>
      </a:accent5>
      <a:accent6>
        <a:srgbClr val="78BCD6"/>
      </a:accent6>
      <a:hlink>
        <a:srgbClr val="F7AD20"/>
      </a:hlink>
      <a:folHlink>
        <a:srgbClr val="B3B3B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MCPowr1</Template>
  <TotalTime>8015</TotalTime>
  <Words>1087</Words>
  <Application>Microsoft Office PowerPoint</Application>
  <PresentationFormat>On-screen Show (4:3)</PresentationFormat>
  <Paragraphs>280</Paragraphs>
  <Slides>27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Arial</vt:lpstr>
      <vt:lpstr>Calibri</vt:lpstr>
      <vt:lpstr>Courier New</vt:lpstr>
      <vt:lpstr>Gill Sans</vt:lpstr>
      <vt:lpstr>HelveticaNeue LT 55 Roman</vt:lpstr>
      <vt:lpstr>Wingdings</vt:lpstr>
      <vt:lpstr>ヒラギノ角ゴ ProN W3</vt:lpstr>
      <vt:lpstr>MCPowr1</vt:lpstr>
      <vt:lpstr>1_Office-tema</vt:lpstr>
      <vt:lpstr>PowerPoint Presentation</vt:lpstr>
      <vt:lpstr>Tema i dag</vt:lpstr>
      <vt:lpstr>Prosjekt «Etablere og videreutvikle verktøy for tilstandsgrad»</vt:lpstr>
      <vt:lpstr>Om multiMap og sentrale moduler</vt:lpstr>
      <vt:lpstr>Hvem bruker dataene? </vt:lpstr>
      <vt:lpstr>multiMap i dag</vt:lpstr>
      <vt:lpstr>Helhetlig analysemodell (Asset management) </vt:lpstr>
      <vt:lpstr>Verktøyet er bygget opp av kartleggingsmoduler</vt:lpstr>
      <vt:lpstr>Moduler (kartlegging - registrering)</vt:lpstr>
      <vt:lpstr>Rapporter</vt:lpstr>
      <vt:lpstr>                      -- en overordnet metode med god treffsikkerhet på porteføljenivå</vt:lpstr>
      <vt:lpstr>Eksempel XX HF</vt:lpstr>
      <vt:lpstr>Case XX HF Sammenlikning av resultater fra multiMap og vedlikeholdsplan</vt:lpstr>
      <vt:lpstr>Bruksmuligheter og nytteverdi  – noen eksempler </vt:lpstr>
      <vt:lpstr> Helseforetakenes oppgraderingsbehov på nasjonalt nivå per 2014</vt:lpstr>
      <vt:lpstr>Bakgrunn</vt:lpstr>
      <vt:lpstr>Vektet tilstand</vt:lpstr>
      <vt:lpstr>Teknisk tilstand</vt:lpstr>
      <vt:lpstr>Tilstand pr byggeperiode</vt:lpstr>
      <vt:lpstr>Oppgraderingsbehov</vt:lpstr>
      <vt:lpstr>Bruksmuligheter og nytteverdi – noen flere eksempler  Tidligfaseutredninger og utviklingsplaner </vt:lpstr>
      <vt:lpstr>Bruksområder</vt:lpstr>
      <vt:lpstr>Visualisering av resultater I Google Earth</vt:lpstr>
      <vt:lpstr>Tiltak i eksisterende bygg -   avhenger av strategi for bruk av bygget i fremtiden og periodisering </vt:lpstr>
      <vt:lpstr>Videre utvikling 2015 - 2016</vt:lpstr>
      <vt:lpstr>Videre utvikling 2015 - 2016</vt:lpstr>
      <vt:lpstr>https://www.multimap.no </vt:lpstr>
    </vt:vector>
  </TitlesOfParts>
  <Company>Multiconsult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multiMap</dc:title>
  <dc:creator>cl</dc:creator>
  <cp:lastModifiedBy>Larssen, Anne Kathrine</cp:lastModifiedBy>
  <cp:revision>175</cp:revision>
  <cp:lastPrinted>2015-03-04T08:57:22Z</cp:lastPrinted>
  <dcterms:created xsi:type="dcterms:W3CDTF">2013-11-29T09:30:19Z</dcterms:created>
  <dcterms:modified xsi:type="dcterms:W3CDTF">2015-10-26T13:49:36Z</dcterms:modified>
</cp:coreProperties>
</file>