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5" r:id="rId3"/>
    <p:sldId id="267" r:id="rId4"/>
    <p:sldId id="312" r:id="rId5"/>
    <p:sldId id="318" r:id="rId6"/>
    <p:sldId id="280" r:id="rId7"/>
    <p:sldId id="316" r:id="rId8"/>
    <p:sldId id="272" r:id="rId9"/>
    <p:sldId id="274" r:id="rId10"/>
    <p:sldId id="319" r:id="rId11"/>
    <p:sldId id="317" r:id="rId12"/>
    <p:sldId id="276" r:id="rId13"/>
    <p:sldId id="277" r:id="rId14"/>
    <p:sldId id="279" r:id="rId15"/>
    <p:sldId id="281" r:id="rId16"/>
    <p:sldId id="282" r:id="rId17"/>
    <p:sldId id="283" r:id="rId18"/>
    <p:sldId id="284" r:id="rId19"/>
    <p:sldId id="286" r:id="rId20"/>
    <p:sldId id="289" r:id="rId21"/>
    <p:sldId id="313" r:id="rId22"/>
    <p:sldId id="302" r:id="rId23"/>
    <p:sldId id="315" r:id="rId24"/>
    <p:sldId id="320" r:id="rId25"/>
  </p:sldIdLst>
  <p:sldSz cx="9144000" cy="6858000" type="screen4x3"/>
  <p:notesSz cx="6858000" cy="9144000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91E"/>
    <a:srgbClr val="5893C1"/>
    <a:srgbClr val="0033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3" autoAdjust="0"/>
  </p:normalViewPr>
  <p:slideViewPr>
    <p:cSldViewPr snapToGrid="0" snapToObjects="1">
      <p:cViewPr varScale="1">
        <p:scale>
          <a:sx n="55" d="100"/>
          <a:sy n="55" d="100"/>
        </p:scale>
        <p:origin x="1075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5893C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t>25.10.2015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73953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 dirty="0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t>25.10.2015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79444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t>25.10.2015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11451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KST OG GRAFI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6"/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95"/>
          <a:stretch/>
        </p:blipFill>
        <p:spPr>
          <a:xfrm>
            <a:off x="-8626" y="6240450"/>
            <a:ext cx="9164171" cy="617546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8861418" y="6332025"/>
            <a:ext cx="455107" cy="216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ln>
                <a:noFill/>
              </a:ln>
            </a:endParaRPr>
          </a:p>
        </p:txBody>
      </p:sp>
      <p:sp>
        <p:nvSpPr>
          <p:cNvPr id="11" name="Plassholder for lysbildenummer 5"/>
          <p:cNvSpPr txBox="1">
            <a:spLocks/>
          </p:cNvSpPr>
          <p:nvPr userDrawn="1"/>
        </p:nvSpPr>
        <p:spPr>
          <a:xfrm>
            <a:off x="8715154" y="6250854"/>
            <a:ext cx="449017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nn-NO"/>
            </a:defPPr>
            <a:lvl1pPr marL="0" algn="r" defTabSz="4572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FD1432-5836-D849-9A6B-5E9449003542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457200" y="1785668"/>
            <a:ext cx="8229600" cy="43649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937930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t>25.10.2015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45073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893C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t>25.10.2015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44166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t>25.10.2015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26110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t>25.10.2015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3433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t>25.10.2015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50707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t>25.10.2015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82790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t>25.10.2015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05900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t>25.10.2015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55765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B00C5-DC2E-C445-B3CF-D64DB67B2562}" type="datetimeFigureOut">
              <a:rPr lang="nb-NO" smtClean="0"/>
              <a:t>25.10.2015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A3938-30C2-4144-B5D3-BFEAFD17119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4635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00338D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5893C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5893C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5893C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5893C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5893C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klassifikasjonssystemet.no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support@klassifikasjonsystemet.no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klassifikasjonssystemet.no/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366399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nb-NO" dirty="0" smtClean="0"/>
              <a:t>Klassifisering av </a:t>
            </a:r>
            <a:br>
              <a:rPr lang="nb-NO" dirty="0" smtClean="0"/>
            </a:br>
            <a:r>
              <a:rPr lang="nb-NO" dirty="0" smtClean="0"/>
              <a:t>sykehusareal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85800" y="4325112"/>
            <a:ext cx="6400800" cy="1752600"/>
          </a:xfrm>
        </p:spPr>
        <p:txBody>
          <a:bodyPr/>
          <a:lstStyle/>
          <a:p>
            <a:pPr algn="l"/>
            <a:r>
              <a:rPr lang="nb-NO" dirty="0"/>
              <a:t>FSTL høstkonferanse 2015</a:t>
            </a:r>
          </a:p>
          <a:p>
            <a:pPr algn="l"/>
            <a:r>
              <a:rPr lang="nb-NO" sz="2000" dirty="0"/>
              <a:t>Marte Lauvsnes (Sykehusbygg) </a:t>
            </a:r>
            <a:r>
              <a:rPr lang="nb-NO" sz="2000" dirty="0" smtClean="0"/>
              <a:t/>
            </a:r>
            <a:br>
              <a:rPr lang="nb-NO" sz="2000" dirty="0" smtClean="0"/>
            </a:br>
            <a:r>
              <a:rPr lang="nb-NO" sz="2000" dirty="0" smtClean="0"/>
              <a:t>Anne </a:t>
            </a:r>
            <a:r>
              <a:rPr lang="nb-NO" sz="2000" dirty="0"/>
              <a:t>Kathrine Larssen (Multiconsult)</a:t>
            </a:r>
          </a:p>
          <a:p>
            <a:pPr algn="l"/>
            <a:endParaRPr lang="nb-NO" dirty="0"/>
          </a:p>
        </p:txBody>
      </p:sp>
      <p:grpSp>
        <p:nvGrpSpPr>
          <p:cNvPr id="6" name="Group 5"/>
          <p:cNvGrpSpPr/>
          <p:nvPr/>
        </p:nvGrpSpPr>
        <p:grpSpPr>
          <a:xfrm>
            <a:off x="5175994" y="2004157"/>
            <a:ext cx="3821212" cy="3664534"/>
            <a:chOff x="5175994" y="804228"/>
            <a:chExt cx="3821212" cy="366453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75994" y="804228"/>
              <a:ext cx="3821212" cy="366453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5294671" y="2366399"/>
              <a:ext cx="1666568" cy="52428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nb-NO" dirty="0"/>
            </a:p>
          </p:txBody>
        </p:sp>
      </p:grpSp>
    </p:spTree>
    <p:extLst>
      <p:ext uri="{BB962C8B-B14F-4D97-AF65-F5344CB8AC3E}">
        <p14:creationId xmlns:p14="http://schemas.microsoft.com/office/powerpoint/2010/main" val="390234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Oppbygging - egenskaper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371" y="1267618"/>
            <a:ext cx="60007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273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Mer info – se nettsiden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39372"/>
            <a:ext cx="8229600" cy="522609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225440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72" y="2883658"/>
            <a:ext cx="8229600" cy="901696"/>
          </a:xfrm>
        </p:spPr>
        <p:txBody>
          <a:bodyPr>
            <a:normAutofit fontScale="90000"/>
          </a:bodyPr>
          <a:lstStyle/>
          <a:p>
            <a:r>
              <a:rPr lang="nb-NO" dirty="0"/>
              <a:t>Hva kan det brukes til? </a:t>
            </a:r>
            <a:br>
              <a:rPr lang="nb-NO" dirty="0"/>
            </a:br>
            <a:r>
              <a:rPr lang="nb-NO" dirty="0"/>
              <a:t>Eksempler </a:t>
            </a:r>
            <a:r>
              <a:rPr lang="nb-NO" dirty="0" smtClean="0"/>
              <a:t/>
            </a:r>
            <a:br>
              <a:rPr lang="nb-NO" dirty="0" smtClean="0"/>
            </a:br>
            <a:endParaRPr lang="nb-NO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907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457200" y="1785668"/>
            <a:ext cx="8229600" cy="4570682"/>
          </a:xfrm>
          <a:prstGeom prst="rect">
            <a:avLst/>
          </a:prstGeom>
        </p:spPr>
        <p:txBody>
          <a:bodyPr anchor="b">
            <a:normAutofit fontScale="92500" lnSpcReduction="10000"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nb-NO" dirty="0" smtClean="0">
                <a:solidFill>
                  <a:srgbClr val="000000"/>
                </a:solidFill>
              </a:rPr>
              <a:t>Klassifikasjonssystemet gir blant annet informasjon om hovedfunksjoner, </a:t>
            </a:r>
            <a:r>
              <a:rPr lang="nb-NO" dirty="0" err="1" smtClean="0">
                <a:solidFill>
                  <a:srgbClr val="000000"/>
                </a:solidFill>
              </a:rPr>
              <a:t>delfunksjoner</a:t>
            </a:r>
            <a:r>
              <a:rPr lang="nb-NO" dirty="0" smtClean="0">
                <a:solidFill>
                  <a:srgbClr val="000000"/>
                </a:solidFill>
              </a:rPr>
              <a:t>, rom, arealer og kapasiteter i sykehus knyttet til organisatoriske og geografiske nivåer og områder. Klassifiserte arealdata koblet mot andre datakilder kan altså gi viktig styrings- og planleggingsinformasjon innen en rekke viktige områder. </a:t>
            </a:r>
            <a:r>
              <a:rPr lang="nb-NO" dirty="0" smtClean="0">
                <a:solidFill>
                  <a:srgbClr val="000000"/>
                </a:solidFill>
              </a:rPr>
              <a:t/>
            </a:r>
            <a:br>
              <a:rPr lang="nb-NO" dirty="0" smtClean="0">
                <a:solidFill>
                  <a:srgbClr val="000000"/>
                </a:solidFill>
              </a:rPr>
            </a:br>
            <a:endParaRPr lang="nb-NO" dirty="0" smtClean="0">
              <a:solidFill>
                <a:srgbClr val="000000"/>
              </a:solidFill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nb-NO" dirty="0" smtClean="0">
                <a:solidFill>
                  <a:srgbClr val="000000"/>
                </a:solidFill>
              </a:rPr>
              <a:t>Eksempler </a:t>
            </a:r>
            <a:r>
              <a:rPr lang="nb-NO" dirty="0" smtClean="0">
                <a:solidFill>
                  <a:srgbClr val="000000"/>
                </a:solidFill>
              </a:rPr>
              <a:t>på bruksområder er blant annet: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nb-NO" dirty="0" smtClean="0">
              <a:solidFill>
                <a:srgbClr val="000000"/>
              </a:solidFill>
            </a:endParaRP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nb-NO" dirty="0" smtClean="0">
                <a:solidFill>
                  <a:srgbClr val="000000"/>
                </a:solidFill>
              </a:rPr>
              <a:t>Analysere kapasitets- og arealutnyttelse </a:t>
            </a: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nb-NO" dirty="0" smtClean="0">
              <a:solidFill>
                <a:srgbClr val="000000"/>
              </a:solidFill>
            </a:endParaRP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nb-NO" dirty="0" smtClean="0">
                <a:solidFill>
                  <a:srgbClr val="000000"/>
                </a:solidFill>
              </a:rPr>
              <a:t>Beregne kapasitets- og arealbehov for spesifikke funksjoner </a:t>
            </a: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nb-NO" dirty="0" smtClean="0">
              <a:solidFill>
                <a:srgbClr val="000000"/>
              </a:solidFill>
            </a:endParaRP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nb-NO" dirty="0" smtClean="0">
                <a:solidFill>
                  <a:srgbClr val="000000"/>
                </a:solidFill>
              </a:rPr>
              <a:t>Sammenligne med den faktiske kapasitetsutnyttelsen og arealbruken </a:t>
            </a: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nb-NO" dirty="0" smtClean="0">
              <a:solidFill>
                <a:srgbClr val="000000"/>
              </a:solidFill>
            </a:endParaRP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nb-NO" dirty="0" smtClean="0">
                <a:solidFill>
                  <a:srgbClr val="000000"/>
                </a:solidFill>
              </a:rPr>
              <a:t>Prising av arealer og innkreving av husleie </a:t>
            </a: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nb-NO" dirty="0" smtClean="0">
              <a:solidFill>
                <a:srgbClr val="000000"/>
              </a:solidFill>
            </a:endParaRP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nb-NO" dirty="0" smtClean="0">
                <a:solidFill>
                  <a:srgbClr val="000000"/>
                </a:solidFill>
              </a:rPr>
              <a:t>Effektivisering av virksomheten </a:t>
            </a: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nb-NO" dirty="0">
              <a:solidFill>
                <a:srgbClr val="000000"/>
              </a:solidFill>
            </a:endParaRP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nb-NO" dirty="0" smtClean="0">
                <a:solidFill>
                  <a:srgbClr val="000000"/>
                </a:solidFill>
              </a:rPr>
              <a:t>Eksempler på bruk av klassifiserte data finnes på</a:t>
            </a: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</a:pPr>
            <a:r>
              <a:rPr lang="nb-NO" dirty="0" smtClean="0">
                <a:solidFill>
                  <a:srgbClr val="000000"/>
                </a:solidFill>
              </a:rPr>
              <a:t> </a:t>
            </a:r>
            <a:r>
              <a:rPr lang="nb-NO" dirty="0" smtClean="0">
                <a:solidFill>
                  <a:srgbClr val="000000"/>
                </a:solidFill>
                <a:hlinkClick r:id="rId2"/>
              </a:rPr>
              <a:t>https://www.klassifikasjonssystemet.no/</a:t>
            </a:r>
            <a:r>
              <a:rPr lang="nb-NO" dirty="0" smtClean="0">
                <a:solidFill>
                  <a:srgbClr val="000000"/>
                </a:solidFill>
              </a:rPr>
              <a:t>	</a:t>
            </a:r>
            <a:endParaRPr lang="nb-NO" dirty="0">
              <a:solidFill>
                <a:srgbClr val="000000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771829"/>
            <a:ext cx="8229600" cy="901696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nb-NO" sz="4000" dirty="0">
                <a:solidFill>
                  <a:srgbClr val="00338D"/>
                </a:solidFill>
                <a:latin typeface="+mj-lt"/>
                <a:ea typeface="+mj-ea"/>
                <a:cs typeface="+mj-cs"/>
              </a:rPr>
              <a:t>Eksempler på bruksområder</a:t>
            </a:r>
            <a:endParaRPr lang="nb-NO" sz="4000" dirty="0">
              <a:solidFill>
                <a:srgbClr val="00338D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8BE77-3048-4839-9B26-3636BEB8240F}" type="slidenum">
              <a:rPr lang="nb-NO" smtClean="0">
                <a:solidFill>
                  <a:srgbClr val="000000"/>
                </a:solidFill>
              </a:rPr>
              <a:pPr/>
              <a:t>13</a:t>
            </a:fld>
            <a:endParaRPr lang="nb-NO">
              <a:solidFill>
                <a:srgbClr val="000000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>
                <a:solidFill>
                  <a:srgbClr val="000000"/>
                </a:solidFill>
              </a:rPr>
              <a:t>Verktøy for kravsepsifikasjon og romprogrammering</a:t>
            </a:r>
            <a:endParaRPr lang="nb-N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38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104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Eksempler på </a:t>
            </a:r>
            <a:r>
              <a:rPr lang="nb-NO" dirty="0" smtClean="0"/>
              <a:t>bruk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>aktivitet – kapasitet - areal</a:t>
            </a:r>
            <a:br>
              <a:rPr lang="nb-NO" dirty="0" smtClean="0"/>
            </a:b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4365104"/>
            <a:ext cx="7920236" cy="2255590"/>
          </a:xfrm>
        </p:spPr>
        <p:txBody>
          <a:bodyPr/>
          <a:lstStyle/>
          <a:p>
            <a:r>
              <a:rPr lang="nb-NO" sz="1800" dirty="0" smtClean="0"/>
              <a:t>Antall plasser er 14 flere enn beregnet kapasitetsbehov</a:t>
            </a:r>
          </a:p>
          <a:p>
            <a:r>
              <a:rPr lang="nb-NO" sz="1800" dirty="0" smtClean="0"/>
              <a:t>Eksisterende arealstandard er 48 m2 pr plass som er langt over de 30 m2 som er standard i nye sykehusprosjekter </a:t>
            </a:r>
          </a:p>
          <a:p>
            <a:pPr>
              <a:buFont typeface="Wingdings" pitchFamily="2" charset="2"/>
              <a:buChar char="Ø"/>
            </a:pPr>
            <a:r>
              <a:rPr lang="nb-NO" sz="1800" dirty="0" smtClean="0"/>
              <a:t>Grunnlag for strategisk utvikling, organisering av klinisk virksomhet og drift</a:t>
            </a:r>
            <a:endParaRPr lang="nb-NO" sz="1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44824"/>
            <a:ext cx="5849466" cy="2011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ight Brace 7"/>
          <p:cNvSpPr/>
          <p:nvPr/>
        </p:nvSpPr>
        <p:spPr bwMode="auto">
          <a:xfrm>
            <a:off x="7308304" y="2132856"/>
            <a:ext cx="144016" cy="792088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nb-NO" smtClean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80312" y="234888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nb-NO" sz="1400" dirty="0" smtClean="0">
                <a:solidFill>
                  <a:srgbClr val="000000"/>
                </a:solidFill>
              </a:rPr>
              <a:t>Klassifisert areal</a:t>
            </a:r>
            <a:endParaRPr lang="nb-NO" sz="1400" dirty="0">
              <a:solidFill>
                <a:srgbClr val="000000"/>
              </a:solidFill>
            </a:endParaRPr>
          </a:p>
        </p:txBody>
      </p:sp>
      <p:sp>
        <p:nvSpPr>
          <p:cNvPr id="10" name="Plassholder for lysbilde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6FB2-041A-413B-8E17-6AC0A2A5EFC2}" type="slidenum">
              <a:rPr lang="nb-NO" smtClean="0">
                <a:solidFill>
                  <a:srgbClr val="000000"/>
                </a:solidFill>
              </a:rPr>
              <a:pPr/>
              <a:t>14</a:t>
            </a:fld>
            <a:endParaRPr lang="nb-NO">
              <a:solidFill>
                <a:srgbClr val="000000"/>
              </a:solidFill>
            </a:endParaRPr>
          </a:p>
        </p:txBody>
      </p:sp>
      <p:sp>
        <p:nvSpPr>
          <p:cNvPr id="11" name="Plassholder for bunntekst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>
                <a:solidFill>
                  <a:srgbClr val="000000"/>
                </a:solidFill>
              </a:rPr>
              <a:t>Verktøy for kravsepsifikasjon og romprogrammering</a:t>
            </a:r>
            <a:endParaRPr lang="nb-N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5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Eksempler på </a:t>
            </a:r>
            <a:r>
              <a:rPr lang="nb-NO" dirty="0" smtClean="0"/>
              <a:t>bruk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525963"/>
          </a:xfrm>
        </p:spPr>
        <p:txBody>
          <a:bodyPr/>
          <a:lstStyle/>
          <a:p>
            <a:endParaRPr lang="nb-NO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5688632" cy="4027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6FB2-041A-413B-8E17-6AC0A2A5EFC2}" type="slidenum">
              <a:rPr lang="nb-NO" smtClean="0">
                <a:solidFill>
                  <a:srgbClr val="000000"/>
                </a:solidFill>
              </a:rPr>
              <a:pPr/>
              <a:t>15</a:t>
            </a:fld>
            <a:endParaRPr lang="nb-NO">
              <a:solidFill>
                <a:srgbClr val="000000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>
                <a:solidFill>
                  <a:srgbClr val="000000"/>
                </a:solidFill>
              </a:rPr>
              <a:t>Verktøy for kravsepsifikasjon og romprogrammering</a:t>
            </a:r>
            <a:endParaRPr lang="nb-N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38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Eksempler på </a:t>
            </a:r>
            <a:r>
              <a:rPr lang="nb-NO" dirty="0" smtClean="0"/>
              <a:t>bruk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772816"/>
            <a:ext cx="8064252" cy="4343822"/>
          </a:xfrm>
        </p:spPr>
        <p:txBody>
          <a:bodyPr/>
          <a:lstStyle/>
          <a:p>
            <a:pPr>
              <a:buNone/>
            </a:pPr>
            <a:r>
              <a:rPr lang="nb-NO" sz="2400" dirty="0" smtClean="0"/>
              <a:t>Beregnet kapasitet 2006, faktisk kapasitet og behov 2020.</a:t>
            </a:r>
          </a:p>
          <a:p>
            <a:pPr>
              <a:buNone/>
            </a:pPr>
            <a:r>
              <a:rPr lang="nb-NO" sz="1400" dirty="0" smtClean="0"/>
              <a:t>Basert på fremskriving av aktivitetsdata for 2006</a:t>
            </a:r>
          </a:p>
          <a:p>
            <a:endParaRPr lang="nb-NO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52936"/>
            <a:ext cx="8892480" cy="350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6FB2-041A-413B-8E17-6AC0A2A5EFC2}" type="slidenum">
              <a:rPr lang="nb-NO" smtClean="0">
                <a:solidFill>
                  <a:srgbClr val="000000"/>
                </a:solidFill>
              </a:rPr>
              <a:pPr/>
              <a:t>16</a:t>
            </a:fld>
            <a:endParaRPr lang="nb-NO">
              <a:solidFill>
                <a:srgbClr val="000000"/>
              </a:solidFill>
            </a:endParaRP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>
                <a:solidFill>
                  <a:srgbClr val="000000"/>
                </a:solidFill>
              </a:rPr>
              <a:t>Verktøy for kravsepsifikasjon og romprogrammering</a:t>
            </a:r>
            <a:endParaRPr lang="nb-N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39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Eksempler på </a:t>
            </a:r>
            <a:r>
              <a:rPr lang="nb-NO" dirty="0" smtClean="0"/>
              <a:t>bruk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b-NO" sz="2400" dirty="0" smtClean="0"/>
              <a:t>Arealbalanse:</a:t>
            </a:r>
          </a:p>
          <a:p>
            <a:r>
              <a:rPr lang="nb-NO" sz="2400" dirty="0" smtClean="0"/>
              <a:t>Kapasitet pr 2006 opp mot beregnet behov for 2020</a:t>
            </a:r>
            <a:endParaRPr lang="nb-NO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140968"/>
            <a:ext cx="8568953" cy="2117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6FB2-041A-413B-8E17-6AC0A2A5EFC2}" type="slidenum">
              <a:rPr lang="nb-NO" smtClean="0">
                <a:solidFill>
                  <a:srgbClr val="000000"/>
                </a:solidFill>
              </a:rPr>
              <a:pPr/>
              <a:t>17</a:t>
            </a:fld>
            <a:endParaRPr lang="nb-N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95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38086"/>
            <a:ext cx="8229600" cy="901696"/>
          </a:xfrm>
        </p:spPr>
        <p:txBody>
          <a:bodyPr>
            <a:normAutofit fontScale="90000"/>
          </a:bodyPr>
          <a:lstStyle/>
          <a:p>
            <a:r>
              <a:rPr lang="nb-NO" dirty="0"/>
              <a:t>Status </a:t>
            </a:r>
            <a:r>
              <a:rPr lang="nb-NO" dirty="0" smtClean="0"/>
              <a:t>Klassifikasjonssystemet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dirty="0"/>
              <a:t/>
            </a:r>
            <a:br>
              <a:rPr lang="nb-NO" dirty="0"/>
            </a:b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882550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111" y="388061"/>
            <a:ext cx="7791450" cy="1112838"/>
          </a:xfrm>
        </p:spPr>
        <p:txBody>
          <a:bodyPr>
            <a:normAutofit/>
          </a:bodyPr>
          <a:lstStyle/>
          <a:p>
            <a:r>
              <a:rPr lang="nb-NO" sz="3200" dirty="0" smtClean="0"/>
              <a:t>Innledning  </a:t>
            </a:r>
            <a:r>
              <a:rPr lang="nb-NO" sz="3200" dirty="0" smtClean="0"/>
              <a:t>- Driftsmodell </a:t>
            </a:r>
            <a:r>
              <a:rPr lang="nb-NO" sz="3200" dirty="0"/>
              <a:t>nasjonal database: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65487" y="1793515"/>
            <a:ext cx="8771401" cy="4489525"/>
            <a:chOff x="376527" y="1171723"/>
            <a:chExt cx="8771401" cy="4489525"/>
          </a:xfrm>
        </p:grpSpPr>
        <p:pic>
          <p:nvPicPr>
            <p:cNvPr id="1026" name="Picture 2" descr="C:\Users\akl\AppData\Local\Microsoft\Windows\Temporary Internet Files\Content.IE5\07IFDK0N\MP900314180[1]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3956" y="2593001"/>
              <a:ext cx="3013972" cy="1963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" name="Group 2"/>
            <p:cNvGrpSpPr/>
            <p:nvPr/>
          </p:nvGrpSpPr>
          <p:grpSpPr>
            <a:xfrm>
              <a:off x="376527" y="1171723"/>
              <a:ext cx="8164241" cy="4489525"/>
              <a:chOff x="376527" y="1171723"/>
              <a:chExt cx="8164241" cy="4489525"/>
            </a:xfrm>
          </p:grpSpPr>
          <p:sp>
            <p:nvSpPr>
              <p:cNvPr id="5" name="Rounded Rectangle 4"/>
              <p:cNvSpPr/>
              <p:nvPr/>
            </p:nvSpPr>
            <p:spPr bwMode="auto">
              <a:xfrm>
                <a:off x="539552" y="4498071"/>
                <a:ext cx="1800200" cy="792088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nb-NO" dirty="0" smtClean="0">
                    <a:solidFill>
                      <a:srgbClr val="3C3C3B"/>
                    </a:solidFill>
                  </a:rPr>
                  <a:t>Teknisk drift</a:t>
                </a:r>
              </a:p>
              <a:p>
                <a:r>
                  <a:rPr lang="nb-NO" dirty="0" smtClean="0">
                    <a:solidFill>
                      <a:srgbClr val="3C3C3B"/>
                    </a:solidFill>
                    <a:latin typeface="Calibri"/>
                  </a:rPr>
                  <a:t>(MC)</a:t>
                </a:r>
                <a:endParaRPr lang="nb-NO" dirty="0" smtClean="0">
                  <a:solidFill>
                    <a:srgbClr val="3C3C3B"/>
                  </a:solidFill>
                </a:endParaRPr>
              </a:p>
            </p:txBody>
          </p:sp>
          <p:sp>
            <p:nvSpPr>
              <p:cNvPr id="6" name="Rounded Rectangle 5"/>
              <p:cNvSpPr/>
              <p:nvPr/>
            </p:nvSpPr>
            <p:spPr bwMode="auto">
              <a:xfrm>
                <a:off x="376527" y="1300106"/>
                <a:ext cx="2102831" cy="1865816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nb-NO" dirty="0" smtClean="0">
                    <a:solidFill>
                      <a:srgbClr val="3C3C3B"/>
                    </a:solidFill>
                  </a:rPr>
                  <a:t>Faglig support</a:t>
                </a:r>
                <a:endParaRPr lang="nb-NO" dirty="0" smtClean="0">
                  <a:solidFill>
                    <a:srgbClr val="3C3C3B"/>
                  </a:solidFill>
                  <a:latin typeface="Calibri"/>
                </a:endParaRPr>
              </a:p>
              <a:p>
                <a:r>
                  <a:rPr lang="nb-NO" dirty="0" smtClean="0">
                    <a:solidFill>
                      <a:srgbClr val="3C3C3B"/>
                    </a:solidFill>
                  </a:rPr>
                  <a:t>Multiconsult og </a:t>
                </a:r>
                <a:endParaRPr lang="nb-NO" dirty="0">
                  <a:solidFill>
                    <a:srgbClr val="3C3C3B"/>
                  </a:solidFill>
                </a:endParaRPr>
              </a:p>
              <a:p>
                <a:r>
                  <a:rPr lang="nb-NO" i="1" dirty="0" smtClean="0">
                    <a:solidFill>
                      <a:srgbClr val="3C3C3B"/>
                    </a:solidFill>
                  </a:rPr>
                  <a:t>(Sintef - </a:t>
                </a:r>
                <a:r>
                  <a:rPr lang="nb-NO" i="1" dirty="0">
                    <a:solidFill>
                      <a:srgbClr val="3C3C3B"/>
                    </a:solidFill>
                  </a:rPr>
                  <a:t>juni </a:t>
                </a:r>
                <a:r>
                  <a:rPr lang="nb-NO" i="1" dirty="0" smtClean="0">
                    <a:solidFill>
                      <a:srgbClr val="3C3C3B"/>
                    </a:solidFill>
                  </a:rPr>
                  <a:t>2015)</a:t>
                </a:r>
                <a:endParaRPr lang="nb-NO" i="1" dirty="0">
                  <a:solidFill>
                    <a:srgbClr val="3C3C3B"/>
                  </a:solidFill>
                </a:endParaRPr>
              </a:p>
              <a:p>
                <a:r>
                  <a:rPr lang="nb-NO" dirty="0" smtClean="0">
                    <a:solidFill>
                      <a:srgbClr val="3C3C3B"/>
                    </a:solidFill>
                  </a:rPr>
                  <a:t>Sykehusbygg</a:t>
                </a:r>
                <a:endParaRPr lang="nb-NO" dirty="0">
                  <a:solidFill>
                    <a:srgbClr val="3C3C3B"/>
                  </a:solidFill>
                </a:endParaRPr>
              </a:p>
            </p:txBody>
          </p:sp>
          <p:sp>
            <p:nvSpPr>
              <p:cNvPr id="8" name="Rounded Rectangle 7"/>
              <p:cNvSpPr/>
              <p:nvPr/>
            </p:nvSpPr>
            <p:spPr bwMode="auto">
              <a:xfrm>
                <a:off x="539552" y="3561967"/>
                <a:ext cx="1800200" cy="792088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nb-NO" dirty="0" smtClean="0">
                    <a:solidFill>
                      <a:srgbClr val="3C3C3B"/>
                    </a:solidFill>
                  </a:rPr>
                  <a:t>Teknisk Support (MC)</a:t>
                </a:r>
              </a:p>
            </p:txBody>
          </p:sp>
          <p:sp>
            <p:nvSpPr>
              <p:cNvPr id="9" name="Can 8"/>
              <p:cNvSpPr/>
              <p:nvPr/>
            </p:nvSpPr>
            <p:spPr bwMode="auto">
              <a:xfrm>
                <a:off x="3563888" y="3573016"/>
                <a:ext cx="1357507" cy="2088232"/>
              </a:xfrm>
              <a:prstGeom prst="can">
                <a:avLst/>
              </a:prstGeom>
              <a:solidFill>
                <a:srgbClr val="FFCC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nb-NO" dirty="0" smtClean="0">
                  <a:solidFill>
                    <a:srgbClr val="3C3C3B"/>
                  </a:solidFill>
                </a:endParaRPr>
              </a:p>
              <a:p>
                <a:r>
                  <a:rPr lang="nb-NO" dirty="0" smtClean="0">
                    <a:solidFill>
                      <a:srgbClr val="3C3C3B"/>
                    </a:solidFill>
                  </a:rPr>
                  <a:t>Nasjonal Database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629663" y="2869469"/>
                <a:ext cx="191110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l" defTabSz="457200" fontAlgn="auto">
                  <a:spcBef>
                    <a:spcPts val="0"/>
                  </a:spcBef>
                  <a:spcAft>
                    <a:spcPts val="0"/>
                  </a:spcAft>
                  <a:buFontTx/>
                  <a:buChar char="-"/>
                </a:pPr>
                <a:r>
                  <a:rPr lang="nb-NO" sz="1100" dirty="0">
                    <a:solidFill>
                      <a:prstClr val="white"/>
                    </a:solidFill>
                    <a:latin typeface="Calibri"/>
                  </a:rPr>
                  <a:t>Brukerveiledning </a:t>
                </a:r>
                <a:r>
                  <a:rPr lang="nb-NO" sz="1100" dirty="0" smtClean="0">
                    <a:solidFill>
                      <a:prstClr val="white"/>
                    </a:solidFill>
                    <a:latin typeface="Calibri"/>
                  </a:rPr>
                  <a:t>ND</a:t>
                </a:r>
                <a:endParaRPr lang="nb-NO" sz="1100" dirty="0">
                  <a:solidFill>
                    <a:prstClr val="white"/>
                  </a:solidFill>
                  <a:latin typeface="Calibri"/>
                </a:endParaRPr>
              </a:p>
              <a:p>
                <a:pPr marL="285750" indent="-285750" algn="l" defTabSz="457200" fontAlgn="auto">
                  <a:spcBef>
                    <a:spcPts val="0"/>
                  </a:spcBef>
                  <a:spcAft>
                    <a:spcPts val="0"/>
                  </a:spcAft>
                  <a:buFontTx/>
                  <a:buChar char="-"/>
                </a:pPr>
                <a:r>
                  <a:rPr lang="nb-NO" sz="1100" dirty="0" smtClean="0">
                    <a:solidFill>
                      <a:prstClr val="white"/>
                    </a:solidFill>
                    <a:latin typeface="Calibri"/>
                  </a:rPr>
                  <a:t>Veileder klassifikasjons systemet</a:t>
                </a:r>
                <a:br>
                  <a:rPr lang="nb-NO" sz="1100" dirty="0" smtClean="0">
                    <a:solidFill>
                      <a:prstClr val="white"/>
                    </a:solidFill>
                    <a:latin typeface="Calibri"/>
                  </a:rPr>
                </a:br>
                <a:r>
                  <a:rPr lang="nb-NO" sz="1100" dirty="0" smtClean="0">
                    <a:solidFill>
                      <a:prstClr val="white"/>
                    </a:solidFill>
                    <a:latin typeface="Calibri"/>
                  </a:rPr>
                  <a:t>Tabeller</a:t>
                </a:r>
              </a:p>
              <a:p>
                <a:pPr marL="285750" indent="-285750" algn="l" defTabSz="457200" fontAlgn="auto">
                  <a:spcBef>
                    <a:spcPts val="0"/>
                  </a:spcBef>
                  <a:spcAft>
                    <a:spcPts val="0"/>
                  </a:spcAft>
                  <a:buFontTx/>
                  <a:buChar char="-"/>
                </a:pPr>
                <a:r>
                  <a:rPr lang="nb-NO" sz="1100" dirty="0" smtClean="0">
                    <a:solidFill>
                      <a:prstClr val="white"/>
                    </a:solidFill>
                    <a:latin typeface="Calibri"/>
                  </a:rPr>
                  <a:t>FAQ</a:t>
                </a:r>
              </a:p>
              <a:p>
                <a:pPr marL="285750" indent="-285750" algn="l" defTabSz="457200" fontAlgn="auto">
                  <a:spcBef>
                    <a:spcPts val="0"/>
                  </a:spcBef>
                  <a:spcAft>
                    <a:spcPts val="0"/>
                  </a:spcAft>
                  <a:buFontTx/>
                  <a:buChar char="-"/>
                </a:pPr>
                <a:endParaRPr lang="nb-NO" sz="1100" dirty="0" smtClean="0">
                  <a:solidFill>
                    <a:prstClr val="white"/>
                  </a:solidFill>
                  <a:latin typeface="Calibri"/>
                </a:endParaRPr>
              </a:p>
              <a:p>
                <a:pPr algn="l"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nb-NO" sz="800" dirty="0" smtClean="0">
                    <a:solidFill>
                      <a:prstClr val="white"/>
                    </a:solidFill>
                    <a:latin typeface="Calibri"/>
                    <a:hlinkClick r:id="rId3"/>
                  </a:rPr>
                  <a:t>support@klassifikasjonsystemet.no</a:t>
                </a:r>
                <a:endParaRPr lang="nb-NO" sz="800" dirty="0" smtClean="0">
                  <a:solidFill>
                    <a:prstClr val="white"/>
                  </a:solidFill>
                  <a:latin typeface="Calibri"/>
                </a:endParaRPr>
              </a:p>
              <a:p>
                <a:pPr algn="l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nb-NO" sz="80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18" name="Straight Arrow Connector 17"/>
              <p:cNvCxnSpPr/>
              <p:nvPr/>
            </p:nvCxnSpPr>
            <p:spPr bwMode="auto">
              <a:xfrm flipH="1">
                <a:off x="4920640" y="3574945"/>
                <a:ext cx="1640414" cy="646143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20" name="Straight Arrow Connector 19"/>
              <p:cNvCxnSpPr>
                <a:stCxn id="9" idx="4"/>
              </p:cNvCxnSpPr>
              <p:nvPr/>
            </p:nvCxnSpPr>
            <p:spPr bwMode="auto">
              <a:xfrm flipV="1">
                <a:off x="4921395" y="3953039"/>
                <a:ext cx="1708268" cy="664093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21" name="TextBox 20"/>
              <p:cNvSpPr txBox="1"/>
              <p:nvPr/>
            </p:nvSpPr>
            <p:spPr>
              <a:xfrm>
                <a:off x="5051838" y="3681012"/>
                <a:ext cx="72008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nb-NO" sz="1200" dirty="0" smtClean="0">
                    <a:solidFill>
                      <a:srgbClr val="3C3C3B"/>
                    </a:solidFill>
                    <a:latin typeface="Calibri"/>
                  </a:rPr>
                  <a:t>Import</a:t>
                </a:r>
                <a:endParaRPr lang="nb-NO" sz="1200" dirty="0">
                  <a:solidFill>
                    <a:srgbClr val="3C3C3B"/>
                  </a:solidFill>
                  <a:latin typeface="Calibri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134017" y="4527132"/>
                <a:ext cx="101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nb-NO" sz="1200" dirty="0" err="1" smtClean="0">
                    <a:solidFill>
                      <a:srgbClr val="3C3C3B"/>
                    </a:solidFill>
                    <a:latin typeface="Calibri"/>
                  </a:rPr>
                  <a:t>ImportmalerRapporter</a:t>
                </a:r>
                <a:endParaRPr lang="nb-NO" sz="1200" dirty="0">
                  <a:solidFill>
                    <a:srgbClr val="3C3C3B"/>
                  </a:solidFill>
                  <a:latin typeface="Calibri"/>
                </a:endParaRPr>
              </a:p>
            </p:txBody>
          </p:sp>
          <p:cxnSp>
            <p:nvCxnSpPr>
              <p:cNvPr id="1036" name="Straight Arrow Connector 1035"/>
              <p:cNvCxnSpPr/>
              <p:nvPr/>
            </p:nvCxnSpPr>
            <p:spPr bwMode="auto">
              <a:xfrm>
                <a:off x="5666720" y="2707262"/>
                <a:ext cx="1031953" cy="47932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92D050"/>
                </a:solidFill>
                <a:prstDash val="solid"/>
                <a:round/>
                <a:headEnd type="arrow"/>
                <a:tailEnd type="arrow"/>
              </a:ln>
              <a:effectLst/>
            </p:spPr>
          </p:cxnSp>
          <p:sp>
            <p:nvSpPr>
              <p:cNvPr id="47" name="TextBox 46"/>
              <p:cNvSpPr txBox="1"/>
              <p:nvPr/>
            </p:nvSpPr>
            <p:spPr>
              <a:xfrm>
                <a:off x="5940152" y="2426584"/>
                <a:ext cx="11965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nb-NO" sz="1200" dirty="0" err="1" smtClean="0">
                    <a:solidFill>
                      <a:srgbClr val="3C3C3B"/>
                    </a:solidFill>
                    <a:latin typeface="Calibri"/>
                  </a:rPr>
                  <a:t>Sp.m</a:t>
                </a:r>
                <a:r>
                  <a:rPr lang="nb-NO" sz="1200" dirty="0" smtClean="0">
                    <a:solidFill>
                      <a:srgbClr val="3C3C3B"/>
                    </a:solidFill>
                    <a:latin typeface="Calibri"/>
                  </a:rPr>
                  <a:t> og svar, </a:t>
                </a:r>
              </a:p>
              <a:p>
                <a:pPr algn="l"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nb-NO" sz="1200" u="sng" dirty="0" smtClean="0">
                    <a:solidFill>
                      <a:srgbClr val="3C3C3B"/>
                    </a:solidFill>
                    <a:latin typeface="Calibri"/>
                  </a:rPr>
                  <a:t>én kanal</a:t>
                </a:r>
                <a:endParaRPr lang="nb-NO" sz="1200" u="sng" dirty="0">
                  <a:solidFill>
                    <a:srgbClr val="3C3C3B"/>
                  </a:solidFill>
                  <a:latin typeface="Calibri"/>
                </a:endParaRPr>
              </a:p>
            </p:txBody>
          </p:sp>
          <p:cxnSp>
            <p:nvCxnSpPr>
              <p:cNvPr id="1039" name="Straight Arrow Connector 1038"/>
              <p:cNvCxnSpPr>
                <a:stCxn id="5" idx="3"/>
              </p:cNvCxnSpPr>
              <p:nvPr/>
            </p:nvCxnSpPr>
            <p:spPr bwMode="auto">
              <a:xfrm>
                <a:off x="2339752" y="4894115"/>
                <a:ext cx="1152128" cy="0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1045" name="Straight Arrow Connector 1044"/>
              <p:cNvCxnSpPr/>
              <p:nvPr/>
            </p:nvCxnSpPr>
            <p:spPr bwMode="auto">
              <a:xfrm flipH="1">
                <a:off x="2339752" y="2282795"/>
                <a:ext cx="360040" cy="0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1047" name="Straight Arrow Connector 1046"/>
              <p:cNvCxnSpPr/>
              <p:nvPr/>
            </p:nvCxnSpPr>
            <p:spPr bwMode="auto">
              <a:xfrm flipH="1">
                <a:off x="2339752" y="3140968"/>
                <a:ext cx="1080120" cy="817042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35" name="TextBox 34"/>
              <p:cNvSpPr txBox="1"/>
              <p:nvPr/>
            </p:nvSpPr>
            <p:spPr>
              <a:xfrm>
                <a:off x="6970502" y="2282795"/>
                <a:ext cx="1411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nb-NO" b="1" dirty="0" smtClean="0">
                    <a:solidFill>
                      <a:srgbClr val="92D050"/>
                    </a:solidFill>
                    <a:latin typeface="Arial" pitchFamily="34" charset="0"/>
                    <a:cs typeface="Arial" pitchFamily="34" charset="0"/>
                  </a:rPr>
                  <a:t>Bruker</a:t>
                </a:r>
                <a:endParaRPr lang="nb-NO" b="1" dirty="0">
                  <a:solidFill>
                    <a:srgbClr val="92D05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30" name="Straight Arrow Connector 29"/>
              <p:cNvCxnSpPr>
                <a:endCxn id="5" idx="3"/>
              </p:cNvCxnSpPr>
              <p:nvPr/>
            </p:nvCxnSpPr>
            <p:spPr bwMode="auto">
              <a:xfrm flipH="1">
                <a:off x="2339752" y="3206761"/>
                <a:ext cx="1224136" cy="1687354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1030" name="Oval 1029"/>
              <p:cNvSpPr/>
              <p:nvPr/>
            </p:nvSpPr>
            <p:spPr bwMode="auto">
              <a:xfrm>
                <a:off x="2706578" y="1171723"/>
                <a:ext cx="3072126" cy="2222144"/>
              </a:xfrm>
              <a:prstGeom prst="ellipse">
                <a:avLst/>
              </a:prstGeom>
              <a:solidFill>
                <a:srgbClr val="B2DE82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nb-NO" smtClean="0">
                  <a:solidFill>
                    <a:srgbClr val="3C3C3B"/>
                  </a:solidFill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623375" y="1658423"/>
                <a:ext cx="3240359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nb-NO" sz="1400" dirty="0" smtClean="0">
                    <a:solidFill>
                      <a:srgbClr val="3C3C3B"/>
                    </a:solidFill>
                    <a:latin typeface="Arial" pitchFamily="34" charset="0"/>
                    <a:cs typeface="Arial" pitchFamily="34" charset="0"/>
                  </a:rPr>
                  <a:t>Mottak av henvendelser, via</a:t>
                </a:r>
              </a:p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nb-NO" sz="1400" dirty="0" smtClean="0">
                    <a:solidFill>
                      <a:srgbClr val="3C3C3B"/>
                    </a:solidFill>
                    <a:latin typeface="Arial" pitchFamily="34" charset="0"/>
                    <a:cs typeface="Arial" pitchFamily="34" charset="0"/>
                  </a:rPr>
                  <a:t>support@klassifikasjonssystemet.no </a:t>
                </a:r>
              </a:p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nb-NO" sz="1400" dirty="0" smtClean="0">
                    <a:solidFill>
                      <a:srgbClr val="3C3C3B"/>
                    </a:solidFill>
                    <a:latin typeface="Arial" pitchFamily="34" charset="0"/>
                    <a:cs typeface="Arial" pitchFamily="34" charset="0"/>
                  </a:rPr>
                  <a:t>eller direkte</a:t>
                </a:r>
              </a:p>
              <a:p>
                <a:pPr algn="l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nb-NO" sz="1400" dirty="0" smtClean="0">
                  <a:solidFill>
                    <a:srgbClr val="3C3C3B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nb-NO" sz="1400" b="1" dirty="0" smtClean="0">
                    <a:solidFill>
                      <a:srgbClr val="3C3C3B"/>
                    </a:solidFill>
                    <a:latin typeface="Arial" pitchFamily="34" charset="0"/>
                    <a:cs typeface="Arial" pitchFamily="34" charset="0"/>
                  </a:rPr>
                  <a:t>Sørge for svar </a:t>
                </a:r>
                <a:br>
                  <a:rPr lang="nb-NO" sz="1400" b="1" dirty="0" smtClean="0">
                    <a:solidFill>
                      <a:srgbClr val="3C3C3B"/>
                    </a:solidFill>
                    <a:latin typeface="Arial" pitchFamily="34" charset="0"/>
                    <a:cs typeface="Arial" pitchFamily="34" charset="0"/>
                  </a:rPr>
                </a:br>
                <a:endParaRPr lang="nb-NO" sz="1400" dirty="0">
                  <a:solidFill>
                    <a:srgbClr val="3C3C3B"/>
                  </a:solidFill>
                  <a:latin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34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Agenda</a:t>
            </a:r>
            <a:r>
              <a:rPr lang="nb-NO" dirty="0"/>
              <a:t/>
            </a:r>
            <a:br>
              <a:rPr lang="nb-NO" dirty="0"/>
            </a:b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lvl="0"/>
            <a:r>
              <a:rPr lang="nb-NO" sz="2400" b="1" dirty="0" smtClean="0"/>
              <a:t>Historikk </a:t>
            </a:r>
          </a:p>
          <a:p>
            <a:pPr lvl="0"/>
            <a:r>
              <a:rPr lang="nb-NO" sz="2400" b="1" dirty="0" smtClean="0"/>
              <a:t>Om klassifikasjonssystemet – </a:t>
            </a:r>
            <a:r>
              <a:rPr lang="nb-NO" sz="2400" b="1" dirty="0" smtClean="0"/>
              <a:t>formål og oppbygging</a:t>
            </a:r>
          </a:p>
          <a:p>
            <a:pPr lvl="0"/>
            <a:r>
              <a:rPr lang="nb-NO" sz="2400" b="1" dirty="0" smtClean="0"/>
              <a:t>Hva kan det brukes </a:t>
            </a:r>
            <a:r>
              <a:rPr lang="nb-NO" sz="2400" b="1" dirty="0" smtClean="0"/>
              <a:t>til – noen eksempler? </a:t>
            </a:r>
            <a:endParaRPr lang="nb-NO" sz="2400" b="1" dirty="0" smtClean="0"/>
          </a:p>
          <a:p>
            <a:pPr lvl="0"/>
            <a:r>
              <a:rPr lang="nb-NO" sz="2400" b="1" dirty="0" smtClean="0"/>
              <a:t>Status </a:t>
            </a:r>
            <a:r>
              <a:rPr lang="nb-NO" sz="2400" b="1" dirty="0" smtClean="0"/>
              <a:t>Klassifikasjonssystemet pr 2015</a:t>
            </a:r>
            <a:endParaRPr lang="nb-NO" sz="2400" b="1" dirty="0"/>
          </a:p>
          <a:p>
            <a:pPr lvl="0"/>
            <a:r>
              <a:rPr lang="nb-NO" sz="2400" b="1" dirty="0" smtClean="0"/>
              <a:t>Veien </a:t>
            </a:r>
            <a:r>
              <a:rPr lang="nb-NO" sz="2400" b="1" dirty="0"/>
              <a:t>videre</a:t>
            </a:r>
          </a:p>
          <a:p>
            <a:pPr marL="0" indent="0">
              <a:buNone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249772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22431"/>
            <a:ext cx="8229600" cy="4364966"/>
          </a:xfrm>
        </p:spPr>
        <p:txBody>
          <a:bodyPr/>
          <a:lstStyle/>
          <a:p>
            <a:r>
              <a:rPr lang="nb-NO" dirty="0" smtClean="0"/>
              <a:t>Dagens versjon inneholder to </a:t>
            </a:r>
            <a:r>
              <a:rPr lang="nb-NO" dirty="0"/>
              <a:t>typer rapporter</a:t>
            </a:r>
            <a:r>
              <a:rPr lang="nb-NO" dirty="0" smtClean="0"/>
              <a:t>:</a:t>
            </a:r>
            <a:endParaRPr lang="nb-NO" dirty="0"/>
          </a:p>
          <a:p>
            <a:pPr lvl="1"/>
            <a:r>
              <a:rPr lang="nb-NO" sz="2000" dirty="0"/>
              <a:t>Egendefinerte – her kan du velge selv de parameterne du ønsker å ha med</a:t>
            </a:r>
          </a:p>
          <a:p>
            <a:pPr lvl="1"/>
            <a:r>
              <a:rPr lang="nb-NO" sz="2000" dirty="0"/>
              <a:t>Standard </a:t>
            </a:r>
            <a:r>
              <a:rPr lang="nb-NO" sz="2000" dirty="0" smtClean="0"/>
              <a:t>rapporter</a:t>
            </a:r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1115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nb-NO" dirty="0" smtClean="0"/>
              <a:t>Rapporter</a:t>
            </a:r>
            <a:r>
              <a:rPr lang="nb-NO" dirty="0"/>
              <a:t/>
            </a:r>
            <a:br>
              <a:rPr lang="nb-NO" dirty="0"/>
            </a:br>
            <a:endParaRPr lang="nb-NO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34" y="3465759"/>
            <a:ext cx="6545649" cy="288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 rot="785230">
            <a:off x="6373312" y="2865593"/>
            <a:ext cx="26694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nb-NO" sz="2400" b="1" dirty="0">
                <a:solidFill>
                  <a:srgbClr val="00B050"/>
                </a:solidFill>
              </a:rPr>
              <a:t>Alle rapporter kan </a:t>
            </a:r>
            <a:br>
              <a:rPr lang="nb-NO" sz="2400" b="1" dirty="0">
                <a:solidFill>
                  <a:srgbClr val="00B050"/>
                </a:solidFill>
              </a:rPr>
            </a:br>
            <a:r>
              <a:rPr lang="nb-NO" sz="2400" b="1" dirty="0">
                <a:solidFill>
                  <a:srgbClr val="00B050"/>
                </a:solidFill>
              </a:rPr>
              <a:t>skrive ut til </a:t>
            </a:r>
            <a:r>
              <a:rPr lang="nb-NO" sz="2400" b="1" dirty="0" err="1" smtClean="0">
                <a:solidFill>
                  <a:srgbClr val="00B050"/>
                </a:solidFill>
              </a:rPr>
              <a:t>excel</a:t>
            </a:r>
            <a:r>
              <a:rPr lang="nb-NO" sz="2400" b="1" dirty="0" smtClean="0">
                <a:solidFill>
                  <a:srgbClr val="00B050"/>
                </a:solidFill>
              </a:rPr>
              <a:t>!</a:t>
            </a:r>
            <a:endParaRPr lang="nb-NO" sz="2400" b="1" dirty="0">
              <a:solidFill>
                <a:srgbClr val="00B050"/>
              </a:solidFill>
            </a:endParaRPr>
          </a:p>
          <a:p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40448179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6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b-NO" dirty="0" err="1" smtClean="0"/>
              <a:t>Registert</a:t>
            </a:r>
            <a:r>
              <a:rPr lang="nb-NO" dirty="0" smtClean="0"/>
              <a:t> i Nasjonal </a:t>
            </a:r>
            <a:r>
              <a:rPr lang="nb-NO" dirty="0" smtClean="0"/>
              <a:t>Database </a:t>
            </a:r>
            <a:br>
              <a:rPr lang="nb-NO" dirty="0" smtClean="0"/>
            </a:br>
            <a:r>
              <a:rPr lang="nb-NO" dirty="0" smtClean="0"/>
              <a:t>pr </a:t>
            </a:r>
            <a:r>
              <a:rPr lang="nb-NO" dirty="0" err="1" smtClean="0"/>
              <a:t>okt</a:t>
            </a:r>
            <a:r>
              <a:rPr lang="nb-NO" dirty="0" smtClean="0"/>
              <a:t> 2015</a:t>
            </a:r>
            <a:endParaRPr lang="nb-NO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4239491"/>
            <a:ext cx="8229600" cy="2437616"/>
          </a:xfrm>
        </p:spPr>
        <p:txBody>
          <a:bodyPr>
            <a:normAutofit/>
          </a:bodyPr>
          <a:lstStyle/>
          <a:p>
            <a:r>
              <a:rPr lang="nb-NO" sz="2000" dirty="0" smtClean="0"/>
              <a:t>Totalt 21 HF:</a:t>
            </a:r>
          </a:p>
          <a:p>
            <a:pPr lvl="1"/>
            <a:r>
              <a:rPr lang="nb-NO" sz="2000" dirty="0" smtClean="0"/>
              <a:t>11 HF har registrert i ND – helt eller delvis</a:t>
            </a:r>
            <a:endParaRPr lang="nb-NO" sz="2000" dirty="0" smtClean="0"/>
          </a:p>
          <a:p>
            <a:pPr lvl="1"/>
            <a:r>
              <a:rPr lang="nb-NO" sz="2000" dirty="0" smtClean="0"/>
              <a:t>10 HF har </a:t>
            </a:r>
            <a:r>
              <a:rPr lang="nb-NO" sz="2000" dirty="0" smtClean="0"/>
              <a:t>ikke registrert </a:t>
            </a:r>
            <a:r>
              <a:rPr lang="nb-NO" sz="2000" dirty="0" smtClean="0"/>
              <a:t>noe i ND</a:t>
            </a:r>
            <a:endParaRPr lang="nb-NO" sz="2000" dirty="0" smtClean="0"/>
          </a:p>
          <a:p>
            <a:endParaRPr lang="nb-NO" sz="2000" dirty="0" smtClean="0"/>
          </a:p>
          <a:p>
            <a:r>
              <a:rPr lang="nb-NO" sz="2000" dirty="0" smtClean="0"/>
              <a:t>NB! Noen har registrert i egne FDV-systemer og ikke overført til </a:t>
            </a:r>
            <a:r>
              <a:rPr lang="nb-NO" sz="2000" dirty="0" smtClean="0"/>
              <a:t>ND </a:t>
            </a:r>
            <a:endParaRPr lang="nb-NO" sz="2000" dirty="0" smtClean="0"/>
          </a:p>
          <a:p>
            <a:pPr marL="0" indent="0">
              <a:buNone/>
            </a:pPr>
            <a:endParaRPr lang="nb-NO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589500"/>
              </p:ext>
            </p:extLst>
          </p:nvPr>
        </p:nvGraphicFramePr>
        <p:xfrm>
          <a:off x="595744" y="1963651"/>
          <a:ext cx="767542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5084"/>
                <a:gridCol w="820190"/>
                <a:gridCol w="2249978"/>
                <a:gridCol w="1535084"/>
                <a:gridCol w="1535084"/>
              </a:tblGrid>
              <a:tr h="370840">
                <a:tc>
                  <a:txBody>
                    <a:bodyPr/>
                    <a:lstStyle/>
                    <a:p>
                      <a:r>
                        <a:rPr lang="nb-NO" dirty="0" smtClean="0"/>
                        <a:t>RHF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Ant HF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Areal (NTA)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Kapasitet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Organisasjons-nivå</a:t>
                      </a:r>
                      <a:endParaRPr lang="nb-N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b-NO" dirty="0" smtClean="0"/>
                        <a:t>HSØ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10 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8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8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8</a:t>
                      </a:r>
                      <a:endParaRPr lang="nb-N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b-NO" dirty="0" smtClean="0"/>
                        <a:t>HN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4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1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1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1</a:t>
                      </a:r>
                      <a:endParaRPr lang="nb-N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b-NO" dirty="0" smtClean="0"/>
                        <a:t>HMN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3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0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0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0</a:t>
                      </a:r>
                      <a:endParaRPr lang="nb-N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b-NO" dirty="0" smtClean="0"/>
                        <a:t>HV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4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2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2</a:t>
                      </a:r>
                      <a:endParaRPr lang="nb-N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 smtClean="0"/>
                        <a:t>2</a:t>
                      </a:r>
                      <a:endParaRPr lang="nb-NO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610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Veien videre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b-NO" sz="2400" dirty="0" smtClean="0"/>
              <a:t>Sykehusbygg har definert utviklingsprosjektet «</a:t>
            </a:r>
            <a:r>
              <a:rPr lang="nb-NO" sz="2400" dirty="0"/>
              <a:t>Ny driftsmodell for klassifikasjonssystemet» </a:t>
            </a:r>
            <a:endParaRPr lang="nb-NO" sz="2400" dirty="0" smtClean="0"/>
          </a:p>
          <a:p>
            <a:r>
              <a:rPr lang="nb-NO" sz="2400" dirty="0" smtClean="0"/>
              <a:t>Målet er </a:t>
            </a:r>
            <a:r>
              <a:rPr lang="nb-NO" sz="2400" dirty="0"/>
              <a:t>å sikre at systemet implementeres og tas i bruk på en slik måte at det blir et </a:t>
            </a:r>
            <a:endParaRPr lang="nb-NO" sz="2400" dirty="0" smtClean="0"/>
          </a:p>
          <a:p>
            <a:pPr lvl="1"/>
            <a:r>
              <a:rPr lang="nb-NO" sz="2400" dirty="0" smtClean="0"/>
              <a:t>grunnlag </a:t>
            </a:r>
            <a:r>
              <a:rPr lang="nb-NO" sz="2400" dirty="0"/>
              <a:t>for styring og planlegging i </a:t>
            </a:r>
            <a:r>
              <a:rPr lang="nb-NO" sz="2400" dirty="0" smtClean="0"/>
              <a:t>helseforetakene</a:t>
            </a:r>
          </a:p>
          <a:p>
            <a:pPr lvl="1"/>
            <a:r>
              <a:rPr lang="nb-NO" sz="2400" dirty="0" smtClean="0"/>
              <a:t>effektivt </a:t>
            </a:r>
            <a:r>
              <a:rPr lang="nb-NO" sz="2400" dirty="0"/>
              <a:t>verktøy for gjennomføring av tidligfaseplanlegging i sykehusprosjekter </a:t>
            </a:r>
            <a:endParaRPr lang="nb-NO" sz="2400" dirty="0" smtClean="0"/>
          </a:p>
          <a:p>
            <a:pPr lvl="1"/>
            <a:endParaRPr lang="nb-NO" sz="2400" dirty="0"/>
          </a:p>
          <a:p>
            <a:r>
              <a:rPr lang="nb-NO" sz="2400" dirty="0" smtClean="0"/>
              <a:t>Det er også et mål å </a:t>
            </a:r>
            <a:r>
              <a:rPr lang="nb-NO" sz="2400" dirty="0"/>
              <a:t>få etablert en driftsmodell som sørger for kontinuerlig oppdatering og videreutvikling.</a:t>
            </a:r>
            <a:br>
              <a:rPr lang="nb-NO" sz="2400" dirty="0"/>
            </a:br>
            <a:endParaRPr lang="nb-NO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4667" y="71879"/>
            <a:ext cx="2066723" cy="154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58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/>
              <a:t>Prosjekt «Ny driftsmodell for klassifikasjonssystemet</a:t>
            </a:r>
            <a:r>
              <a:rPr lang="nb-NO" dirty="0" smtClean="0"/>
              <a:t>»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8800"/>
            <a:ext cx="8575964" cy="4525963"/>
          </a:xfrm>
        </p:spPr>
        <p:txBody>
          <a:bodyPr>
            <a:noAutofit/>
          </a:bodyPr>
          <a:lstStyle/>
          <a:p>
            <a:r>
              <a:rPr lang="nb-NO" sz="2000" dirty="0" smtClean="0"/>
              <a:t>Fremdrift</a:t>
            </a:r>
            <a:r>
              <a:rPr lang="nb-NO" sz="2000" dirty="0"/>
              <a:t>:</a:t>
            </a:r>
          </a:p>
          <a:p>
            <a:pPr lvl="1"/>
            <a:r>
              <a:rPr lang="nb-NO" sz="2000" dirty="0"/>
              <a:t>Fase 1: fullføre implementeringen i alle HF  </a:t>
            </a:r>
            <a:br>
              <a:rPr lang="nb-NO" sz="2000" dirty="0"/>
            </a:br>
            <a:r>
              <a:rPr lang="nb-NO" sz="2000" dirty="0"/>
              <a:t>- </a:t>
            </a:r>
            <a:r>
              <a:rPr lang="nb-NO" sz="2000" dirty="0" err="1"/>
              <a:t>des</a:t>
            </a:r>
            <a:r>
              <a:rPr lang="nb-NO" sz="2000" dirty="0"/>
              <a:t> 2015</a:t>
            </a:r>
          </a:p>
          <a:p>
            <a:pPr lvl="1"/>
            <a:r>
              <a:rPr lang="nb-NO" sz="2000" dirty="0"/>
              <a:t>Fase 2: utarbeide en strategi for ny driftsmodell  </a:t>
            </a:r>
            <a:br>
              <a:rPr lang="nb-NO" sz="2000" dirty="0"/>
            </a:br>
            <a:r>
              <a:rPr lang="nb-NO" sz="2000" dirty="0"/>
              <a:t>- juli 2016, ferdig rapport</a:t>
            </a:r>
          </a:p>
          <a:p>
            <a:pPr lvl="1"/>
            <a:r>
              <a:rPr lang="nb-NO" sz="2000" dirty="0"/>
              <a:t>Fase 3: planlegging av implementering av ny driftsmodell, overgang til daglig drift </a:t>
            </a:r>
            <a:r>
              <a:rPr lang="nb-NO" sz="2000" dirty="0" err="1"/>
              <a:t>aug</a:t>
            </a:r>
            <a:r>
              <a:rPr lang="nb-NO" sz="2000" dirty="0"/>
              <a:t> 2016 -</a:t>
            </a:r>
          </a:p>
          <a:p>
            <a:r>
              <a:rPr lang="nb-NO" sz="2000" dirty="0" smtClean="0"/>
              <a:t>Konkret </a:t>
            </a:r>
            <a:r>
              <a:rPr lang="nb-NO" sz="2000" dirty="0"/>
              <a:t>utviklingsbehov av ND – kort sikt</a:t>
            </a:r>
          </a:p>
          <a:p>
            <a:pPr lvl="1"/>
            <a:r>
              <a:rPr lang="nb-NO" sz="2000" dirty="0" smtClean="0"/>
              <a:t>Tilrettelegge for rapporter med historiske data (spore utvikling over tid)</a:t>
            </a:r>
            <a:endParaRPr lang="nb-NO" sz="2000" dirty="0"/>
          </a:p>
          <a:p>
            <a:pPr lvl="1"/>
            <a:r>
              <a:rPr lang="nb-NO" sz="2000" dirty="0" smtClean="0"/>
              <a:t>Tilrettelegge for overføring fra </a:t>
            </a:r>
            <a:r>
              <a:rPr lang="nb-NO" sz="2000" dirty="0"/>
              <a:t>FDV-systemer til Nasjonal Database (web-services)</a:t>
            </a:r>
          </a:p>
          <a:p>
            <a:pPr lvl="1"/>
            <a:r>
              <a:rPr lang="nb-NO" sz="2000" dirty="0"/>
              <a:t>Forbedre og utvikle </a:t>
            </a:r>
            <a:r>
              <a:rPr lang="nb-NO" sz="2000" dirty="0" smtClean="0"/>
              <a:t>rapporter (inkl. k</a:t>
            </a:r>
            <a:r>
              <a:rPr lang="nb-NO" sz="2000" dirty="0" smtClean="0"/>
              <a:t>obling mot NPR – data)</a:t>
            </a:r>
            <a:endParaRPr lang="nb-NO" sz="2000" dirty="0" smtClean="0"/>
          </a:p>
          <a:p>
            <a:r>
              <a:rPr lang="nb-NO" sz="2000" dirty="0" smtClean="0"/>
              <a:t>Neste revisjon klassifikasjonssystemet må ses </a:t>
            </a:r>
            <a:r>
              <a:rPr lang="nb-NO" sz="2000" dirty="0"/>
              <a:t>i sammenheng med ny Norsk Standard for klassifisering av rom som er under </a:t>
            </a:r>
            <a:r>
              <a:rPr lang="nb-NO" sz="2000" dirty="0" smtClean="0"/>
              <a:t>utarbeidelse.</a:t>
            </a:r>
            <a:endParaRPr lang="nb-NO" sz="2000" dirty="0"/>
          </a:p>
        </p:txBody>
      </p:sp>
    </p:spTree>
    <p:extLst>
      <p:ext uri="{BB962C8B-B14F-4D97-AF65-F5344CB8AC3E}">
        <p14:creationId xmlns:p14="http://schemas.microsoft.com/office/powerpoint/2010/main" val="206881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170" y="78032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10 årsjubileum i 2016 </a:t>
            </a:r>
            <a:br>
              <a:rPr lang="nb-NO" dirty="0" smtClean="0"/>
            </a:br>
            <a:endParaRPr lang="nb-NO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4170" y="2650859"/>
            <a:ext cx="3377478" cy="33871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040" y="2546423"/>
            <a:ext cx="4283730" cy="35959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14170" y="1634836"/>
            <a:ext cx="4921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dirty="0" smtClean="0">
                <a:solidFill>
                  <a:srgbClr val="FF0000"/>
                </a:solidFill>
              </a:rPr>
              <a:t>Fra kartlegging til aktiv bruk av data !</a:t>
            </a:r>
          </a:p>
          <a:p>
            <a:endParaRPr lang="nb-NO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95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Historikk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9558"/>
            <a:ext cx="8229600" cy="4882806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nb-NO" sz="2000" b="1" dirty="0" smtClean="0">
                <a:solidFill>
                  <a:schemeClr val="tx1"/>
                </a:solidFill>
              </a:rPr>
              <a:t>2006</a:t>
            </a:r>
            <a:r>
              <a:rPr lang="nb-NO" sz="2000" dirty="0" smtClean="0">
                <a:solidFill>
                  <a:schemeClr val="tx1"/>
                </a:solidFill>
              </a:rPr>
              <a:t> – utviklet av Helsedirektoratets </a:t>
            </a:r>
            <a:r>
              <a:rPr lang="nb-NO" sz="2000" dirty="0">
                <a:solidFill>
                  <a:schemeClr val="tx1"/>
                </a:solidFill>
              </a:rPr>
              <a:t>Kompetansenettverk for </a:t>
            </a:r>
            <a:r>
              <a:rPr lang="nb-NO" sz="2000" dirty="0" smtClean="0">
                <a:solidFill>
                  <a:schemeClr val="tx1"/>
                </a:solidFill>
              </a:rPr>
              <a:t>sykehusplanlegging, Sintef sentral rolle</a:t>
            </a:r>
            <a:br>
              <a:rPr lang="nb-NO" sz="2000" dirty="0" smtClean="0">
                <a:solidFill>
                  <a:schemeClr val="tx1"/>
                </a:solidFill>
              </a:rPr>
            </a:br>
            <a:endParaRPr lang="nb-NO" sz="20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nb-NO" sz="2000" b="1" dirty="0" smtClean="0">
                <a:solidFill>
                  <a:schemeClr val="tx1"/>
                </a:solidFill>
              </a:rPr>
              <a:t>2011</a:t>
            </a:r>
            <a:r>
              <a:rPr lang="nb-NO" sz="2000" dirty="0" smtClean="0">
                <a:solidFill>
                  <a:schemeClr val="tx1"/>
                </a:solidFill>
              </a:rPr>
              <a:t> – Multiconsult fikk oppdraget (rammeavtale) med å etablere en Nasjonal Database, bistå med implementering av </a:t>
            </a:r>
            <a:r>
              <a:rPr lang="nb-NO" sz="2000" dirty="0" smtClean="0">
                <a:solidFill>
                  <a:schemeClr val="tx1"/>
                </a:solidFill>
              </a:rPr>
              <a:t>klassifikasjonssystemet </a:t>
            </a:r>
            <a:r>
              <a:rPr lang="nb-NO" sz="2000" dirty="0" smtClean="0">
                <a:solidFill>
                  <a:schemeClr val="tx1"/>
                </a:solidFill>
              </a:rPr>
              <a:t>i helseforetakene, samt </a:t>
            </a:r>
            <a:r>
              <a:rPr lang="nb-NO" sz="2000" dirty="0" smtClean="0">
                <a:solidFill>
                  <a:schemeClr val="tx1"/>
                </a:solidFill>
              </a:rPr>
              <a:t>på </a:t>
            </a:r>
            <a:r>
              <a:rPr lang="nb-NO" sz="2000" dirty="0" smtClean="0">
                <a:solidFill>
                  <a:schemeClr val="tx1"/>
                </a:solidFill>
              </a:rPr>
              <a:t>drift og forvaltning av </a:t>
            </a:r>
            <a:r>
              <a:rPr lang="nb-NO" sz="2000" dirty="0" smtClean="0">
                <a:solidFill>
                  <a:schemeClr val="tx1"/>
                </a:solidFill>
              </a:rPr>
              <a:t>databasen.</a:t>
            </a:r>
            <a:br>
              <a:rPr lang="nb-NO" sz="2000" dirty="0" smtClean="0">
                <a:solidFill>
                  <a:schemeClr val="tx1"/>
                </a:solidFill>
              </a:rPr>
            </a:br>
            <a:endParaRPr lang="nb-NO" sz="20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nb-NO" sz="2000" b="1" dirty="0" smtClean="0">
                <a:solidFill>
                  <a:schemeClr val="tx1"/>
                </a:solidFill>
              </a:rPr>
              <a:t>2015</a:t>
            </a:r>
            <a:r>
              <a:rPr lang="nb-NO" sz="2000" dirty="0" smtClean="0">
                <a:solidFill>
                  <a:schemeClr val="tx1"/>
                </a:solidFill>
              </a:rPr>
              <a:t> </a:t>
            </a:r>
            <a:r>
              <a:rPr lang="nb-NO" sz="2000" dirty="0" smtClean="0">
                <a:solidFill>
                  <a:schemeClr val="tx1"/>
                </a:solidFill>
              </a:rPr>
              <a:t>– </a:t>
            </a:r>
            <a:r>
              <a:rPr lang="nb-NO" sz="2000" dirty="0" smtClean="0">
                <a:solidFill>
                  <a:schemeClr val="tx1"/>
                </a:solidFill>
              </a:rPr>
              <a:t>ansvar </a:t>
            </a:r>
            <a:r>
              <a:rPr lang="nb-NO" sz="2000" dirty="0">
                <a:solidFill>
                  <a:schemeClr val="tx1"/>
                </a:solidFill>
              </a:rPr>
              <a:t>for drift og vedlikehold av klassifikasjonssystemet med </a:t>
            </a:r>
            <a:r>
              <a:rPr lang="nb-NO" sz="2000" dirty="0" smtClean="0">
                <a:solidFill>
                  <a:schemeClr val="tx1"/>
                </a:solidFill>
              </a:rPr>
              <a:t>veileder </a:t>
            </a:r>
            <a:r>
              <a:rPr lang="nb-NO" sz="2000" dirty="0">
                <a:solidFill>
                  <a:schemeClr val="tx1"/>
                </a:solidFill>
              </a:rPr>
              <a:t>lagt til Sykehusbygg HF. </a:t>
            </a:r>
            <a:r>
              <a:rPr lang="nb-NO" sz="2000" dirty="0" smtClean="0">
                <a:solidFill>
                  <a:schemeClr val="tx1"/>
                </a:solidFill>
              </a:rPr>
              <a:t/>
            </a:r>
            <a:br>
              <a:rPr lang="nb-NO" sz="2000" dirty="0" smtClean="0">
                <a:solidFill>
                  <a:schemeClr val="tx1"/>
                </a:solidFill>
              </a:rPr>
            </a:br>
            <a:endParaRPr lang="nb-NO" sz="20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nb-NO" sz="2000" dirty="0" smtClean="0">
                <a:solidFill>
                  <a:schemeClr val="tx1"/>
                </a:solidFill>
              </a:rPr>
              <a:t>Krav </a:t>
            </a:r>
            <a:r>
              <a:rPr lang="nb-NO" sz="2000" dirty="0">
                <a:solidFill>
                  <a:schemeClr val="tx1"/>
                </a:solidFill>
              </a:rPr>
              <a:t>fra eier om at alle HF skal registrere sine bygninger iht. </a:t>
            </a:r>
            <a:r>
              <a:rPr lang="nb-NO" sz="2000" dirty="0" smtClean="0">
                <a:solidFill>
                  <a:schemeClr val="tx1"/>
                </a:solidFill>
              </a:rPr>
              <a:t>Klassifikasjonssystemet (ref. tidligere foretaksprotokoller)</a:t>
            </a:r>
          </a:p>
          <a:p>
            <a:pPr>
              <a:buFont typeface="Arial" pitchFamily="34" charset="0"/>
              <a:buChar char="•"/>
            </a:pPr>
            <a:endParaRPr lang="nb-NO" sz="20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nb-NO" sz="2000" dirty="0">
                <a:solidFill>
                  <a:schemeClr val="tx1"/>
                </a:solidFill>
              </a:rPr>
              <a:t>Foretaksprotokollen </a:t>
            </a:r>
            <a:r>
              <a:rPr lang="nb-NO" sz="2000" dirty="0">
                <a:solidFill>
                  <a:schemeClr val="tx1"/>
                </a:solidFill>
              </a:rPr>
              <a:t>av mars 2015 mellom Helse- og omsorgsdepartementet og Sykehusbygg HF er det tatt inn en forutsetning om at </a:t>
            </a:r>
            <a:r>
              <a:rPr lang="nb-NO" sz="2000" b="1" i="1" dirty="0">
                <a:solidFill>
                  <a:schemeClr val="tx1"/>
                </a:solidFill>
              </a:rPr>
              <a:t>Klassifikasjonssystemet skal innføres og </a:t>
            </a:r>
            <a:r>
              <a:rPr lang="nb-NO" sz="2000" b="1" i="1" dirty="0" smtClean="0">
                <a:solidFill>
                  <a:schemeClr val="tx1"/>
                </a:solidFill>
              </a:rPr>
              <a:t>være tatt </a:t>
            </a:r>
            <a:r>
              <a:rPr lang="nb-NO" sz="2000" b="1" i="1" dirty="0">
                <a:solidFill>
                  <a:schemeClr val="tx1"/>
                </a:solidFill>
              </a:rPr>
              <a:t>i bruk i alle helseforetak i løpet av </a:t>
            </a:r>
            <a:r>
              <a:rPr lang="nb-NO" sz="2000" b="1" i="1" dirty="0">
                <a:solidFill>
                  <a:schemeClr val="tx1"/>
                </a:solidFill>
              </a:rPr>
              <a:t>2015. </a:t>
            </a:r>
            <a:endParaRPr lang="nb-NO" sz="2000" b="1" i="1" dirty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nb-NO" sz="20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nb-NO" sz="2000" dirty="0">
              <a:solidFill>
                <a:schemeClr val="tx1"/>
              </a:solidFill>
            </a:endParaRPr>
          </a:p>
          <a:p>
            <a:endParaRPr lang="nb-NO" sz="2000" dirty="0"/>
          </a:p>
        </p:txBody>
      </p:sp>
    </p:spTree>
    <p:extLst>
      <p:ext uri="{BB962C8B-B14F-4D97-AF65-F5344CB8AC3E}">
        <p14:creationId xmlns:p14="http://schemas.microsoft.com/office/powerpoint/2010/main" val="89394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Historikk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02327"/>
            <a:ext cx="8229600" cy="5334000"/>
          </a:xfrm>
        </p:spPr>
        <p:txBody>
          <a:bodyPr>
            <a:normAutofit/>
          </a:bodyPr>
          <a:lstStyle/>
          <a:p>
            <a:r>
              <a:rPr lang="nb-NO" sz="2400" dirty="0" smtClean="0"/>
              <a:t>Ny </a:t>
            </a:r>
            <a:r>
              <a:rPr lang="nb-NO" sz="2400" dirty="0" smtClean="0"/>
              <a:t>nasjonal </a:t>
            </a:r>
            <a:r>
              <a:rPr lang="nb-NO" sz="2400" dirty="0"/>
              <a:t>databasen (ND) for klassifikasjonssystemet, klar for bruk 2.september 2013. </a:t>
            </a:r>
            <a:endParaRPr lang="nb-NO" sz="2400" dirty="0" smtClean="0"/>
          </a:p>
          <a:p>
            <a:endParaRPr lang="nb-NO" sz="2400" dirty="0"/>
          </a:p>
          <a:p>
            <a:endParaRPr lang="nb-NO" sz="2400" dirty="0" smtClean="0"/>
          </a:p>
          <a:p>
            <a:endParaRPr lang="nb-NO" sz="2400" dirty="0"/>
          </a:p>
          <a:p>
            <a:endParaRPr lang="nb-NO" sz="2400" dirty="0" smtClean="0"/>
          </a:p>
          <a:p>
            <a:endParaRPr lang="nb-NO" sz="2400" dirty="0"/>
          </a:p>
          <a:p>
            <a:endParaRPr lang="nb-NO" sz="2400" dirty="0" smtClean="0"/>
          </a:p>
          <a:p>
            <a:endParaRPr lang="nb-NO" sz="2400" dirty="0"/>
          </a:p>
          <a:p>
            <a:endParaRPr lang="nb-NO" sz="2400" dirty="0" smtClean="0"/>
          </a:p>
          <a:p>
            <a:r>
              <a:rPr lang="nb-NO" sz="2400" dirty="0" smtClean="0"/>
              <a:t>All </a:t>
            </a:r>
            <a:r>
              <a:rPr lang="nb-NO" sz="2400" dirty="0"/>
              <a:t>informasjon om klassifikasjonssystemet for helsebygg finnes på nettstedet </a:t>
            </a:r>
            <a:r>
              <a:rPr lang="nb-NO" sz="2400" dirty="0">
                <a:solidFill>
                  <a:schemeClr val="tx1"/>
                </a:solidFill>
                <a:hlinkClick r:id="rId2"/>
              </a:rPr>
              <a:t>https://www.klassifikasjonssystemet.no</a:t>
            </a:r>
            <a:endParaRPr lang="nb-NO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nb-NO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6833" y="2150957"/>
            <a:ext cx="3990333" cy="3347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206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13435"/>
            <a:ext cx="7791450" cy="1112838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>Historikk:</a:t>
            </a:r>
            <a:br>
              <a:rPr lang="nb-NO" dirty="0" smtClean="0"/>
            </a:br>
            <a:r>
              <a:rPr lang="nb-NO" dirty="0" smtClean="0"/>
              <a:t>Versjoner klassifikasjonssystemet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027006"/>
            <a:ext cx="7791450" cy="4318000"/>
          </a:xfrm>
        </p:spPr>
        <p:txBody>
          <a:bodyPr>
            <a:normAutofit fontScale="77500" lnSpcReduction="20000"/>
          </a:bodyPr>
          <a:lstStyle/>
          <a:p>
            <a:r>
              <a:rPr lang="nb-NO" sz="3100" dirty="0" smtClean="0"/>
              <a:t>Direktoratet ved Kompetansenettverket for sykehusplanlegging har utarbeidet følgende revisjoner:</a:t>
            </a:r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endParaRPr lang="nb-NO" dirty="0" smtClean="0"/>
          </a:p>
          <a:p>
            <a:endParaRPr lang="nb-NO" dirty="0" smtClean="0"/>
          </a:p>
          <a:p>
            <a:endParaRPr lang="nb-NO" dirty="0"/>
          </a:p>
          <a:p>
            <a:pPr marL="0" indent="0">
              <a:buNone/>
            </a:pPr>
            <a:endParaRPr lang="nb-NO" sz="1050" dirty="0"/>
          </a:p>
          <a:p>
            <a:r>
              <a:rPr lang="nb-NO" sz="3100" dirty="0" smtClean="0"/>
              <a:t>Endringstabeller</a:t>
            </a:r>
            <a:endParaRPr lang="nb-NO" sz="3100" dirty="0"/>
          </a:p>
          <a:p>
            <a:pPr lvl="1"/>
            <a:r>
              <a:rPr lang="nb-NO" sz="1900" dirty="0" smtClean="0"/>
              <a:t>Endring 1.0 til 3.1.2</a:t>
            </a:r>
          </a:p>
          <a:p>
            <a:pPr lvl="1"/>
            <a:r>
              <a:rPr lang="nb-NO" sz="1900" dirty="0"/>
              <a:t>Romnavnendring 1.0-3.1.2</a:t>
            </a:r>
          </a:p>
          <a:p>
            <a:pPr lvl="1"/>
            <a:r>
              <a:rPr lang="nb-NO" sz="1900" dirty="0"/>
              <a:t>Endring 2.0 til 3.1.2</a:t>
            </a:r>
          </a:p>
          <a:p>
            <a:pPr lvl="1"/>
            <a:r>
              <a:rPr lang="nb-NO" sz="1900" dirty="0"/>
              <a:t>Romnavnendring 2.0-3.1.2</a:t>
            </a:r>
          </a:p>
          <a:p>
            <a:pPr lvl="1"/>
            <a:r>
              <a:rPr lang="nb-NO" sz="1900" dirty="0"/>
              <a:t>Romnavnendring 3.1.3-3.1.4</a:t>
            </a:r>
          </a:p>
          <a:p>
            <a:pPr lvl="1"/>
            <a:endParaRPr lang="nb-NO" sz="1900" dirty="0"/>
          </a:p>
          <a:p>
            <a:pPr marL="0" indent="0">
              <a:buNone/>
            </a:pPr>
            <a:endParaRPr lang="nb-NO" sz="2100" dirty="0">
              <a:solidFill>
                <a:schemeClr val="tx2">
                  <a:lumMod val="50000"/>
                </a:schemeClr>
              </a:solidFill>
            </a:endParaRPr>
          </a:p>
          <a:p>
            <a:endParaRPr lang="en-US" dirty="0" smtClean="0"/>
          </a:p>
          <a:p>
            <a:endParaRPr lang="nb-NO" dirty="0" smtClean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/>
          </p:nvPr>
        </p:nvGraphicFramePr>
        <p:xfrm>
          <a:off x="844059" y="2821018"/>
          <a:ext cx="7951595" cy="9124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717681"/>
                <a:gridCol w="983672"/>
                <a:gridCol w="899093"/>
                <a:gridCol w="831836"/>
                <a:gridCol w="603589"/>
                <a:gridCol w="978931"/>
                <a:gridCol w="978931"/>
                <a:gridCol w="978931"/>
                <a:gridCol w="978931"/>
              </a:tblGrid>
              <a:tr h="418082"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b="1" u="none" strike="noStrike" dirty="0" smtClean="0">
                          <a:effectLst/>
                        </a:rPr>
                        <a:t>  Versjon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b">
                    <a:solidFill>
                      <a:srgbClr val="F9E1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b="1" u="none" strike="noStrike" dirty="0">
                          <a:effectLst/>
                        </a:rPr>
                        <a:t>1.0 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b">
                    <a:solidFill>
                      <a:srgbClr val="F9E1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b="1" u="none" strike="noStrike" dirty="0">
                          <a:effectLst/>
                        </a:rPr>
                        <a:t>2.0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b">
                    <a:solidFill>
                      <a:srgbClr val="F9E1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b="1" u="none" strike="noStrike" dirty="0">
                          <a:effectLst/>
                        </a:rPr>
                        <a:t> 3.0 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b">
                    <a:solidFill>
                      <a:srgbClr val="F9E1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b="1" u="none" strike="noStrike" dirty="0">
                          <a:effectLst/>
                        </a:rPr>
                        <a:t> 3.1 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b">
                    <a:solidFill>
                      <a:srgbClr val="F9E1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b">
                    <a:solidFill>
                      <a:srgbClr val="F9E1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3.1.2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b">
                    <a:solidFill>
                      <a:srgbClr val="F2BF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3.1.3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b">
                    <a:solidFill>
                      <a:srgbClr val="F2BF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3.1.4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b">
                    <a:solidFill>
                      <a:srgbClr val="F2BF40"/>
                    </a:solidFill>
                  </a:tcPr>
                </a:tc>
              </a:tr>
              <a:tr h="494338"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u="none" strike="noStrike" dirty="0" smtClean="0">
                          <a:effectLst/>
                        </a:rPr>
                        <a:t>  Dato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ctr">
                    <a:solidFill>
                      <a:srgbClr val="F9E1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 dirty="0">
                          <a:effectLst/>
                        </a:rPr>
                        <a:t>16.08.2006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ctr">
                    <a:solidFill>
                      <a:srgbClr val="F9E1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 dirty="0">
                          <a:effectLst/>
                        </a:rPr>
                        <a:t>21.05.2009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ctr">
                    <a:solidFill>
                      <a:srgbClr val="F9E1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 dirty="0">
                          <a:effectLst/>
                        </a:rPr>
                        <a:t>16.03.2012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ctr">
                    <a:solidFill>
                      <a:srgbClr val="F9E1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 dirty="0">
                          <a:effectLst/>
                        </a:rPr>
                        <a:t>des.12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ctr">
                    <a:solidFill>
                      <a:srgbClr val="F9E1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1.1.2013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ctr">
                    <a:solidFill>
                      <a:srgbClr val="F9E1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2.12.2013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ctr">
                    <a:solidFill>
                      <a:srgbClr val="F2BF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1.0.2014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ctr">
                    <a:solidFill>
                      <a:srgbClr val="F2BF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17.03.2015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73" marR="6873" marT="6873" marB="0" anchor="ctr">
                    <a:solidFill>
                      <a:srgbClr val="F2BF40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48400" y="384830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Nasjonal Database</a:t>
            </a:r>
            <a:endParaRPr lang="nb-NO" dirty="0"/>
          </a:p>
        </p:txBody>
      </p:sp>
      <p:sp>
        <p:nvSpPr>
          <p:cNvPr id="6" name="Right Arrow Callout 5"/>
          <p:cNvSpPr/>
          <p:nvPr/>
        </p:nvSpPr>
        <p:spPr>
          <a:xfrm>
            <a:off x="5915891" y="3848308"/>
            <a:ext cx="304800" cy="360197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19523"/>
            </a:avLst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3524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sz="3200" dirty="0"/>
              <a:t>Hvorfor klassifikasjon av arealer og rom ?</a:t>
            </a:r>
            <a:endParaRPr lang="nb-NO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2079" y="1798638"/>
            <a:ext cx="3183583" cy="4318000"/>
          </a:xfrm>
        </p:spPr>
        <p:txBody>
          <a:bodyPr/>
          <a:lstStyle/>
          <a:p>
            <a:r>
              <a:rPr lang="nb-NO" sz="1800" dirty="0" smtClean="0"/>
              <a:t>Rosa = sengerom</a:t>
            </a:r>
          </a:p>
          <a:p>
            <a:endParaRPr lang="nb-NO" sz="1800" dirty="0" smtClean="0"/>
          </a:p>
          <a:p>
            <a:r>
              <a:rPr lang="nb-NO" sz="1800" dirty="0" smtClean="0"/>
              <a:t>En fløy med god nærhet mellom rom</a:t>
            </a:r>
          </a:p>
          <a:p>
            <a:endParaRPr lang="nb-NO" sz="1800" dirty="0" smtClean="0"/>
          </a:p>
          <a:p>
            <a:r>
              <a:rPr lang="nb-NO" sz="1800" dirty="0" smtClean="0"/>
              <a:t>To fløyer med lav kapasitet, høy arealfaktor og utfordrende </a:t>
            </a:r>
            <a:r>
              <a:rPr lang="nb-NO" sz="1800" dirty="0" err="1" smtClean="0"/>
              <a:t>bemannings-situasjon</a:t>
            </a:r>
            <a:r>
              <a:rPr lang="nb-NO" sz="1800" dirty="0" smtClean="0"/>
              <a:t> og drift</a:t>
            </a:r>
            <a:endParaRPr lang="nb-NO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221088"/>
            <a:ext cx="4787255" cy="205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00808"/>
            <a:ext cx="4926290" cy="2438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6FB2-041A-413B-8E17-6AC0A2A5EFC2}" type="slidenum">
              <a:rPr lang="nb-NO" smtClean="0">
                <a:solidFill>
                  <a:srgbClr val="000000"/>
                </a:solidFill>
              </a:rPr>
              <a:pPr/>
              <a:t>6</a:t>
            </a:fld>
            <a:endParaRPr lang="nb-NO">
              <a:solidFill>
                <a:srgbClr val="000000"/>
              </a:solidFill>
            </a:endParaRP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>
                <a:solidFill>
                  <a:srgbClr val="000000"/>
                </a:solidFill>
              </a:rPr>
              <a:t>Verktøy for kravsepsifikasjon og romprogrammering</a:t>
            </a:r>
            <a:endParaRPr lang="nb-N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01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sz="3200" dirty="0"/>
              <a:t>Hvorfor klassifikasjon </a:t>
            </a:r>
            <a:r>
              <a:rPr lang="nb-NO" sz="3200" dirty="0" smtClean="0"/>
              <a:t>av arealer </a:t>
            </a:r>
            <a:r>
              <a:rPr lang="nb-NO" sz="3200" dirty="0"/>
              <a:t>og rom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7819" y="1362713"/>
            <a:ext cx="8229600" cy="4364966"/>
          </a:xfrm>
        </p:spPr>
        <p:txBody>
          <a:bodyPr>
            <a:normAutofit/>
          </a:bodyPr>
          <a:lstStyle/>
          <a:p>
            <a:r>
              <a:rPr lang="nb-NO" sz="1800" b="1" dirty="0" smtClean="0"/>
              <a:t>Fra veilederen: </a:t>
            </a:r>
          </a:p>
          <a:p>
            <a:pPr lvl="1"/>
            <a:r>
              <a:rPr lang="nb-NO" sz="1800" i="1" dirty="0" smtClean="0"/>
              <a:t>Klassifikasjonssystemet </a:t>
            </a:r>
            <a:r>
              <a:rPr lang="nb-NO" sz="1800" i="1" dirty="0"/>
              <a:t>skal bidra til en </a:t>
            </a:r>
            <a:r>
              <a:rPr lang="nb-NO" sz="1800" b="1" i="1" dirty="0"/>
              <a:t>god og aktiv forvaltning av sykehusbyggene</a:t>
            </a:r>
            <a:r>
              <a:rPr lang="nb-NO" sz="1800" i="1" dirty="0"/>
              <a:t> ved at informasjon kan innhentes om arealbruk og kapasitetsutnyttelse for de ulike funksjoner og rom, og som gir grunnlag for å analysere </a:t>
            </a:r>
            <a:r>
              <a:rPr lang="nb-NO" sz="1800" i="1" dirty="0" smtClean="0"/>
              <a:t>hvordan </a:t>
            </a:r>
            <a:r>
              <a:rPr lang="nb-NO" sz="1800" i="1" dirty="0"/>
              <a:t>ressursene kan videreutvikles. </a:t>
            </a:r>
            <a:endParaRPr lang="nb-NO" sz="1800" i="1" dirty="0" smtClean="0"/>
          </a:p>
          <a:p>
            <a:pPr lvl="1"/>
            <a:endParaRPr lang="nb-NO" sz="1800" i="1" dirty="0"/>
          </a:p>
          <a:p>
            <a:pPr lvl="1"/>
            <a:r>
              <a:rPr lang="nb-NO" sz="1800" i="1" dirty="0"/>
              <a:t>Informasjonen fra Klassifikasjonssystemet vil dermed være viktig både for </a:t>
            </a:r>
            <a:r>
              <a:rPr lang="nb-NO" sz="1800" b="1" i="1" dirty="0"/>
              <a:t>daglig styring og drift</a:t>
            </a:r>
            <a:r>
              <a:rPr lang="nb-NO" sz="1800" i="1" dirty="0"/>
              <a:t>, men også som beslutningsgrunnlag for </a:t>
            </a:r>
            <a:r>
              <a:rPr lang="nb-NO" sz="1800" b="1" i="1" dirty="0"/>
              <a:t>dimensjonering av prosjekter, strategisk planlegging og nasjonale oversikter</a:t>
            </a:r>
            <a:r>
              <a:rPr lang="nb-NO" sz="1800" i="1" dirty="0"/>
              <a:t>. </a:t>
            </a:r>
            <a:endParaRPr lang="nb-NO" sz="18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19" y="4414126"/>
            <a:ext cx="8321761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31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780928"/>
            <a:ext cx="7682797" cy="33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3200" dirty="0" smtClean="0"/>
              <a:t>Hva er klassifikasjonssystemet?</a:t>
            </a:r>
            <a:br>
              <a:rPr lang="nb-NO" sz="3200" dirty="0" smtClean="0"/>
            </a:br>
            <a:endParaRPr lang="nb-NO" sz="32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3568" y="1232667"/>
            <a:ext cx="7791450" cy="4318000"/>
          </a:xfrm>
        </p:spPr>
        <p:txBody>
          <a:bodyPr/>
          <a:lstStyle/>
          <a:p>
            <a:pPr>
              <a:buNone/>
            </a:pPr>
            <a:r>
              <a:rPr lang="nb-NO" sz="2000" b="1" dirty="0" smtClean="0"/>
              <a:t>To deler:</a:t>
            </a:r>
          </a:p>
          <a:p>
            <a:r>
              <a:rPr lang="nb-NO" sz="2000" b="1" dirty="0" smtClean="0"/>
              <a:t>Et nomenklatur</a:t>
            </a:r>
            <a:r>
              <a:rPr lang="nb-NO" sz="2000" dirty="0" smtClean="0"/>
              <a:t>: felles benevning av funksjoner og rom i sykehus</a:t>
            </a:r>
            <a:br>
              <a:rPr lang="nb-NO" sz="2000" dirty="0" smtClean="0"/>
            </a:br>
            <a:r>
              <a:rPr lang="nb-NO" sz="2000" dirty="0" smtClean="0"/>
              <a:t>- for sammenliknbarhet mellom sykehus, institusjoner og enheter</a:t>
            </a:r>
          </a:p>
          <a:p>
            <a:r>
              <a:rPr lang="nb-NO" sz="2000" b="1" dirty="0" smtClean="0"/>
              <a:t>En struktur</a:t>
            </a:r>
            <a:r>
              <a:rPr lang="nb-NO" sz="2000" dirty="0" smtClean="0"/>
              <a:t>: som knytter sammen rom og funksjoner</a:t>
            </a:r>
            <a:endParaRPr lang="nb-NO" sz="200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6FB2-041A-413B-8E17-6AC0A2A5EFC2}" type="slidenum">
              <a:rPr lang="nb-NO" smtClean="0">
                <a:solidFill>
                  <a:srgbClr val="000000"/>
                </a:solidFill>
              </a:rPr>
              <a:pPr/>
              <a:t>8</a:t>
            </a:fld>
            <a:endParaRPr lang="nb-NO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12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Oppbygging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339" y="1556792"/>
            <a:ext cx="8554065" cy="4318000"/>
          </a:xfrm>
        </p:spPr>
        <p:txBody>
          <a:bodyPr>
            <a:noAutofit/>
          </a:bodyPr>
          <a:lstStyle/>
          <a:p>
            <a:r>
              <a:rPr lang="nb-NO" sz="2000" dirty="0" smtClean="0"/>
              <a:t>4 nivå, 12 hovedfunksjoner</a:t>
            </a:r>
          </a:p>
          <a:p>
            <a:r>
              <a:rPr lang="nb-NO" sz="2000" b="1" dirty="0" smtClean="0"/>
              <a:t>Hovedfunksjon, </a:t>
            </a:r>
            <a:r>
              <a:rPr lang="nb-NO" sz="2000" b="1" dirty="0" err="1" smtClean="0"/>
              <a:t>delfunksjon</a:t>
            </a:r>
            <a:r>
              <a:rPr lang="nb-NO" sz="2000" b="1" dirty="0" smtClean="0"/>
              <a:t> og rom </a:t>
            </a:r>
            <a:r>
              <a:rPr lang="nb-NO" sz="2000" dirty="0" smtClean="0"/>
              <a:t>er unike begreper (generelle) og som det kan søkes på.</a:t>
            </a:r>
          </a:p>
          <a:p>
            <a:r>
              <a:rPr lang="nb-NO" sz="2000" b="1" dirty="0" smtClean="0"/>
              <a:t>Romspesifikasjon</a:t>
            </a:r>
            <a:r>
              <a:rPr lang="nb-NO" sz="2000" dirty="0" smtClean="0"/>
              <a:t> </a:t>
            </a:r>
            <a:r>
              <a:rPr lang="nb-NO" sz="2000" dirty="0" smtClean="0"/>
              <a:t>gir en nærmere beskrivelse, og det er mulig å legge til nye spesifikasjoner der </a:t>
            </a:r>
            <a:r>
              <a:rPr lang="nb-NO" sz="2000" dirty="0" err="1" smtClean="0"/>
              <a:t>romlisten</a:t>
            </a:r>
            <a:r>
              <a:rPr lang="nb-NO" sz="2000" dirty="0" smtClean="0"/>
              <a:t> ikke dekker behovet</a:t>
            </a:r>
          </a:p>
          <a:p>
            <a:r>
              <a:rPr lang="nb-NO" sz="2000" dirty="0" smtClean="0"/>
              <a:t>For </a:t>
            </a:r>
            <a:r>
              <a:rPr lang="nb-NO" sz="2000" i="1" dirty="0" smtClean="0"/>
              <a:t>kapasitetsbærende </a:t>
            </a:r>
            <a:r>
              <a:rPr lang="nb-NO" sz="2000" dirty="0" smtClean="0"/>
              <a:t>rom </a:t>
            </a:r>
            <a:r>
              <a:rPr lang="nb-NO" sz="2000" dirty="0" smtClean="0"/>
              <a:t>skal det alltid også angis </a:t>
            </a:r>
            <a:r>
              <a:rPr lang="nb-NO" sz="2000" dirty="0" smtClean="0"/>
              <a:t>kapasitet </a:t>
            </a:r>
            <a:r>
              <a:rPr lang="nb-NO" sz="2000" dirty="0" smtClean="0"/>
              <a:t>(f.eks. antall senger, antall kontorplasser, antall </a:t>
            </a:r>
            <a:r>
              <a:rPr lang="nb-NO" sz="2000" dirty="0" err="1" smtClean="0"/>
              <a:t>observasjonsplasser</a:t>
            </a:r>
            <a:r>
              <a:rPr lang="nb-NO" sz="2000" dirty="0" smtClean="0"/>
              <a:t> m.m.</a:t>
            </a:r>
            <a:r>
              <a:rPr lang="nb-NO" sz="2000" dirty="0" smtClean="0"/>
              <a:t> </a:t>
            </a:r>
            <a:endParaRPr lang="nb-NO" sz="2000" dirty="0" smtClean="0"/>
          </a:p>
          <a:p>
            <a:endParaRPr lang="nb-NO" sz="2000" dirty="0" smtClean="0"/>
          </a:p>
          <a:p>
            <a:endParaRPr lang="nb-NO" sz="2000" dirty="0" smtClean="0"/>
          </a:p>
          <a:p>
            <a:endParaRPr lang="nb-NO" sz="2000" dirty="0"/>
          </a:p>
          <a:p>
            <a:endParaRPr lang="nb-NO" sz="2000" dirty="0" smtClean="0"/>
          </a:p>
          <a:p>
            <a:pPr>
              <a:buNone/>
            </a:pPr>
            <a:r>
              <a:rPr lang="nb-NO" sz="2000" i="1" dirty="0" smtClean="0"/>
              <a:t>	Kapasitetsbærende </a:t>
            </a:r>
            <a:r>
              <a:rPr lang="nb-NO" sz="2000" i="1" dirty="0" smtClean="0"/>
              <a:t>rom spesielt viktig </a:t>
            </a:r>
            <a:r>
              <a:rPr lang="nb-NO" sz="2000" i="1" dirty="0" err="1" smtClean="0"/>
              <a:t>ifht</a:t>
            </a:r>
            <a:r>
              <a:rPr lang="nb-NO" sz="2000" i="1" dirty="0" smtClean="0"/>
              <a:t>. til vurdering av kapasitets- og arealutnyttelse: </a:t>
            </a:r>
            <a:r>
              <a:rPr lang="nb-NO" sz="2000" i="1" dirty="0" smtClean="0"/>
              <a:t>entydig </a:t>
            </a:r>
            <a:r>
              <a:rPr lang="nb-NO" sz="2000" i="1" dirty="0" smtClean="0"/>
              <a:t>benevnelse og bruk av romspesifikasjon</a:t>
            </a:r>
            <a:endParaRPr lang="nb-NO" sz="2000" i="1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36FB2-041A-413B-8E17-6AC0A2A5EFC2}" type="slidenum">
              <a:rPr lang="nb-NO" smtClean="0">
                <a:solidFill>
                  <a:srgbClr val="000000"/>
                </a:solidFill>
              </a:rPr>
              <a:pPr/>
              <a:t>9</a:t>
            </a:fld>
            <a:endParaRPr lang="nb-NO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925" y="4007566"/>
            <a:ext cx="7484804" cy="1309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11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ykehusbygg_PowerPointm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L PowerPoint Presentasjon versjon 2.pptx [Skrivebeskyttet]" id="{80EEF725-B373-44EF-8CC7-67FF803FB196}" vid="{D78563C9-8D58-4E83-BDAA-03E93CE5BCF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MAL PowerPoint Presentasjon versjon 2</Template>
  <TotalTime>1549</TotalTime>
  <Words>735</Words>
  <Application>Microsoft Office PowerPoint</Application>
  <PresentationFormat>On-screen Show (4:3)</PresentationFormat>
  <Paragraphs>212</Paragraphs>
  <Slides>24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Wingdings</vt:lpstr>
      <vt:lpstr>Sykehusbygg_PowerPointmal</vt:lpstr>
      <vt:lpstr>Klassifisering av  sykehusareal</vt:lpstr>
      <vt:lpstr>Agenda </vt:lpstr>
      <vt:lpstr>Historikk</vt:lpstr>
      <vt:lpstr>Historikk</vt:lpstr>
      <vt:lpstr> Historikk: Versjoner klassifikasjonssystemet</vt:lpstr>
      <vt:lpstr>Hvorfor klassifikasjon av arealer og rom ?</vt:lpstr>
      <vt:lpstr>Hvorfor klassifikasjon av arealer og rom ?</vt:lpstr>
      <vt:lpstr>Hva er klassifikasjonssystemet? </vt:lpstr>
      <vt:lpstr>Oppbygging</vt:lpstr>
      <vt:lpstr>Oppbygging - egenskaper</vt:lpstr>
      <vt:lpstr>Mer info – se nettsiden</vt:lpstr>
      <vt:lpstr>Hva kan det brukes til?  Eksempler  </vt:lpstr>
      <vt:lpstr>PowerPoint Presentation</vt:lpstr>
      <vt:lpstr>Eksempler på bruk aktivitet – kapasitet - areal </vt:lpstr>
      <vt:lpstr>Eksempler på bruk</vt:lpstr>
      <vt:lpstr>Eksempler på bruk</vt:lpstr>
      <vt:lpstr>Eksempler på bruk</vt:lpstr>
      <vt:lpstr>Status Klassifikasjonssystemet  </vt:lpstr>
      <vt:lpstr>Innledning  - Driftsmodell nasjonal database:</vt:lpstr>
      <vt:lpstr>Rapporter </vt:lpstr>
      <vt:lpstr>Registert i Nasjonal Database  pr okt 2015</vt:lpstr>
      <vt:lpstr>Veien videre</vt:lpstr>
      <vt:lpstr>Prosjekt «Ny driftsmodell for klassifikasjonssystemet»</vt:lpstr>
      <vt:lpstr>10 årsjubileum i 2016  </vt:lpstr>
    </vt:vector>
  </TitlesOfParts>
  <Company>SE reklame 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Klassifikasjons- systemet</dc:title>
  <dc:creator>Larssen, Anne Kathrine</dc:creator>
  <cp:lastModifiedBy>Larssen, Anne Kathrine</cp:lastModifiedBy>
  <cp:revision>33</cp:revision>
  <dcterms:created xsi:type="dcterms:W3CDTF">2015-10-24T12:52:30Z</dcterms:created>
  <dcterms:modified xsi:type="dcterms:W3CDTF">2015-10-26T13:45:09Z</dcterms:modified>
</cp:coreProperties>
</file>