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780" r:id="rId2"/>
  </p:sldMasterIdLst>
  <p:notesMasterIdLst>
    <p:notesMasterId r:id="rId20"/>
  </p:notesMasterIdLst>
  <p:sldIdLst>
    <p:sldId id="267" r:id="rId3"/>
    <p:sldId id="275" r:id="rId4"/>
    <p:sldId id="289" r:id="rId5"/>
    <p:sldId id="268" r:id="rId6"/>
    <p:sldId id="272" r:id="rId7"/>
    <p:sldId id="271" r:id="rId8"/>
    <p:sldId id="276" r:id="rId9"/>
    <p:sldId id="269" r:id="rId10"/>
    <p:sldId id="290" r:id="rId11"/>
    <p:sldId id="277" r:id="rId12"/>
    <p:sldId id="280" r:id="rId13"/>
    <p:sldId id="281" r:id="rId14"/>
    <p:sldId id="284" r:id="rId15"/>
    <p:sldId id="282" r:id="rId16"/>
    <p:sldId id="283" r:id="rId17"/>
    <p:sldId id="285" r:id="rId18"/>
    <p:sldId id="288" r:id="rId19"/>
  </p:sldIdLst>
  <p:sldSz cx="9144000" cy="6858000" type="screen4x3"/>
  <p:notesSz cx="6858000" cy="9144000"/>
  <p:defaultTextStyle>
    <a:defPPr>
      <a:defRPr lang="nb-NO"/>
    </a:defPPr>
    <a:lvl1pPr marL="0" algn="l" defTabSz="91375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6880" algn="l" defTabSz="91375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3758" algn="l" defTabSz="91375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0639" algn="l" defTabSz="91375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7517" algn="l" defTabSz="91375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4398" algn="l" defTabSz="91375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1275" algn="l" defTabSz="91375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8156" algn="l" defTabSz="91375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5033" algn="l" defTabSz="91375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emastil 1 - aks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iddels stil 2 - aks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579" autoAdjust="0"/>
  </p:normalViewPr>
  <p:slideViewPr>
    <p:cSldViewPr>
      <p:cViewPr varScale="1">
        <p:scale>
          <a:sx n="93" d="100"/>
          <a:sy n="93" d="100"/>
        </p:scale>
        <p:origin x="-151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EE7796-744E-4347-846A-16FB761D1DC3}" type="datetimeFigureOut">
              <a:rPr lang="nb-NO" smtClean="0"/>
              <a:t>03.11.2014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BE3B10-EE90-443A-B579-7076E3BCB8D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249042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37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6880" algn="l" defTabSz="9137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3758" algn="l" defTabSz="9137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639" algn="l" defTabSz="9137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7517" algn="l" defTabSz="9137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4398" algn="l" defTabSz="9137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1275" algn="l" defTabSz="9137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8156" algn="l" defTabSz="9137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5033" algn="l" defTabSz="9137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7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6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3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2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50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327E-C4A9-4E68-BE08-45A2272E2B1B}" type="datetimeFigureOut">
              <a:rPr lang="nb-NO" smtClean="0"/>
              <a:t>03.11.2014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103E-0824-4E7F-9E4C-724913DE4D2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276610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327E-C4A9-4E68-BE08-45A2272E2B1B}" type="datetimeFigureOut">
              <a:rPr lang="nb-NO" smtClean="0"/>
              <a:t>03.11.2014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103E-0824-4E7F-9E4C-724913DE4D2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898167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88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75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63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51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3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27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815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503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327E-C4A9-4E68-BE08-45A2272E2B1B}" type="datetimeFigureOut">
              <a:rPr lang="nb-NO" smtClean="0"/>
              <a:t>03.11.2014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103E-0824-4E7F-9E4C-724913DE4D2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60041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327E-C4A9-4E68-BE08-45A2272E2B1B}" type="datetimeFigureOut">
              <a:rPr lang="nb-NO" smtClean="0"/>
              <a:t>03.11.2014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103E-0824-4E7F-9E4C-724913DE4D2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9383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80" indent="0">
              <a:buNone/>
              <a:defRPr sz="2000" b="1"/>
            </a:lvl2pPr>
            <a:lvl3pPr marL="913758" indent="0">
              <a:buNone/>
              <a:defRPr sz="1800" b="1"/>
            </a:lvl3pPr>
            <a:lvl4pPr marL="1370639" indent="0">
              <a:buNone/>
              <a:defRPr sz="1600" b="1"/>
            </a:lvl4pPr>
            <a:lvl5pPr marL="1827517" indent="0">
              <a:buNone/>
              <a:defRPr sz="1600" b="1"/>
            </a:lvl5pPr>
            <a:lvl6pPr marL="2284398" indent="0">
              <a:buNone/>
              <a:defRPr sz="1600" b="1"/>
            </a:lvl6pPr>
            <a:lvl7pPr marL="2741275" indent="0">
              <a:buNone/>
              <a:defRPr sz="1600" b="1"/>
            </a:lvl7pPr>
            <a:lvl8pPr marL="3198156" indent="0">
              <a:buNone/>
              <a:defRPr sz="1600" b="1"/>
            </a:lvl8pPr>
            <a:lvl9pPr marL="3655033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31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80" indent="0">
              <a:buNone/>
              <a:defRPr sz="2000" b="1"/>
            </a:lvl2pPr>
            <a:lvl3pPr marL="913758" indent="0">
              <a:buNone/>
              <a:defRPr sz="1800" b="1"/>
            </a:lvl3pPr>
            <a:lvl4pPr marL="1370639" indent="0">
              <a:buNone/>
              <a:defRPr sz="1600" b="1"/>
            </a:lvl4pPr>
            <a:lvl5pPr marL="1827517" indent="0">
              <a:buNone/>
              <a:defRPr sz="1600" b="1"/>
            </a:lvl5pPr>
            <a:lvl6pPr marL="2284398" indent="0">
              <a:buNone/>
              <a:defRPr sz="1600" b="1"/>
            </a:lvl6pPr>
            <a:lvl7pPr marL="2741275" indent="0">
              <a:buNone/>
              <a:defRPr sz="1600" b="1"/>
            </a:lvl7pPr>
            <a:lvl8pPr marL="3198156" indent="0">
              <a:buNone/>
              <a:defRPr sz="1600" b="1"/>
            </a:lvl8pPr>
            <a:lvl9pPr marL="3655033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3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327E-C4A9-4E68-BE08-45A2272E2B1B}" type="datetimeFigureOut">
              <a:rPr lang="nb-NO" smtClean="0"/>
              <a:t>03.11.2014</a:t>
            </a:fld>
            <a:endParaRPr lang="nb-NO"/>
          </a:p>
        </p:txBody>
      </p:sp>
      <p:sp>
        <p:nvSpPr>
          <p:cNvPr id="8" name="Plassholder for bunn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103E-0824-4E7F-9E4C-724913DE4D2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20860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327E-C4A9-4E68-BE08-45A2272E2B1B}" type="datetimeFigureOut">
              <a:rPr lang="nb-NO" smtClean="0"/>
              <a:t>03.11.2014</a:t>
            </a:fld>
            <a:endParaRPr lang="nb-NO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103E-0824-4E7F-9E4C-724913DE4D2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237300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327E-C4A9-4E68-BE08-45A2272E2B1B}" type="datetimeFigureOut">
              <a:rPr lang="nb-NO" smtClean="0"/>
              <a:t>03.11.2014</a:t>
            </a:fld>
            <a:endParaRPr lang="nb-NO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103E-0824-4E7F-9E4C-724913DE4D2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5134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57204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880" indent="0">
              <a:buNone/>
              <a:defRPr sz="1200"/>
            </a:lvl2pPr>
            <a:lvl3pPr marL="913758" indent="0">
              <a:buNone/>
              <a:defRPr sz="1000"/>
            </a:lvl3pPr>
            <a:lvl4pPr marL="1370639" indent="0">
              <a:buNone/>
              <a:defRPr sz="900"/>
            </a:lvl4pPr>
            <a:lvl5pPr marL="1827517" indent="0">
              <a:buNone/>
              <a:defRPr sz="900"/>
            </a:lvl5pPr>
            <a:lvl6pPr marL="2284398" indent="0">
              <a:buNone/>
              <a:defRPr sz="900"/>
            </a:lvl6pPr>
            <a:lvl7pPr marL="2741275" indent="0">
              <a:buNone/>
              <a:defRPr sz="900"/>
            </a:lvl7pPr>
            <a:lvl8pPr marL="3198156" indent="0">
              <a:buNone/>
              <a:defRPr sz="900"/>
            </a:lvl8pPr>
            <a:lvl9pPr marL="3655033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327E-C4A9-4E68-BE08-45A2272E2B1B}" type="datetimeFigureOut">
              <a:rPr lang="nb-NO" smtClean="0"/>
              <a:t>03.11.2014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103E-0824-4E7F-9E4C-724913DE4D2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081158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880" indent="0">
              <a:buNone/>
              <a:defRPr sz="2800"/>
            </a:lvl2pPr>
            <a:lvl3pPr marL="913758" indent="0">
              <a:buNone/>
              <a:defRPr sz="2400"/>
            </a:lvl3pPr>
            <a:lvl4pPr marL="1370639" indent="0">
              <a:buNone/>
              <a:defRPr sz="2000"/>
            </a:lvl4pPr>
            <a:lvl5pPr marL="1827517" indent="0">
              <a:buNone/>
              <a:defRPr sz="2000"/>
            </a:lvl5pPr>
            <a:lvl6pPr marL="2284398" indent="0">
              <a:buNone/>
              <a:defRPr sz="2000"/>
            </a:lvl6pPr>
            <a:lvl7pPr marL="2741275" indent="0">
              <a:buNone/>
              <a:defRPr sz="2000"/>
            </a:lvl7pPr>
            <a:lvl8pPr marL="3198156" indent="0">
              <a:buNone/>
              <a:defRPr sz="2000"/>
            </a:lvl8pPr>
            <a:lvl9pPr marL="3655033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880" indent="0">
              <a:buNone/>
              <a:defRPr sz="1200"/>
            </a:lvl2pPr>
            <a:lvl3pPr marL="913758" indent="0">
              <a:buNone/>
              <a:defRPr sz="1000"/>
            </a:lvl3pPr>
            <a:lvl4pPr marL="1370639" indent="0">
              <a:buNone/>
              <a:defRPr sz="900"/>
            </a:lvl4pPr>
            <a:lvl5pPr marL="1827517" indent="0">
              <a:buNone/>
              <a:defRPr sz="900"/>
            </a:lvl5pPr>
            <a:lvl6pPr marL="2284398" indent="0">
              <a:buNone/>
              <a:defRPr sz="900"/>
            </a:lvl6pPr>
            <a:lvl7pPr marL="2741275" indent="0">
              <a:buNone/>
              <a:defRPr sz="900"/>
            </a:lvl7pPr>
            <a:lvl8pPr marL="3198156" indent="0">
              <a:buNone/>
              <a:defRPr sz="900"/>
            </a:lvl8pPr>
            <a:lvl9pPr marL="3655033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327E-C4A9-4E68-BE08-45A2272E2B1B}" type="datetimeFigureOut">
              <a:rPr lang="nb-NO" smtClean="0"/>
              <a:t>03.11.2014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103E-0824-4E7F-9E4C-724913DE4D2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20426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327E-C4A9-4E68-BE08-45A2272E2B1B}" type="datetimeFigureOut">
              <a:rPr lang="nb-NO" smtClean="0"/>
              <a:t>03.11.2014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103E-0824-4E7F-9E4C-724913DE4D2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268195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327E-C4A9-4E68-BE08-45A2272E2B1B}" type="datetimeFigureOut">
              <a:rPr lang="nb-NO" smtClean="0"/>
              <a:t>03.11.2014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103E-0824-4E7F-9E4C-724913DE4D2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794880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b-NO"/>
              <a:t>Klikk for å redigere undertittelstil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Date of download:  mm/dd/yyyy</a:t>
            </a: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Copyright © 2012 American Medical Association. All rights reserved.</a:t>
            </a: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fld id="{33151B1D-3267-4C33-AA19-D854F60E76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3996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Date of download:  mm/dd/yyyy</a:t>
            </a: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Copyright © 2012 American Medical Association. All rights reserved.</a:t>
            </a: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fld id="{A72F9730-9A4D-4003-B396-E5DCEF0CCF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6203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Date of download:  mm/dd/yyyy</a:t>
            </a: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Copyright © 2012 American Medical Association. All rights reserved.</a:t>
            </a: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fld id="{4A3FEEBD-FC15-4516-8D49-15E2F51206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3497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Date of download:  mm/dd/yyyy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Copyright © 2012 American Medical Association. All rights reserved.</a:t>
            </a:r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fld id="{14415961-F375-483E-9570-0E6771D769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4170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Date of download:  mm/dd/yyyy</a:t>
            </a:r>
          </a:p>
        </p:txBody>
      </p:sp>
      <p:sp>
        <p:nvSpPr>
          <p:cNvPr id="8" name="Plassholder for bunn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Copyright © 2012 American Medical Association. All rights reserved.</a:t>
            </a:r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fld id="{B9C51ACC-19CA-4E5C-B1C9-1F3F27DB46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6336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Date of download:  mm/dd/yyyy</a:t>
            </a:r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Copyright © 2012 American Medical Association. All rights reserved.</a:t>
            </a:r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fld id="{3E8CF797-4718-43BD-A592-256C74AF94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6980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Date of download:  mm/dd/yyyy</a:t>
            </a:r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Copyright © 2012 American Medical Association. All rights reserved.</a:t>
            </a: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fld id="{07EEBB18-5D77-4A80-9913-BA53AA456D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6552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Date of download:  mm/dd/yyyy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Copyright © 2012 American Medical Association. All rights reserved.</a:t>
            </a:r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fld id="{5DC09528-4DD3-4486-98C6-3C6B7A29FB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0469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b-NO" noProof="0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Date of download:  mm/dd/yyyy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Copyright © 2012 American Medical Association. All rights reserved.</a:t>
            </a:r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fld id="{594259F7-7F16-419E-8F1E-E8E3041BEE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9298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Date of download:  mm/dd/yyyy</a:t>
            </a: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Copyright © 2012 American Medical Association. All rights reserved.</a:t>
            </a: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fld id="{E06649E9-5752-47A4-8A8C-996C9611BB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21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Date of download:  mm/dd/yyyy</a:t>
            </a: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Copyright © 2012 American Medical Association. All rights reserved.</a:t>
            </a:r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>
              <a:defRPr/>
            </a:pPr>
            <a:fld id="{C4B3661D-6AA4-43A4-8885-1A82B870E2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072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376" tIns="45688" rIns="91376" bIns="45688" rtlCol="0" anchor="ctr">
            <a:normAutofit/>
          </a:bodyPr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376" tIns="45688" rIns="91376" bIns="45688" rtlCol="0">
            <a:normAutofit/>
          </a:bodyPr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376" tIns="45688" rIns="91376" bIns="4568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5A327E-C4A9-4E68-BE08-45A2272E2B1B}" type="datetimeFigureOut">
              <a:rPr lang="nb-NO" smtClean="0"/>
              <a:t>03.11.2014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376" tIns="45688" rIns="91376" bIns="4568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376" tIns="45688" rIns="91376" bIns="4568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6D103E-0824-4E7F-9E4C-724913DE4D2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6801381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3758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659" indent="-342659" algn="l" defTabSz="91375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428" indent="-285548" algn="l" defTabSz="91375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199" indent="-228439" algn="l" defTabSz="9137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077" indent="-228439" algn="l" defTabSz="91375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957" indent="-228439" algn="l" defTabSz="91375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836" indent="-228439" algn="l" defTabSz="9137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716" indent="-228439" algn="l" defTabSz="9137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595" indent="-228439" algn="l" defTabSz="9137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472" indent="-228439" algn="l" defTabSz="9137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37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80" algn="l" defTabSz="9137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758" algn="l" defTabSz="9137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639" algn="l" defTabSz="9137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517" algn="l" defTabSz="9137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398" algn="l" defTabSz="9137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275" algn="l" defTabSz="9137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156" algn="l" defTabSz="9137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033" algn="l" defTabSz="9137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Date Placeholder 3"/>
          <p:cNvSpPr txBox="1">
            <a:spLocks/>
          </p:cNvSpPr>
          <p:nvPr userDrawn="1"/>
        </p:nvSpPr>
        <p:spPr bwMode="auto">
          <a:xfrm>
            <a:off x="1905000" y="640080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nb-NO" sz="1200">
              <a:solidFill>
                <a:srgbClr val="898989"/>
              </a:solidFill>
            </a:endParaRPr>
          </a:p>
        </p:txBody>
      </p:sp>
      <p:sp>
        <p:nvSpPr>
          <p:cNvPr id="2051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nb-NO" smtClean="0"/>
              <a:t>Click to edit Master title style</a:t>
            </a:r>
          </a:p>
        </p:txBody>
      </p:sp>
      <p:sp>
        <p:nvSpPr>
          <p:cNvPr id="205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nb-NO" smtClean="0"/>
              <a:t>Click to edit Master text styles</a:t>
            </a:r>
          </a:p>
          <a:p>
            <a:pPr lvl="1"/>
            <a:r>
              <a:rPr lang="en-US" altLang="nb-NO" smtClean="0"/>
              <a:t>Second level</a:t>
            </a:r>
          </a:p>
          <a:p>
            <a:pPr lvl="2"/>
            <a:r>
              <a:rPr lang="en-US" altLang="nb-NO" smtClean="0"/>
              <a:t>Third level</a:t>
            </a:r>
          </a:p>
          <a:p>
            <a:pPr lvl="3"/>
            <a:r>
              <a:rPr lang="en-US" altLang="nb-NO" smtClean="0"/>
              <a:t>Fourth level</a:t>
            </a:r>
          </a:p>
          <a:p>
            <a:pPr lvl="4"/>
            <a:r>
              <a:rPr lang="en-US" altLang="nb-NO" smtClean="0"/>
              <a:t>Fifth level</a:t>
            </a:r>
          </a:p>
        </p:txBody>
      </p:sp>
      <p:sp>
        <p:nvSpPr>
          <p:cNvPr id="17413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Arial" pitchFamily="34" charset="0"/>
                <a:ea typeface="ＭＳ Ｐゴシック" charset="-128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Date of download:  mm/dd/yyyy</a:t>
            </a:r>
          </a:p>
        </p:txBody>
      </p:sp>
      <p:sp>
        <p:nvSpPr>
          <p:cNvPr id="17414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Arial" pitchFamily="34" charset="0"/>
                <a:ea typeface="ＭＳ Ｐゴシック" charset="-128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Copyright © 2012 American Medical Association. All rights reserved.</a:t>
            </a:r>
          </a:p>
        </p:txBody>
      </p:sp>
      <p:sp>
        <p:nvSpPr>
          <p:cNvPr id="17415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Arial" pitchFamily="34" charset="0"/>
                <a:ea typeface="ＭＳ Ｐゴシック" charset="-128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358B2AED-001C-4467-92E2-1C7ECD487C98}" type="slidenum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549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MS PGothic" pitchFamily="34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MS PGothic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MS PGothic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MS PGothic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MS PGothic" pitchFamily="34" charset="-128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ＭＳ Ｐゴシック" charset="-128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ＭＳ Ｐゴシック" charset="-128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ＭＳ Ｐゴシック" charset="-128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  <a:ea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MS PGothic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MS PGothic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MS PGothic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MS PGothic" pitchFamily="34" charset="-128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1.bp.blogspot.com/-mwgvYGnPaO4/T3BkLH_LGsI/AAAAAAAAAH0/xj_mFlydVgY/s1600/Orkdal+sykehus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683568" y="2564904"/>
            <a:ext cx="7772400" cy="1470025"/>
          </a:xfrm>
        </p:spPr>
        <p:txBody>
          <a:bodyPr>
            <a:normAutofit/>
          </a:bodyPr>
          <a:lstStyle/>
          <a:p>
            <a:r>
              <a:rPr lang="nb-NO" dirty="0" smtClean="0"/>
              <a:t>Infeksjonskontroll i helsebygg</a:t>
            </a:r>
            <a:endParaRPr lang="nb-NO" dirty="0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b-NO" dirty="0" smtClean="0"/>
              <a:t>Andreas Radtke</a:t>
            </a:r>
          </a:p>
          <a:p>
            <a:r>
              <a:rPr lang="nb-NO" dirty="0" smtClean="0"/>
              <a:t>Smittevernoverlege</a:t>
            </a:r>
          </a:p>
          <a:p>
            <a:r>
              <a:rPr lang="nb-NO" dirty="0" smtClean="0"/>
              <a:t>St. Olavs Hospital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15714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Helsebygg over tid</a:t>
            </a:r>
            <a:endParaRPr lang="nb-NO" dirty="0"/>
          </a:p>
        </p:txBody>
      </p:sp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221" y="3933056"/>
            <a:ext cx="4521489" cy="2548879"/>
          </a:xfrm>
        </p:spPr>
      </p:pic>
      <p:pic>
        <p:nvPicPr>
          <p:cNvPr id="1026" name="Picture 2" descr="JUBILEUMSSYMPOSIUM: Dagen markeres p&amp;#229; Ullev&amp;#229;l museum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556792"/>
            <a:ext cx="4079404" cy="1953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pidemilasarett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19365"/>
            <a:ext cx="3810000" cy="1790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286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0"/>
          <p:cNvSpPr>
            <a:spLocks noChangeArrowheads="1"/>
          </p:cNvSpPr>
          <p:nvPr/>
        </p:nvSpPr>
        <p:spPr bwMode="auto">
          <a:xfrm>
            <a:off x="0" y="687388"/>
            <a:ext cx="9144000" cy="914400"/>
          </a:xfrm>
          <a:prstGeom prst="rect">
            <a:avLst/>
          </a:prstGeom>
          <a:solidFill>
            <a:srgbClr val="EEEEE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nb-NO" altLang="nb-NO" sz="1800" smtClean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17411" name="Date Placeholder 3"/>
          <p:cNvSpPr txBox="1">
            <a:spLocks noGrp="1"/>
          </p:cNvSpPr>
          <p:nvPr/>
        </p:nvSpPr>
        <p:spPr bwMode="auto">
          <a:xfrm>
            <a:off x="0" y="6223000"/>
            <a:ext cx="2540000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54000" tIns="63500" rIns="127000" bIns="63500" anchor="ctr"/>
          <a:lstStyle>
            <a:lvl1pPr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n-US" altLang="nb-NO" sz="1100" smtClean="0">
              <a:solidFill>
                <a:srgbClr val="999999"/>
              </a:solidFill>
              <a:latin typeface="Helvetica" pitchFamily="34" charset="0"/>
            </a:endParaRPr>
          </a:p>
        </p:txBody>
      </p:sp>
      <p:sp>
        <p:nvSpPr>
          <p:cNvPr id="17412" name="Footer Placeholder 4"/>
          <p:cNvSpPr txBox="1">
            <a:spLocks noGrp="1"/>
          </p:cNvSpPr>
          <p:nvPr/>
        </p:nvSpPr>
        <p:spPr bwMode="auto">
          <a:xfrm>
            <a:off x="2971800" y="6223000"/>
            <a:ext cx="3200400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nb-NO" sz="1100" smtClean="0">
                <a:solidFill>
                  <a:srgbClr val="999999"/>
                </a:solidFill>
                <a:latin typeface="Helvetica" pitchFamily="34" charset="0"/>
              </a:rPr>
              <a:t>Copyright © 2012 American Medical Association. All rights reserved.</a:t>
            </a:r>
          </a:p>
        </p:txBody>
      </p:sp>
      <p:sp>
        <p:nvSpPr>
          <p:cNvPr id="17413" name="Text Placeholder 2"/>
          <p:cNvSpPr txBox="1">
            <a:spLocks/>
          </p:cNvSpPr>
          <p:nvPr/>
        </p:nvSpPr>
        <p:spPr bwMode="auto">
          <a:xfrm>
            <a:off x="0" y="692150"/>
            <a:ext cx="914400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54000" tIns="63500" rIns="127000" bIns="0"/>
          <a:lstStyle>
            <a:lvl1pPr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nb-NO" sz="1300" smtClean="0">
                <a:solidFill>
                  <a:srgbClr val="000000"/>
                </a:solidFill>
                <a:latin typeface="Helvetica" pitchFamily="34" charset="0"/>
              </a:rPr>
              <a:t>From: </a:t>
            </a:r>
            <a:r>
              <a:rPr lang="en-US" altLang="nb-NO" sz="1300" b="1" smtClean="0">
                <a:solidFill>
                  <a:srgbClr val="000000"/>
                </a:solidFill>
                <a:latin typeface="Helvetica" pitchFamily="34" charset="0"/>
              </a:rPr>
              <a:t>Trends in Infectious Disease Mortality in the United States During the 20th Century</a:t>
            </a:r>
          </a:p>
        </p:txBody>
      </p:sp>
      <p:cxnSp>
        <p:nvCxnSpPr>
          <p:cNvPr id="17414" name="Straight Connector 8"/>
          <p:cNvCxnSpPr>
            <a:cxnSpLocks noChangeShapeType="1"/>
          </p:cNvCxnSpPr>
          <p:nvPr/>
        </p:nvCxnSpPr>
        <p:spPr bwMode="auto">
          <a:xfrm flipV="1">
            <a:off x="0" y="6215063"/>
            <a:ext cx="9144000" cy="7937"/>
          </a:xfrm>
          <a:prstGeom prst="line">
            <a:avLst/>
          </a:prstGeom>
          <a:noFill/>
          <a:ln w="12700">
            <a:solidFill>
              <a:srgbClr val="99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15" name="Text Placeholder 2"/>
          <p:cNvSpPr txBox="1">
            <a:spLocks/>
          </p:cNvSpPr>
          <p:nvPr/>
        </p:nvSpPr>
        <p:spPr bwMode="auto">
          <a:xfrm>
            <a:off x="0" y="1282700"/>
            <a:ext cx="91440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54000" tIns="0" rIns="127000" bIns="63500"/>
          <a:lstStyle>
            <a:lvl1pPr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nb-NO" sz="1200" smtClean="0">
                <a:solidFill>
                  <a:srgbClr val="000000"/>
                </a:solidFill>
                <a:latin typeface="Helvetica" pitchFamily="34" charset="0"/>
              </a:rPr>
              <a:t>JAMA. 1999;281(1):61-66. doi:10.1001/jama.281.1.61</a:t>
            </a:r>
          </a:p>
        </p:txBody>
      </p:sp>
      <p:sp>
        <p:nvSpPr>
          <p:cNvPr id="17416" name="Text Placeholder 2"/>
          <p:cNvSpPr txBox="1">
            <a:spLocks/>
          </p:cNvSpPr>
          <p:nvPr/>
        </p:nvSpPr>
        <p:spPr bwMode="auto">
          <a:xfrm>
            <a:off x="0" y="5575300"/>
            <a:ext cx="9144000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54000" tIns="0" rIns="0" bIns="63500"/>
          <a:lstStyle>
            <a:lvl1pPr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9pPr>
          </a:lstStyle>
          <a:p>
            <a:pPr defTabSz="914400" fontAlgn="base">
              <a:spcBef>
                <a:spcPct val="20000"/>
              </a:spcBef>
              <a:spcAft>
                <a:spcPct val="0"/>
              </a:spcAft>
            </a:pPr>
            <a:endParaRPr lang="nb-NO" altLang="nb-NO" sz="1200" smtClean="0">
              <a:solidFill>
                <a:srgbClr val="000000"/>
              </a:solidFill>
              <a:latin typeface="Helvetica" pitchFamily="34" charset="0"/>
            </a:endParaRPr>
          </a:p>
        </p:txBody>
      </p:sp>
      <p:cxnSp>
        <p:nvCxnSpPr>
          <p:cNvPr id="17417" name="Straight Connector 5"/>
          <p:cNvCxnSpPr>
            <a:cxnSpLocks noChangeShapeType="1"/>
          </p:cNvCxnSpPr>
          <p:nvPr/>
        </p:nvCxnSpPr>
        <p:spPr bwMode="auto">
          <a:xfrm>
            <a:off x="0" y="666750"/>
            <a:ext cx="9144000" cy="0"/>
          </a:xfrm>
          <a:prstGeom prst="line">
            <a:avLst/>
          </a:prstGeom>
          <a:noFill/>
          <a:ln w="38100">
            <a:solidFill>
              <a:srgbClr val="99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7418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127000"/>
            <a:ext cx="2641600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9" name="Picture 12" descr="Cov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0" y="1773238"/>
            <a:ext cx="6181725" cy="436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3422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692696"/>
            <a:ext cx="3810489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931" y="3072140"/>
            <a:ext cx="4988376" cy="3306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849" y="2204864"/>
            <a:ext cx="3792270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4421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692696"/>
            <a:ext cx="6687268" cy="521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5902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1.bp.blogspot.com/-mwgvYGnPaO4/T3BkLH_LGsI/AAAAAAAAAH0/xj_mFlydVgY/s1600/Orkdal+sykehu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31762"/>
            <a:ext cx="3600400" cy="2694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046284" y="2978164"/>
            <a:ext cx="3039407" cy="3843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572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Smittevern i dagens helsebygg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nb-NO" dirty="0" smtClean="0"/>
              <a:t>Isolasjonsfasiliteter/enerom</a:t>
            </a:r>
          </a:p>
          <a:p>
            <a:r>
              <a:rPr lang="nb-NO" dirty="0" smtClean="0"/>
              <a:t>Separerte arealer (operasjon/intensiv)</a:t>
            </a:r>
          </a:p>
          <a:p>
            <a:r>
              <a:rPr lang="nb-NO" dirty="0" smtClean="0"/>
              <a:t>Ventilasjon</a:t>
            </a:r>
          </a:p>
          <a:p>
            <a:endParaRPr lang="nb-NO" dirty="0" smtClean="0"/>
          </a:p>
          <a:p>
            <a:r>
              <a:rPr lang="nb-NO" dirty="0" smtClean="0"/>
              <a:t>Hånddesinfeksjon</a:t>
            </a:r>
          </a:p>
          <a:p>
            <a:r>
              <a:rPr lang="nb-NO" dirty="0" smtClean="0"/>
              <a:t>Dekontaminasjon</a:t>
            </a:r>
          </a:p>
          <a:p>
            <a:r>
              <a:rPr lang="nb-NO" dirty="0" smtClean="0"/>
              <a:t>Lagringsforhold av sterile/rene gods</a:t>
            </a:r>
          </a:p>
          <a:p>
            <a:endParaRPr lang="nb-NO" dirty="0"/>
          </a:p>
          <a:p>
            <a:r>
              <a:rPr lang="nb-NO" dirty="0" smtClean="0"/>
              <a:t>Vannsystem og kvalitet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554505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b-NO" dirty="0" smtClean="0"/>
              <a:t>Utviklinger i smittevern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b-NO" dirty="0"/>
              <a:t>Nye/«</a:t>
            </a:r>
            <a:r>
              <a:rPr lang="nb-NO" dirty="0" err="1"/>
              <a:t>emerging</a:t>
            </a:r>
            <a:r>
              <a:rPr lang="nb-NO" dirty="0"/>
              <a:t>» </a:t>
            </a:r>
            <a:r>
              <a:rPr lang="nb-NO" dirty="0" err="1" smtClean="0"/>
              <a:t>infeksjonsykdommer</a:t>
            </a:r>
            <a:endParaRPr lang="nb-NO" dirty="0" smtClean="0"/>
          </a:p>
          <a:p>
            <a:r>
              <a:rPr lang="nb-NO" dirty="0" err="1" smtClean="0"/>
              <a:t>Antibiotikaresistens</a:t>
            </a:r>
            <a:endParaRPr lang="nb-NO" dirty="0"/>
          </a:p>
          <a:p>
            <a:pPr lvl="1"/>
            <a:r>
              <a:rPr lang="nb-NO" dirty="0" smtClean="0"/>
              <a:t>Internasjonal alarmerende utvikling</a:t>
            </a:r>
          </a:p>
          <a:p>
            <a:pPr lvl="1"/>
            <a:r>
              <a:rPr lang="nb-NO" dirty="0" smtClean="0"/>
              <a:t>Vil kreve isolering av pasienter / kohortisolering</a:t>
            </a:r>
          </a:p>
          <a:p>
            <a:endParaRPr lang="nb-NO" dirty="0"/>
          </a:p>
          <a:p>
            <a:r>
              <a:rPr lang="nb-NO" dirty="0" smtClean="0"/>
              <a:t>Mer komplekse teknologiske løsninger</a:t>
            </a:r>
          </a:p>
          <a:p>
            <a:pPr lvl="1"/>
            <a:r>
              <a:rPr lang="nb-NO" dirty="0" smtClean="0"/>
              <a:t>Robotstyrt kirurgi</a:t>
            </a:r>
          </a:p>
          <a:p>
            <a:pPr lvl="1"/>
            <a:endParaRPr lang="nb-NO" dirty="0"/>
          </a:p>
          <a:p>
            <a:r>
              <a:rPr lang="nb-NO" dirty="0" smtClean="0"/>
              <a:t>Ebola og BSL4?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22839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74637"/>
            <a:ext cx="4373324" cy="5922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706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919163"/>
            <a:ext cx="5857875" cy="501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kstSylinder 3"/>
          <p:cNvSpPr txBox="1"/>
          <p:nvPr/>
        </p:nvSpPr>
        <p:spPr>
          <a:xfrm>
            <a:off x="5580112" y="6119718"/>
            <a:ext cx="208823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100" dirty="0" smtClean="0"/>
              <a:t>Essex-</a:t>
            </a:r>
            <a:r>
              <a:rPr lang="nb-NO" sz="1100" dirty="0" err="1" smtClean="0"/>
              <a:t>Lopresti</a:t>
            </a:r>
            <a:r>
              <a:rPr lang="nb-NO" sz="1100" dirty="0" smtClean="0"/>
              <a:t> et al. BMJ 1962</a:t>
            </a:r>
            <a:endParaRPr lang="nb-NO" sz="1100" dirty="0"/>
          </a:p>
        </p:txBody>
      </p:sp>
    </p:spTree>
    <p:extLst>
      <p:ext uri="{BB962C8B-B14F-4D97-AF65-F5344CB8AC3E}">
        <p14:creationId xmlns:p14="http://schemas.microsoft.com/office/powerpoint/2010/main" val="313684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:\STOLAV - Mikrobiologen\Mikro\Smittevern\Operasjonsavdelinger\Innslusingsforhold\Kladd\Gastro\Bilder Gastro\IMG_02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40767"/>
            <a:ext cx="3096344" cy="4128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ktangel 2"/>
          <p:cNvSpPr/>
          <p:nvPr/>
        </p:nvSpPr>
        <p:spPr>
          <a:xfrm>
            <a:off x="2555776" y="332656"/>
            <a:ext cx="579938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b-NO" dirty="0" smtClean="0"/>
              <a:t>Inngang pasienter </a:t>
            </a:r>
            <a:r>
              <a:rPr lang="nb-NO" dirty="0" err="1" smtClean="0"/>
              <a:t>Gastrokirurgi</a:t>
            </a:r>
            <a:endParaRPr lang="nb-NO" dirty="0" smtClean="0"/>
          </a:p>
          <a:p>
            <a:endParaRPr lang="nb-NO" dirty="0" smtClean="0"/>
          </a:p>
          <a:p>
            <a:endParaRPr lang="nb-NO" dirty="0"/>
          </a:p>
          <a:p>
            <a:endParaRPr lang="nb-NO" dirty="0" smtClean="0"/>
          </a:p>
          <a:p>
            <a:endParaRPr lang="nb-NO" dirty="0"/>
          </a:p>
          <a:p>
            <a:pPr algn="r"/>
            <a:r>
              <a:rPr lang="nb-NO" dirty="0" err="1" smtClean="0"/>
              <a:t>Innslusing</a:t>
            </a:r>
            <a:r>
              <a:rPr lang="nb-NO" dirty="0" smtClean="0"/>
              <a:t> pasienter ØNH</a:t>
            </a:r>
            <a:endParaRPr lang="nb-NO" dirty="0"/>
          </a:p>
        </p:txBody>
      </p:sp>
      <p:pic>
        <p:nvPicPr>
          <p:cNvPr id="3076" name="Picture 4" descr="I:\STOLAV - Mikrobiologen\Mikro\Smittevern\Operasjonsavdelinger\Innslusingsforhold\Kladd\ØNH_kjeve\Bilder\IMG_058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127" y="2852936"/>
            <a:ext cx="3953138" cy="2964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2666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873517" y="548680"/>
            <a:ext cx="4042792" cy="652934"/>
          </a:xfrm>
        </p:spPr>
        <p:txBody>
          <a:bodyPr>
            <a:noAutofit/>
          </a:bodyPr>
          <a:lstStyle/>
          <a:p>
            <a:r>
              <a:rPr lang="nb-NO" sz="2400" dirty="0" smtClean="0"/>
              <a:t>Inngang personal </a:t>
            </a:r>
            <a:br>
              <a:rPr lang="nb-NO" sz="2400" dirty="0" smtClean="0"/>
            </a:br>
            <a:r>
              <a:rPr lang="nb-NO" sz="2400" dirty="0" err="1" smtClean="0"/>
              <a:t>ortpedi</a:t>
            </a:r>
            <a:r>
              <a:rPr lang="nb-NO" sz="2400" dirty="0" smtClean="0"/>
              <a:t>, </a:t>
            </a:r>
            <a:r>
              <a:rPr lang="nb-NO" sz="2400" dirty="0" err="1" smtClean="0"/>
              <a:t>gastrokir</a:t>
            </a:r>
            <a:r>
              <a:rPr lang="nb-NO" sz="2400" dirty="0" smtClean="0"/>
              <a:t>, </a:t>
            </a:r>
            <a:r>
              <a:rPr lang="nb-NO" sz="2400" dirty="0" err="1" smtClean="0"/>
              <a:t>thorax</a:t>
            </a:r>
            <a:endParaRPr lang="nb-NO" sz="2400" dirty="0"/>
          </a:p>
        </p:txBody>
      </p:sp>
      <p:pic>
        <p:nvPicPr>
          <p:cNvPr id="3" name="Picture 2" descr="I:\STOLAV - Mikrobiologen\Mikro\Smittevern\Operasjonsavdelinger\Innslusingsforhold\Kladd\Bevegelse\Bilder Bevegelse\IMG_016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48680"/>
            <a:ext cx="3739306" cy="2804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I:\STOLAV - Mikrobiologen\Mikro\Smittevern\Operasjonsavdelinger\Innslusingsforhold\Kladd\Gastro\Bilder Gastro\Legefrakke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291" y="3729546"/>
            <a:ext cx="3783608" cy="2837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I:\STOLAV - Mikrobiologen\Mikro\Smittevern\Operasjonsavdelinger\Innslusingsforhold\Kladd\Thorax\Bilder\befaring a 0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780928"/>
            <a:ext cx="2895786" cy="3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850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:\STOLAV - Mikrobiologen\Mikro\Smittevern\Operasjonsavdelinger\Innslusingsforhold\Kladd\Hjerte_Akutt\Bilder Akutt\IMG_02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3402379" cy="4536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I:\STOLAV - Mikrobiologen\Mikro\Smittevern\Operasjonsavdelinger\Innslusingsforhold\Kladd\Hjerte_Akutt\Bilder Akutt\IMG_023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276872"/>
            <a:ext cx="4187957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b-NO" sz="3200" dirty="0" smtClean="0"/>
              <a:t>Legekontorer</a:t>
            </a:r>
            <a:endParaRPr lang="nb-NO" sz="3200" dirty="0"/>
          </a:p>
        </p:txBody>
      </p:sp>
    </p:spTree>
    <p:extLst>
      <p:ext uri="{BB962C8B-B14F-4D97-AF65-F5344CB8AC3E}">
        <p14:creationId xmlns:p14="http://schemas.microsoft.com/office/powerpoint/2010/main" val="2774375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Personalomkledninger</a:t>
            </a:r>
            <a:endParaRPr lang="nb-NO" dirty="0"/>
          </a:p>
        </p:txBody>
      </p:sp>
      <p:pic>
        <p:nvPicPr>
          <p:cNvPr id="5122" name="Picture 2" descr="I:\STOLAV - Mikrobiologen\Mikro\Smittevern\Operasjonsavdelinger\Innslusingsforhold\Kladd\Gastro\Bilder Gastro\IMG_02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72816"/>
            <a:ext cx="3543858" cy="472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:\STOLAV - Mikrobiologen\Mikro\Smittevern\Operasjonsavdelinger\Innslusingsforhold\Kladd\Øye\Bilder Øye\IMG_01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772815"/>
            <a:ext cx="3600400" cy="4800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884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959279" y="476672"/>
            <a:ext cx="3970784" cy="1143000"/>
          </a:xfrm>
        </p:spPr>
        <p:txBody>
          <a:bodyPr>
            <a:normAutofit fontScale="90000"/>
          </a:bodyPr>
          <a:lstStyle/>
          <a:p>
            <a:r>
              <a:rPr lang="nb-NO" dirty="0" smtClean="0"/>
              <a:t>Besøksgarderobe ortopedisk</a:t>
            </a:r>
            <a:endParaRPr lang="nb-NO" dirty="0"/>
          </a:p>
        </p:txBody>
      </p:sp>
      <p:pic>
        <p:nvPicPr>
          <p:cNvPr id="3" name="Picture 3" descr="I:\STOLAV - Mikrobiologen\Mikro\Smittevern\Operasjonsavdelinger\Innslusingsforhold\Kladd\Bevegelse\Bilder Bevegelse\IMG_017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578" y="404663"/>
            <a:ext cx="2151238" cy="2868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I:\STOLAV - Mikrobiologen\Mikro\Smittevern\Operasjonsavdelinger\Innslusingsforhold\Kladd\Bevegelse\Bilder Bevegelse\IMG_01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204864"/>
            <a:ext cx="2895786" cy="3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I:\STOLAV - Mikrobiologen\Mikro\Smittevern\Operasjonsavdelinger\Innslusingsforhold\Kladd\Bevegelse\Bilder Bevegelse\IMG_017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501008"/>
            <a:ext cx="2304256" cy="3072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7027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U</a:t>
            </a:r>
            <a:r>
              <a:rPr lang="nb-NO" dirty="0" smtClean="0"/>
              <a:t>ttak og retur av tøy</a:t>
            </a:r>
            <a:endParaRPr lang="nb-NO" dirty="0"/>
          </a:p>
        </p:txBody>
      </p:sp>
      <p:pic>
        <p:nvPicPr>
          <p:cNvPr id="4098" name="Picture 2" descr="I:\STOLAV - Mikrobiologen\Mikro\Smittevern\Operasjonsavdelinger\Innslusingsforhold\Kladd\Bevegelse\Bilder Bevegelse\IMG_016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772816"/>
            <a:ext cx="3363838" cy="4485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I:\STOLAV - Mikrobiologen\Mikro\Smittevern\Operasjonsavdelinger\Innslusingsforhold\Kladd\ØNH_kjeve\Bilder\IMG_031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44823"/>
            <a:ext cx="3312368" cy="4416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7174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thumb/7/74/Old_Operating_Theatre.jpg/1920px-Old_Operating_Theatr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908720"/>
            <a:ext cx="5328592" cy="5218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kstSylinder 3"/>
          <p:cNvSpPr txBox="1"/>
          <p:nvPr/>
        </p:nvSpPr>
        <p:spPr>
          <a:xfrm>
            <a:off x="4932040" y="6397759"/>
            <a:ext cx="34563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100" dirty="0" smtClean="0"/>
              <a:t>The Old Operating </a:t>
            </a:r>
            <a:r>
              <a:rPr lang="nb-NO" sz="1100" dirty="0" err="1" smtClean="0"/>
              <a:t>Theatre</a:t>
            </a:r>
            <a:r>
              <a:rPr lang="nb-NO" sz="1100" dirty="0" smtClean="0"/>
              <a:t>, London</a:t>
            </a:r>
            <a:endParaRPr lang="nb-NO" sz="1100" dirty="0"/>
          </a:p>
        </p:txBody>
      </p:sp>
    </p:spTree>
    <p:extLst>
      <p:ext uri="{BB962C8B-B14F-4D97-AF65-F5344CB8AC3E}">
        <p14:creationId xmlns:p14="http://schemas.microsoft.com/office/powerpoint/2010/main" val="374204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2_Office Them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2_Office Theme">
      <a:majorFont>
        <a:latin typeface="Times New Roman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Office Them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2602</TotalTime>
  <Words>124</Words>
  <Application>Microsoft Office PowerPoint</Application>
  <PresentationFormat>Skjermfremvisning (4:3)</PresentationFormat>
  <Paragraphs>41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Lysbildetitler</vt:lpstr>
      </vt:variant>
      <vt:variant>
        <vt:i4>17</vt:i4>
      </vt:variant>
    </vt:vector>
  </HeadingPairs>
  <TitlesOfParts>
    <vt:vector size="19" baseType="lpstr">
      <vt:lpstr>Office-tema</vt:lpstr>
      <vt:lpstr>2_Office Theme</vt:lpstr>
      <vt:lpstr>Infeksjonskontroll i helsebygg</vt:lpstr>
      <vt:lpstr>Helsebygg over tid</vt:lpstr>
      <vt:lpstr>PowerPoint-presentasjon</vt:lpstr>
      <vt:lpstr>PowerPoint-presentasjon</vt:lpstr>
      <vt:lpstr>PowerPoint-presentasjon</vt:lpstr>
      <vt:lpstr>PowerPoint-presentasjon</vt:lpstr>
      <vt:lpstr>Smittevern i dagens helsebygg</vt:lpstr>
      <vt:lpstr>Utviklinger i smittevern</vt:lpstr>
      <vt:lpstr>PowerPoint-presentasjon</vt:lpstr>
      <vt:lpstr>PowerPoint-presentasjon</vt:lpstr>
      <vt:lpstr>PowerPoint-presentasjon</vt:lpstr>
      <vt:lpstr>Inngang personal  ortpedi, gastrokir, thorax</vt:lpstr>
      <vt:lpstr>Legekontorer</vt:lpstr>
      <vt:lpstr>Personalomkledninger</vt:lpstr>
      <vt:lpstr>Besøksgarderobe ortopedisk</vt:lpstr>
      <vt:lpstr>Uttak og retur av tøy</vt:lpstr>
      <vt:lpstr>PowerPoint-presentasjon</vt:lpstr>
    </vt:vector>
  </TitlesOfParts>
  <Company>Helse Midt-Norge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Ebola virussykdom</dc:title>
  <dc:creator>Radtke, Andreas</dc:creator>
  <cp:lastModifiedBy>Radtke, Andreas</cp:lastModifiedBy>
  <cp:revision>55</cp:revision>
  <dcterms:created xsi:type="dcterms:W3CDTF">2014-08-12T14:49:20Z</dcterms:created>
  <dcterms:modified xsi:type="dcterms:W3CDTF">2014-11-03T20:08:54Z</dcterms:modified>
</cp:coreProperties>
</file>