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70" r:id="rId2"/>
    <p:sldId id="271" r:id="rId3"/>
    <p:sldId id="272" r:id="rId4"/>
    <p:sldId id="273" r:id="rId5"/>
    <p:sldId id="274" r:id="rId6"/>
    <p:sldId id="268" r:id="rId7"/>
    <p:sldId id="280" r:id="rId8"/>
    <p:sldId id="269" r:id="rId9"/>
    <p:sldId id="275" r:id="rId10"/>
    <p:sldId id="279" r:id="rId11"/>
    <p:sldId id="277" r:id="rId12"/>
  </p:sldIdLst>
  <p:sldSz cx="9144000" cy="6858000" type="screen4x3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362" autoAdjust="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979B20-1334-411A-9A56-3FB5004C5A48}" type="datetimeFigureOut">
              <a:rPr lang="nb-NO" smtClean="0"/>
              <a:t>17.10.2016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FE75C1-F3C9-4F05-A16C-3878F0569D73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4651030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 smtClean="0"/>
              <a:t>forbedringshåndboken</a:t>
            </a:r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75C1-F3C9-4F05-A16C-3878F0569D73}" type="slidenum">
              <a:rPr lang="nb-NO" smtClean="0"/>
              <a:t>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554039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 smtClean="0"/>
              <a:t>utfordringer i helsevesenet – alle har to jobber</a:t>
            </a:r>
            <a:r>
              <a:rPr lang="nb-NO" baseline="0" dirty="0" smtClean="0"/>
              <a:t> – jobben sin og å forbedre den</a:t>
            </a:r>
            <a:endParaRPr lang="nb-NO" dirty="0" smtClean="0"/>
          </a:p>
          <a:p>
            <a:r>
              <a:rPr lang="nb-NO" dirty="0" smtClean="0"/>
              <a:t>Benchmarking gir</a:t>
            </a:r>
            <a:r>
              <a:rPr lang="nb-NO" baseline="0" dirty="0" smtClean="0"/>
              <a:t> fagnettverk og utvikler fagkompetansen – gir også eksempler på vellykket forbedringsarbeid</a:t>
            </a:r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75C1-F3C9-4F05-A16C-3878F0569D73}" type="slidenum">
              <a:rPr lang="nb-NO" smtClean="0"/>
              <a:t>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7816945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 smtClean="0"/>
              <a:t>Grensesnitt mellom FM og pleie er viktig å tenke</a:t>
            </a:r>
            <a:r>
              <a:rPr lang="nb-NO" baseline="0" dirty="0" smtClean="0"/>
              <a:t> gjennom. Benchmarkingen bidrar til å tydeliggjøre forskjellige grensesnitt hos forskjellige sykehus.</a:t>
            </a:r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75C1-F3C9-4F05-A16C-3878F0569D73}" type="slidenum">
              <a:rPr lang="nb-NO" smtClean="0"/>
              <a:t>4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375513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 smtClean="0"/>
              <a:t>Benchmarking</a:t>
            </a:r>
            <a:r>
              <a:rPr lang="nb-NO" baseline="0" dirty="0" smtClean="0"/>
              <a:t> gir innspill til endringer som kan iverksettes. Kan også tydeliggjøre hva vi ønsker å oppnå og hva som utgjør forbedring, men dette må i all hovedsak avklares på det enkelte HF.</a:t>
            </a:r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75C1-F3C9-4F05-A16C-3878F0569D73}" type="slidenum">
              <a:rPr lang="nb-NO" smtClean="0"/>
              <a:t>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3476646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 smtClean="0"/>
              <a:t>Viktig at</a:t>
            </a:r>
            <a:r>
              <a:rPr lang="nb-NO" baseline="0" dirty="0" smtClean="0"/>
              <a:t> benchmarkingen tar høyde for litt mer enn kostnad. I det nordiske prosjektet ser vi på kvalitet/servicenivå og brukertilfredshet i tillegg til kostnaden. I det norske programmet ble det også forsøkt å rapportere servicenivå, men ble </a:t>
            </a:r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75C1-F3C9-4F05-A16C-3878F0569D73}" type="slidenum">
              <a:rPr lang="nb-NO" smtClean="0"/>
              <a:t>6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32644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 smtClean="0"/>
              <a:t>Benchmarkingen gir en årlig tilbakemelding på</a:t>
            </a:r>
            <a:r>
              <a:rPr lang="nb-NO" baseline="0" dirty="0" smtClean="0"/>
              <a:t> utvikling av ulike tjenester og kan avdekke behov for endringer. Under selve forbedringsprosjektet må man følge opp vesentlig oftere</a:t>
            </a:r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75C1-F3C9-4F05-A16C-3878F0569D73}" type="slidenum">
              <a:rPr lang="nb-NO" smtClean="0"/>
              <a:t>8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542851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 smtClean="0"/>
              <a:t>bruk kreative</a:t>
            </a:r>
            <a:r>
              <a:rPr lang="nb-NO" baseline="0" dirty="0" smtClean="0"/>
              <a:t> metoder for å utfordre etablerte sannheter ved gjennomgang av prosesser – husk at ny teknologi skal støtte tjenesten ikke innføres for seg selv</a:t>
            </a:r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75C1-F3C9-4F05-A16C-3878F0569D73}" type="slidenum">
              <a:rPr lang="nb-NO" smtClean="0"/>
              <a:t>9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1143717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 smtClean="0"/>
              <a:t>dette må gjøres på det enkelte</a:t>
            </a:r>
            <a:r>
              <a:rPr lang="nb-NO" baseline="0" dirty="0" smtClean="0"/>
              <a:t> sykehus, men erfaringer kan utveksles mellom sykehusene som </a:t>
            </a:r>
            <a:r>
              <a:rPr lang="nb-NO" baseline="0" dirty="0" err="1" smtClean="0"/>
              <a:t>benchmarker</a:t>
            </a:r>
            <a:r>
              <a:rPr lang="nb-NO" baseline="0" dirty="0" smtClean="0"/>
              <a:t> seg. Testene må være så små som mulig så det går raskt å gjennomføre flere. Vi har nok mye å hente enda her på å strukturere og </a:t>
            </a:r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75C1-F3C9-4F05-A16C-3878F0569D73}" type="slidenum">
              <a:rPr lang="nb-NO" smtClean="0"/>
              <a:t>10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21922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 smtClean="0"/>
              <a:t>vilje – ideer - gjennomføringsevne</a:t>
            </a:r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75C1-F3C9-4F05-A16C-3878F0569D73}" type="slidenum">
              <a:rPr lang="nb-NO" smtClean="0"/>
              <a:t>11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2583011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b-NO" smtClean="0"/>
              <a:t>Klikk for å redigere undertittelstil i malen</a:t>
            </a:r>
            <a:endParaRPr lang="nb-N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n-NO" altLang="nb-NO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n-NO" altLang="nb-NO">
                <a:solidFill>
                  <a:srgbClr val="000000"/>
                </a:solidFill>
              </a:rPr>
              <a:t>Edel Kvam og Siv-Helén Lund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88172A-3F38-44BA-9540-3E6441259AB2}" type="slidenum">
              <a:rPr lang="nn-NO" altLang="nb-NO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n-NO" altLang="nb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777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n-NO" altLang="nb-NO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n-NO" altLang="nb-NO">
                <a:solidFill>
                  <a:srgbClr val="000000"/>
                </a:solidFill>
              </a:rPr>
              <a:t>Edel Kvam og Siv-Helén Lund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2BFB37-4537-4475-80DF-21FB2B0BDF1D}" type="slidenum">
              <a:rPr lang="nn-NO" altLang="nb-NO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n-NO" altLang="nb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212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n-NO" altLang="nb-NO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n-NO" altLang="nb-NO">
                <a:solidFill>
                  <a:srgbClr val="000000"/>
                </a:solidFill>
              </a:rPr>
              <a:t>Edel Kvam og Siv-Helén Lund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B347B1-C4A2-403E-8571-63B7A1043CEA}" type="slidenum">
              <a:rPr lang="nn-NO" altLang="nb-NO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n-NO" altLang="nb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829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1447800" y="1828800"/>
            <a:ext cx="3429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5029200" y="1828800"/>
            <a:ext cx="3429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n-NO" altLang="nb-NO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n-NO" altLang="nb-NO">
                <a:solidFill>
                  <a:srgbClr val="000000"/>
                </a:solidFill>
              </a:rPr>
              <a:t>Edel Kvam og Siv-Helén Lund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FC442B-B342-4DE2-8856-25303F09D286}" type="slidenum">
              <a:rPr lang="nn-NO" altLang="nb-NO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n-NO" altLang="nb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901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n-NO" altLang="nb-NO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n-NO" altLang="nb-NO">
                <a:solidFill>
                  <a:srgbClr val="000000"/>
                </a:solidFill>
              </a:rPr>
              <a:t>Edel Kvam og Siv-Helén Lund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DE1784-0097-4CB5-97C6-C46F80E336C4}" type="slidenum">
              <a:rPr lang="nn-NO" altLang="nb-NO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n-NO" altLang="nb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858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n-NO" altLang="nb-NO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n-NO" altLang="nb-NO">
                <a:solidFill>
                  <a:srgbClr val="000000"/>
                </a:solidFill>
              </a:rPr>
              <a:t>Edel Kvam og Siv-Helén Lund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7BBEDA-884C-41CB-837F-F307FF78E3EB}" type="slidenum">
              <a:rPr lang="nn-NO" altLang="nb-NO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n-NO" altLang="nb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992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n-NO" altLang="nb-NO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n-NO" altLang="nb-NO">
                <a:solidFill>
                  <a:srgbClr val="000000"/>
                </a:solidFill>
              </a:rPr>
              <a:t>Edel Kvam og Siv-Helén Lund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682725-A09B-4F10-981F-B32390610EAA}" type="slidenum">
              <a:rPr lang="nn-NO" altLang="nb-NO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n-NO" altLang="nb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338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n-NO" altLang="nb-NO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n-NO" altLang="nb-NO">
                <a:solidFill>
                  <a:srgbClr val="000000"/>
                </a:solidFill>
              </a:rPr>
              <a:t>Edel Kvam og Siv-Helén Lund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05E78B-38A2-4E3D-BDF7-2158712162EF}" type="slidenum">
              <a:rPr lang="nn-NO" altLang="nb-NO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n-NO" altLang="nb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66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b-NO" noProof="0" smtClean="0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n-NO" altLang="nb-NO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n-NO" altLang="nb-NO">
                <a:solidFill>
                  <a:srgbClr val="000000"/>
                </a:solidFill>
              </a:rPr>
              <a:t>Edel Kvam og Siv-Helén Lund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6474B0-7578-4941-9699-4E28316A1AB8}" type="slidenum">
              <a:rPr lang="nn-NO" altLang="nb-NO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n-NO" altLang="nb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0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n-NO" altLang="nb-NO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n-NO" altLang="nb-NO">
                <a:solidFill>
                  <a:srgbClr val="000000"/>
                </a:solidFill>
              </a:rPr>
              <a:t>Edel Kvam og Siv-Helén Lund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1745A5-9CA8-4B27-A62A-D72ECDFA647A}" type="slidenum">
              <a:rPr lang="nn-NO" altLang="nb-NO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n-NO" altLang="nb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107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752600" cy="5029200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1447800" y="762000"/>
            <a:ext cx="5105400" cy="5029200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n-NO" altLang="nb-NO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n-NO" altLang="nb-NO">
                <a:solidFill>
                  <a:srgbClr val="000000"/>
                </a:solidFill>
              </a:rPr>
              <a:t>Edel Kvam og Siv-Helén Lund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E99A48-FF28-43CD-B2E9-A7EAC457FDDF}" type="slidenum">
              <a:rPr lang="nn-NO" altLang="nb-NO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nn-NO" altLang="nb-N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801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9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47800" y="762000"/>
            <a:ext cx="70104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n-NO" altLang="nb-NO" smtClean="0"/>
              <a:t>Klikk for å redigere tittelstil i malen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47800" y="1828800"/>
            <a:ext cx="7010400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n-NO" altLang="nb-NO" smtClean="0"/>
              <a:t>Klikk for å redigere tekststiler i malen</a:t>
            </a:r>
          </a:p>
          <a:p>
            <a:pPr lvl="1"/>
            <a:r>
              <a:rPr lang="nn-NO" altLang="nb-NO" smtClean="0"/>
              <a:t>Andre nivå</a:t>
            </a:r>
          </a:p>
          <a:p>
            <a:pPr lvl="2"/>
            <a:r>
              <a:rPr lang="nn-NO" altLang="nb-NO" smtClean="0"/>
              <a:t>Tredje nivå</a:t>
            </a:r>
          </a:p>
          <a:p>
            <a:pPr lvl="3"/>
            <a:r>
              <a:rPr lang="nn-NO" altLang="nb-NO" smtClean="0"/>
              <a:t>Fjerde nivå</a:t>
            </a:r>
          </a:p>
          <a:p>
            <a:pPr lvl="4"/>
            <a:r>
              <a:rPr lang="nn-NO" altLang="nb-NO" smtClean="0"/>
              <a:t>Femte nivå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447800" y="6019800"/>
            <a:ext cx="106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nn-NO" altLang="nb-NO">
              <a:solidFill>
                <a:srgbClr val="000000"/>
              </a:solidFill>
              <a:latin typeface="Times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019800"/>
            <a:ext cx="2743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nn-NO" altLang="nb-NO">
                <a:solidFill>
                  <a:srgbClr val="000000"/>
                </a:solidFill>
                <a:latin typeface="Times" pitchFamily="18" charset="0"/>
              </a:rPr>
              <a:t>Edel Kvam og Siv-Helén Lund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86600" y="152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366CDB63-B648-448D-82D1-219712E07311}" type="slidenum">
              <a:rPr lang="nn-NO" altLang="nb-NO">
                <a:solidFill>
                  <a:srgbClr val="000000"/>
                </a:solidFill>
                <a:latin typeface="Times" pitchFamily="18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nn-NO" altLang="nb-NO">
              <a:solidFill>
                <a:srgbClr val="000000"/>
              </a:solidFill>
              <a:latin typeface="Times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000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nb-NO" dirty="0" smtClean="0"/>
              <a:t>Benchmarking som kilde til forbedring</a:t>
            </a:r>
            <a:endParaRPr lang="nb-NO" dirty="0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 sz="1600" dirty="0" smtClean="0"/>
          </a:p>
          <a:p>
            <a:endParaRPr lang="nb-NO" sz="1600" dirty="0"/>
          </a:p>
          <a:p>
            <a:r>
              <a:rPr lang="nb-NO" sz="1600" dirty="0" smtClean="0"/>
              <a:t>Rune Resell</a:t>
            </a:r>
          </a:p>
          <a:p>
            <a:r>
              <a:rPr lang="nb-NO" sz="1600" dirty="0" smtClean="0"/>
              <a:t>Økonomirådgiver St. Olavs Driftsservice</a:t>
            </a:r>
            <a:endParaRPr lang="nb-NO" sz="1600" dirty="0"/>
          </a:p>
        </p:txBody>
      </p:sp>
    </p:spTree>
    <p:extLst>
      <p:ext uri="{BB962C8B-B14F-4D97-AF65-F5344CB8AC3E}">
        <p14:creationId xmlns:p14="http://schemas.microsoft.com/office/powerpoint/2010/main" val="1811233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A</a:t>
            </a:r>
            <a:r>
              <a:rPr lang="nb-NO" dirty="0" smtClean="0"/>
              <a:t>genda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Hvordan jobber vi med forbedring ved St. Olavs Driftsservice?</a:t>
            </a:r>
          </a:p>
          <a:p>
            <a:r>
              <a:rPr lang="nb-NO" dirty="0" smtClean="0"/>
              <a:t>Hvordan støtter benchmarking opp om dette arbeidet.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373499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b-NO" dirty="0" smtClean="0"/>
              <a:t>Forbedringsevne</a:t>
            </a:r>
            <a:endParaRPr lang="nb-NO" dirty="0"/>
          </a:p>
        </p:txBody>
      </p:sp>
      <p:sp>
        <p:nvSpPr>
          <p:cNvPr id="8" name="TekstSylinder 7"/>
          <p:cNvSpPr txBox="1"/>
          <p:nvPr/>
        </p:nvSpPr>
        <p:spPr>
          <a:xfrm>
            <a:off x="1475656" y="2060848"/>
            <a:ext cx="4896544" cy="2585323"/>
          </a:xfrm>
          <a:prstGeom prst="rect">
            <a:avLst/>
          </a:prstGeom>
          <a:solidFill>
            <a:schemeClr val="accent1">
              <a:lumMod val="50000"/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nb-NO" dirty="0" smtClean="0"/>
              <a:t>Fagkompetanse</a:t>
            </a:r>
          </a:p>
          <a:p>
            <a:endParaRPr lang="nb-NO" dirty="0"/>
          </a:p>
          <a:p>
            <a:endParaRPr lang="nb-NO" dirty="0" smtClean="0"/>
          </a:p>
          <a:p>
            <a:endParaRPr lang="nb-NO" dirty="0"/>
          </a:p>
          <a:p>
            <a:endParaRPr lang="nb-NO" dirty="0" smtClean="0"/>
          </a:p>
          <a:p>
            <a:endParaRPr lang="nb-NO" dirty="0"/>
          </a:p>
          <a:p>
            <a:endParaRPr lang="nb-NO" dirty="0" smtClean="0"/>
          </a:p>
          <a:p>
            <a:endParaRPr lang="nb-NO" dirty="0"/>
          </a:p>
          <a:p>
            <a:endParaRPr lang="nb-NO" dirty="0"/>
          </a:p>
        </p:txBody>
      </p:sp>
      <p:sp>
        <p:nvSpPr>
          <p:cNvPr id="9" name="TekstSylinder 8"/>
          <p:cNvSpPr txBox="1"/>
          <p:nvPr/>
        </p:nvSpPr>
        <p:spPr>
          <a:xfrm>
            <a:off x="2987824" y="3068960"/>
            <a:ext cx="5328591" cy="2585323"/>
          </a:xfrm>
          <a:prstGeom prst="rect">
            <a:avLst/>
          </a:prstGeom>
          <a:solidFill>
            <a:schemeClr val="accent1">
              <a:lumMod val="25000"/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endParaRPr lang="nb-NO" dirty="0" smtClean="0"/>
          </a:p>
          <a:p>
            <a:pPr algn="r"/>
            <a:endParaRPr lang="nb-NO" dirty="0"/>
          </a:p>
          <a:p>
            <a:pPr algn="r"/>
            <a:endParaRPr lang="nb-NO" dirty="0" smtClean="0"/>
          </a:p>
          <a:p>
            <a:pPr algn="r"/>
            <a:endParaRPr lang="nb-NO" dirty="0"/>
          </a:p>
          <a:p>
            <a:pPr algn="r"/>
            <a:endParaRPr lang="nb-NO" dirty="0" smtClean="0"/>
          </a:p>
          <a:p>
            <a:pPr algn="r"/>
            <a:endParaRPr lang="nb-NO" dirty="0"/>
          </a:p>
          <a:p>
            <a:pPr algn="r"/>
            <a:endParaRPr lang="nb-NO" dirty="0" smtClean="0"/>
          </a:p>
          <a:p>
            <a:pPr algn="r"/>
            <a:endParaRPr lang="nb-NO" dirty="0"/>
          </a:p>
          <a:p>
            <a:pPr algn="r"/>
            <a:r>
              <a:rPr lang="nb-NO" dirty="0" smtClean="0"/>
              <a:t>Forbedringskompetanse</a:t>
            </a:r>
            <a:endParaRPr lang="nb-NO" dirty="0"/>
          </a:p>
        </p:txBody>
      </p:sp>
      <p:sp>
        <p:nvSpPr>
          <p:cNvPr id="10" name="TekstSylinder 9"/>
          <p:cNvSpPr txBox="1"/>
          <p:nvPr/>
        </p:nvSpPr>
        <p:spPr>
          <a:xfrm>
            <a:off x="3541648" y="368567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dirty="0" smtClean="0"/>
              <a:t>Evne til </a:t>
            </a:r>
            <a:r>
              <a:rPr lang="nb-NO" dirty="0"/>
              <a:t>f</a:t>
            </a:r>
            <a:r>
              <a:rPr lang="nb-NO" dirty="0" smtClean="0"/>
              <a:t>orbedring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613889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Forbedringskompetanse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b-NO" dirty="0" smtClean="0"/>
              <a:t>Alle systemer er perfekt utformet for å gi de resultater de gir</a:t>
            </a:r>
          </a:p>
          <a:p>
            <a:pPr lvl="1"/>
            <a:r>
              <a:rPr lang="nb-NO" dirty="0" smtClean="0"/>
              <a:t>Systemforståelse</a:t>
            </a:r>
          </a:p>
          <a:p>
            <a:pPr lvl="2"/>
            <a:r>
              <a:rPr lang="nb-NO" dirty="0"/>
              <a:t>E</a:t>
            </a:r>
            <a:r>
              <a:rPr lang="nb-NO" dirty="0" smtClean="0"/>
              <a:t>ndringer </a:t>
            </a:r>
            <a:r>
              <a:rPr lang="nb-NO" dirty="0" smtClean="0"/>
              <a:t>i en prosess påvirker andre</a:t>
            </a:r>
          </a:p>
          <a:p>
            <a:pPr lvl="1"/>
            <a:r>
              <a:rPr lang="nb-NO" dirty="0" smtClean="0"/>
              <a:t>Folk </a:t>
            </a:r>
            <a:r>
              <a:rPr lang="nb-NO" dirty="0" smtClean="0"/>
              <a:t>må involveres </a:t>
            </a:r>
            <a:r>
              <a:rPr lang="nb-NO" dirty="0" smtClean="0"/>
              <a:t>i forbedringsarbeidet</a:t>
            </a:r>
          </a:p>
          <a:p>
            <a:pPr lvl="2"/>
            <a:r>
              <a:rPr lang="nb-NO" dirty="0" smtClean="0"/>
              <a:t>Best forutsetninger for gode endringsforslag</a:t>
            </a:r>
          </a:p>
          <a:p>
            <a:pPr lvl="2"/>
            <a:r>
              <a:rPr lang="nb-NO" dirty="0" smtClean="0"/>
              <a:t>Større motivasjon for gjennomføring</a:t>
            </a:r>
            <a:endParaRPr lang="nb-NO" dirty="0"/>
          </a:p>
          <a:p>
            <a:endParaRPr lang="nb-NO" dirty="0" smtClean="0"/>
          </a:p>
          <a:p>
            <a:pPr lvl="1"/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339033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Forbedringsmodellen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Hva ønsker vi å oppnå?</a:t>
            </a:r>
          </a:p>
          <a:p>
            <a:r>
              <a:rPr lang="nb-NO" dirty="0" smtClean="0"/>
              <a:t>Når er en endring er en forbedring?</a:t>
            </a:r>
          </a:p>
          <a:p>
            <a:r>
              <a:rPr lang="nb-NO" dirty="0" smtClean="0"/>
              <a:t>Hvilke endringer kan iverksettes for å skape forbedring?</a:t>
            </a:r>
          </a:p>
          <a:p>
            <a:endParaRPr lang="nb-NO" dirty="0"/>
          </a:p>
          <a:p>
            <a:r>
              <a:rPr lang="nb-NO" dirty="0" smtClean="0"/>
              <a:t>Utvikle og prøv ut forandringer gjennom Plan-Do-</a:t>
            </a:r>
            <a:r>
              <a:rPr lang="nb-NO" dirty="0" err="1" smtClean="0"/>
              <a:t>Study</a:t>
            </a:r>
            <a:r>
              <a:rPr lang="nb-NO" dirty="0" smtClean="0"/>
              <a:t>-</a:t>
            </a:r>
            <a:r>
              <a:rPr lang="nb-NO" dirty="0" err="1" smtClean="0"/>
              <a:t>Act</a:t>
            </a:r>
            <a:r>
              <a:rPr lang="nb-NO" dirty="0" smtClean="0"/>
              <a:t> (PDSA) sykluser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714927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H</a:t>
            </a:r>
            <a:r>
              <a:rPr lang="nb-NO" dirty="0" smtClean="0"/>
              <a:t>va ønsker vi å oppnå?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b-NO" dirty="0" smtClean="0"/>
              <a:t>bidra til fremragende behandling</a:t>
            </a:r>
          </a:p>
          <a:p>
            <a:endParaRPr lang="nb-NO" dirty="0"/>
          </a:p>
          <a:p>
            <a:r>
              <a:rPr lang="nb-NO" dirty="0" smtClean="0"/>
              <a:t>Kan bety lav kostnad for å frigi ressurser</a:t>
            </a:r>
          </a:p>
          <a:p>
            <a:r>
              <a:rPr lang="nb-NO" dirty="0" smtClean="0"/>
              <a:t>Kan også bety:</a:t>
            </a:r>
          </a:p>
          <a:p>
            <a:pPr lvl="1"/>
            <a:r>
              <a:rPr lang="nb-NO" dirty="0" smtClean="0"/>
              <a:t>måltidet er dagens høydepunkt</a:t>
            </a:r>
          </a:p>
          <a:p>
            <a:pPr lvl="1"/>
            <a:r>
              <a:rPr lang="nb-NO" dirty="0" smtClean="0"/>
              <a:t>utreiserenhold så snart rommet er ledig</a:t>
            </a:r>
          </a:p>
          <a:p>
            <a:pPr lvl="1"/>
            <a:r>
              <a:rPr lang="nb-NO" dirty="0" smtClean="0"/>
              <a:t>tilby nye tjenester som forenkler hverdagen</a:t>
            </a:r>
            <a:endParaRPr lang="nb-NO" dirty="0"/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7394121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Resultatsikring</a:t>
            </a:r>
            <a:endParaRPr lang="nb-NO" dirty="0"/>
          </a:p>
        </p:txBody>
      </p:sp>
      <p:grpSp>
        <p:nvGrpSpPr>
          <p:cNvPr id="7" name="Gruppe 6"/>
          <p:cNvGrpSpPr/>
          <p:nvPr/>
        </p:nvGrpSpPr>
        <p:grpSpPr>
          <a:xfrm>
            <a:off x="1331640" y="1484784"/>
            <a:ext cx="6408712" cy="4464496"/>
            <a:chOff x="1835696" y="1413742"/>
            <a:chExt cx="6264696" cy="4440997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5696" y="1413742"/>
              <a:ext cx="6264696" cy="444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ktangel 5"/>
            <p:cNvSpPr/>
            <p:nvPr/>
          </p:nvSpPr>
          <p:spPr bwMode="auto">
            <a:xfrm>
              <a:off x="2051720" y="1700808"/>
              <a:ext cx="2016224" cy="504056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nb-NO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792296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b-NO" sz="3200" dirty="0" smtClean="0"/>
              <a:t>Når vet vi at en endring er en forbedring?</a:t>
            </a:r>
            <a:endParaRPr lang="nb-NO" sz="3200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 dirty="0" smtClean="0"/>
          </a:p>
          <a:p>
            <a:r>
              <a:rPr lang="nb-NO" dirty="0" smtClean="0"/>
              <a:t>Må etablere målinger</a:t>
            </a:r>
          </a:p>
          <a:p>
            <a:endParaRPr lang="nb-NO" dirty="0"/>
          </a:p>
          <a:p>
            <a:r>
              <a:rPr lang="nb-NO" dirty="0" smtClean="0"/>
              <a:t>Resultatmål</a:t>
            </a:r>
          </a:p>
          <a:p>
            <a:r>
              <a:rPr lang="nb-NO" dirty="0" smtClean="0"/>
              <a:t>Prosessmål</a:t>
            </a:r>
          </a:p>
          <a:p>
            <a:r>
              <a:rPr lang="nb-NO" dirty="0" smtClean="0"/>
              <a:t>Balanserende mål</a:t>
            </a:r>
          </a:p>
        </p:txBody>
      </p:sp>
    </p:spTree>
    <p:extLst>
      <p:ext uri="{BB962C8B-B14F-4D97-AF65-F5344CB8AC3E}">
        <p14:creationId xmlns:p14="http://schemas.microsoft.com/office/powerpoint/2010/main" val="4057104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b-NO" dirty="0" smtClean="0"/>
              <a:t>Hvilke endringer kan iverksettes for å skape forbedring?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 dirty="0" smtClean="0"/>
          </a:p>
          <a:p>
            <a:r>
              <a:rPr lang="nb-NO" dirty="0"/>
              <a:t>P</a:t>
            </a:r>
            <a:r>
              <a:rPr lang="nb-NO" dirty="0" smtClean="0"/>
              <a:t>rosessgjennomgang</a:t>
            </a:r>
          </a:p>
          <a:p>
            <a:r>
              <a:rPr lang="nb-NO" dirty="0"/>
              <a:t>B</a:t>
            </a:r>
            <a:r>
              <a:rPr lang="nb-NO" dirty="0" smtClean="0"/>
              <a:t>enchmarking</a:t>
            </a:r>
          </a:p>
          <a:p>
            <a:r>
              <a:rPr lang="nb-NO" dirty="0"/>
              <a:t>N</a:t>
            </a:r>
            <a:r>
              <a:rPr lang="nb-NO" dirty="0" smtClean="0"/>
              <a:t>y teknologi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963285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Plan-Do-</a:t>
            </a:r>
            <a:r>
              <a:rPr lang="nb-NO" dirty="0" err="1" smtClean="0"/>
              <a:t>Study</a:t>
            </a:r>
            <a:r>
              <a:rPr lang="nb-NO" dirty="0" smtClean="0"/>
              <a:t>-</a:t>
            </a:r>
            <a:r>
              <a:rPr lang="nb-NO" dirty="0" err="1" smtClean="0"/>
              <a:t>Act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nb-NO" dirty="0" smtClean="0"/>
              <a:t>Plan</a:t>
            </a:r>
          </a:p>
          <a:p>
            <a:pPr lvl="1"/>
            <a:r>
              <a:rPr lang="nb-NO" dirty="0"/>
              <a:t>F</a:t>
            </a:r>
            <a:r>
              <a:rPr lang="nb-NO" dirty="0" smtClean="0"/>
              <a:t>ormuler hypotese</a:t>
            </a:r>
          </a:p>
          <a:p>
            <a:pPr lvl="1"/>
            <a:r>
              <a:rPr lang="nb-NO" dirty="0"/>
              <a:t>P</a:t>
            </a:r>
            <a:r>
              <a:rPr lang="nb-NO" dirty="0" smtClean="0"/>
              <a:t>lanlegg hvordan denne kan testes</a:t>
            </a:r>
          </a:p>
          <a:p>
            <a:r>
              <a:rPr lang="nb-NO" dirty="0" smtClean="0"/>
              <a:t>Do</a:t>
            </a:r>
          </a:p>
          <a:p>
            <a:pPr lvl="1"/>
            <a:r>
              <a:rPr lang="nb-NO" dirty="0" smtClean="0"/>
              <a:t>Gjennomfør testen</a:t>
            </a:r>
          </a:p>
          <a:p>
            <a:pPr lvl="1"/>
            <a:r>
              <a:rPr lang="nb-NO" dirty="0"/>
              <a:t>S</a:t>
            </a:r>
            <a:r>
              <a:rPr lang="nb-NO" dirty="0" smtClean="0"/>
              <a:t>amle data</a:t>
            </a:r>
          </a:p>
          <a:p>
            <a:r>
              <a:rPr lang="nb-NO" dirty="0" err="1" smtClean="0"/>
              <a:t>Study</a:t>
            </a:r>
            <a:endParaRPr lang="nb-NO" dirty="0" smtClean="0"/>
          </a:p>
          <a:p>
            <a:pPr lvl="1"/>
            <a:r>
              <a:rPr lang="nb-NO" dirty="0" smtClean="0"/>
              <a:t>Sammenlign data med hypotese</a:t>
            </a:r>
          </a:p>
          <a:p>
            <a:r>
              <a:rPr lang="nb-NO" dirty="0" err="1" smtClean="0"/>
              <a:t>Act</a:t>
            </a:r>
            <a:endParaRPr lang="nb-NO" dirty="0" smtClean="0"/>
          </a:p>
          <a:p>
            <a:pPr lvl="1"/>
            <a:r>
              <a:rPr lang="nb-NO" dirty="0" smtClean="0"/>
              <a:t>bekreft/forkast/juster hypotese</a:t>
            </a:r>
          </a:p>
          <a:p>
            <a:pPr lvl="1"/>
            <a:r>
              <a:rPr lang="nb-NO" dirty="0" smtClean="0"/>
              <a:t>planlegg neste test</a:t>
            </a:r>
          </a:p>
        </p:txBody>
      </p:sp>
    </p:spTree>
    <p:extLst>
      <p:ext uri="{BB962C8B-B14F-4D97-AF65-F5344CB8AC3E}">
        <p14:creationId xmlns:p14="http://schemas.microsoft.com/office/powerpoint/2010/main" val="16661374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O</a:t>
            </a:r>
            <a:r>
              <a:rPr lang="nb-NO" dirty="0" smtClean="0"/>
              <a:t>ppsummert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 dirty="0" smtClean="0"/>
          </a:p>
          <a:p>
            <a:r>
              <a:rPr lang="nb-NO" dirty="0" smtClean="0"/>
              <a:t>Alle må bidra til forbedringer</a:t>
            </a:r>
          </a:p>
          <a:p>
            <a:r>
              <a:rPr lang="nb-NO" dirty="0" smtClean="0"/>
              <a:t>Benchmarkingen inspirerer til forbedring</a:t>
            </a:r>
          </a:p>
          <a:p>
            <a:r>
              <a:rPr lang="nb-NO" dirty="0" smtClean="0"/>
              <a:t>Ideene må testes og iverksettes for å </a:t>
            </a:r>
            <a:r>
              <a:rPr lang="nb-NO" smtClean="0"/>
              <a:t>ha verdi</a:t>
            </a:r>
            <a:endParaRPr lang="nb-NO" dirty="0" smtClean="0"/>
          </a:p>
          <a:p>
            <a:endParaRPr lang="nb-NO" dirty="0" smtClean="0"/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239410724"/>
      </p:ext>
    </p:extLst>
  </p:cSld>
  <p:clrMapOvr>
    <a:masterClrMapping/>
  </p:clrMapOvr>
</p:sld>
</file>

<file path=ppt/theme/theme1.xml><?xml version="1.0" encoding="utf-8"?>
<a:theme xmlns:a="http://schemas.openxmlformats.org/drawingml/2006/main" name="stolav_2">
  <a:themeElements>
    <a:clrScheme name="stolav_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olav_2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n-NO" altLang="nb-NO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n-NO" altLang="nb-NO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lnDef>
  </a:objectDefaults>
  <a:extraClrSchemeLst>
    <a:extraClrScheme>
      <a:clrScheme name="stolav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olav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olav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olav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olav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olav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olav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olav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olav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olav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olav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olav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4191</TotalTime>
  <Words>456</Words>
  <Application>Microsoft Office PowerPoint</Application>
  <PresentationFormat>Skjermfremvisning (4:3)</PresentationFormat>
  <Paragraphs>96</Paragraphs>
  <Slides>11</Slides>
  <Notes>9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Lysbildetitler</vt:lpstr>
      </vt:variant>
      <vt:variant>
        <vt:i4>11</vt:i4>
      </vt:variant>
    </vt:vector>
  </HeadingPairs>
  <TitlesOfParts>
    <vt:vector size="12" baseType="lpstr">
      <vt:lpstr>stolav_2</vt:lpstr>
      <vt:lpstr>Benchmarking som kilde til forbedring</vt:lpstr>
      <vt:lpstr>Agenda</vt:lpstr>
      <vt:lpstr>Forbedringsevne</vt:lpstr>
      <vt:lpstr>Forbedringskompetanse</vt:lpstr>
      <vt:lpstr>Forbedringsmodellen</vt:lpstr>
      <vt:lpstr>Hva ønsker vi å oppnå?</vt:lpstr>
      <vt:lpstr>Resultatsikring</vt:lpstr>
      <vt:lpstr>Når vet vi at en endring er en forbedring?</vt:lpstr>
      <vt:lpstr>Hvilke endringer kan iverksettes for å skape forbedring?</vt:lpstr>
      <vt:lpstr>Plan-Do-Study-Act</vt:lpstr>
      <vt:lpstr>Oppsummert</vt:lpstr>
    </vt:vector>
  </TitlesOfParts>
  <Company>Helse Midt-Norge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Pleienær service</dc:title>
  <dc:creator>Resell, Rune</dc:creator>
  <cp:lastModifiedBy>Resell, Rune</cp:lastModifiedBy>
  <cp:revision>48</cp:revision>
  <dcterms:created xsi:type="dcterms:W3CDTF">2016-08-03T06:40:16Z</dcterms:created>
  <dcterms:modified xsi:type="dcterms:W3CDTF">2016-10-17T08:11:42Z</dcterms:modified>
</cp:coreProperties>
</file>