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embeddings/oleObject1.bin" ContentType="application/vnd.openxmlformats-officedocument.oleObject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  <p:sldMasterId id="2147483735" r:id="rId2"/>
    <p:sldMasterId id="2147483747" r:id="rId3"/>
  </p:sldMasterIdLst>
  <p:notesMasterIdLst>
    <p:notesMasterId r:id="rId44"/>
  </p:notesMasterIdLst>
  <p:handoutMasterIdLst>
    <p:handoutMasterId r:id="rId45"/>
  </p:handoutMasterIdLst>
  <p:sldIdLst>
    <p:sldId id="724" r:id="rId4"/>
    <p:sldId id="725" r:id="rId5"/>
    <p:sldId id="713" r:id="rId6"/>
    <p:sldId id="678" r:id="rId7"/>
    <p:sldId id="682" r:id="rId8"/>
    <p:sldId id="680" r:id="rId9"/>
    <p:sldId id="760" r:id="rId10"/>
    <p:sldId id="683" r:id="rId11"/>
    <p:sldId id="685" r:id="rId12"/>
    <p:sldId id="688" r:id="rId13"/>
    <p:sldId id="689" r:id="rId14"/>
    <p:sldId id="684" r:id="rId15"/>
    <p:sldId id="734" r:id="rId16"/>
    <p:sldId id="701" r:id="rId17"/>
    <p:sldId id="702" r:id="rId18"/>
    <p:sldId id="703" r:id="rId19"/>
    <p:sldId id="754" r:id="rId20"/>
    <p:sldId id="755" r:id="rId21"/>
    <p:sldId id="756" r:id="rId22"/>
    <p:sldId id="757" r:id="rId23"/>
    <p:sldId id="758" r:id="rId24"/>
    <p:sldId id="759" r:id="rId25"/>
    <p:sldId id="704" r:id="rId26"/>
    <p:sldId id="705" r:id="rId27"/>
    <p:sldId id="732" r:id="rId28"/>
    <p:sldId id="727" r:id="rId29"/>
    <p:sldId id="728" r:id="rId30"/>
    <p:sldId id="730" r:id="rId31"/>
    <p:sldId id="763" r:id="rId32"/>
    <p:sldId id="749" r:id="rId33"/>
    <p:sldId id="738" r:id="rId34"/>
    <p:sldId id="735" r:id="rId35"/>
    <p:sldId id="750" r:id="rId36"/>
    <p:sldId id="751" r:id="rId37"/>
    <p:sldId id="752" r:id="rId38"/>
    <p:sldId id="742" r:id="rId39"/>
    <p:sldId id="736" r:id="rId40"/>
    <p:sldId id="753" r:id="rId41"/>
    <p:sldId id="733" r:id="rId42"/>
    <p:sldId id="516" r:id="rId43"/>
  </p:sldIdLst>
  <p:sldSz cx="9144000" cy="6858000" type="screen4x3"/>
  <p:notesSz cx="6648450" cy="9850438"/>
  <p:defaultTextStyle>
    <a:defPPr>
      <a:defRPr lang="nb-N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FFFF00"/>
    <a:srgbClr val="FF3300"/>
    <a:srgbClr val="29297B"/>
    <a:srgbClr val="0033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ys stil 1 - utheving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94660"/>
  </p:normalViewPr>
  <p:slideViewPr>
    <p:cSldViewPr>
      <p:cViewPr>
        <p:scale>
          <a:sx n="100" d="100"/>
          <a:sy n="100" d="100"/>
        </p:scale>
        <p:origin x="-1808" y="-10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8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interSettings" Target="printerSettings/printerSettings1.bin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notesMaster" Target="notesMasters/notesMaster1.xml"/><Relationship Id="rId4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DE7E19-ABF3-4FF4-94E7-A845ED9DA8C6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D7B1D8B-26FB-43CF-8FB0-F5C9543D144A}">
      <dgm:prSet phldrT="[Tekst]"/>
      <dgm:spPr/>
      <dgm:t>
        <a:bodyPr/>
        <a:lstStyle/>
        <a:p>
          <a:r>
            <a:rPr lang="nb-NO" dirty="0" smtClean="0">
              <a:solidFill>
                <a:schemeClr val="tx1"/>
              </a:solidFill>
            </a:rPr>
            <a:t>Fleksibilitets-</a:t>
          </a:r>
          <a:br>
            <a:rPr lang="nb-NO" dirty="0" smtClean="0">
              <a:solidFill>
                <a:schemeClr val="tx1"/>
              </a:solidFill>
            </a:rPr>
          </a:br>
          <a:r>
            <a:rPr lang="nb-NO" dirty="0" smtClean="0">
              <a:solidFill>
                <a:schemeClr val="tx1"/>
              </a:solidFill>
            </a:rPr>
            <a:t>produsent</a:t>
          </a:r>
          <a:endParaRPr lang="nb-NO" dirty="0">
            <a:solidFill>
              <a:schemeClr val="tx1"/>
            </a:solidFill>
          </a:endParaRPr>
        </a:p>
      </dgm:t>
    </dgm:pt>
    <dgm:pt modelId="{97EC22A1-24A0-4D97-B009-86C0E1108355}" type="parTrans" cxnId="{15C6C1E7-DC41-4EF9-8B11-204965342250}">
      <dgm:prSet/>
      <dgm:spPr/>
      <dgm:t>
        <a:bodyPr/>
        <a:lstStyle/>
        <a:p>
          <a:endParaRPr lang="nb-NO">
            <a:solidFill>
              <a:schemeClr val="tx1"/>
            </a:solidFill>
          </a:endParaRPr>
        </a:p>
      </dgm:t>
    </dgm:pt>
    <dgm:pt modelId="{EE4F9051-234F-49A0-9725-88BF12028B76}" type="sibTrans" cxnId="{15C6C1E7-DC41-4EF9-8B11-204965342250}">
      <dgm:prSet/>
      <dgm:spPr/>
      <dgm:t>
        <a:bodyPr/>
        <a:lstStyle/>
        <a:p>
          <a:endParaRPr lang="nb-NO">
            <a:solidFill>
              <a:schemeClr val="tx1"/>
            </a:solidFill>
          </a:endParaRPr>
        </a:p>
      </dgm:t>
    </dgm:pt>
    <dgm:pt modelId="{D854E904-DC50-4FDA-8B5F-58853BF44308}">
      <dgm:prSet phldrT="[Tekst]"/>
      <dgm:spPr/>
      <dgm:t>
        <a:bodyPr/>
        <a:lstStyle/>
        <a:p>
          <a:r>
            <a:rPr lang="nb-NO" dirty="0" smtClean="0">
              <a:solidFill>
                <a:schemeClr val="tx1"/>
              </a:solidFill>
            </a:rPr>
            <a:t>Fleksibilitets-</a:t>
          </a:r>
          <a:br>
            <a:rPr lang="nb-NO" dirty="0" smtClean="0">
              <a:solidFill>
                <a:schemeClr val="tx1"/>
              </a:solidFill>
            </a:rPr>
          </a:br>
          <a:r>
            <a:rPr lang="nb-NO" dirty="0" smtClean="0">
              <a:solidFill>
                <a:schemeClr val="tx1"/>
              </a:solidFill>
            </a:rPr>
            <a:t>grossist/</a:t>
          </a:r>
          <a:br>
            <a:rPr lang="nb-NO" dirty="0" smtClean="0">
              <a:solidFill>
                <a:schemeClr val="tx1"/>
              </a:solidFill>
            </a:rPr>
          </a:br>
          <a:r>
            <a:rPr lang="nb-NO" dirty="0" err="1" smtClean="0">
              <a:solidFill>
                <a:schemeClr val="tx1"/>
              </a:solidFill>
            </a:rPr>
            <a:t>aggregator</a:t>
          </a:r>
          <a:endParaRPr lang="nb-NO" dirty="0">
            <a:solidFill>
              <a:schemeClr val="tx1"/>
            </a:solidFill>
          </a:endParaRPr>
        </a:p>
      </dgm:t>
    </dgm:pt>
    <dgm:pt modelId="{3F22C3E0-79D3-435B-AC99-02CD415949F4}" type="parTrans" cxnId="{3600F541-2DCA-425D-90B6-266316948F11}">
      <dgm:prSet/>
      <dgm:spPr/>
      <dgm:t>
        <a:bodyPr/>
        <a:lstStyle/>
        <a:p>
          <a:endParaRPr lang="nb-NO">
            <a:solidFill>
              <a:schemeClr val="tx1"/>
            </a:solidFill>
          </a:endParaRPr>
        </a:p>
      </dgm:t>
    </dgm:pt>
    <dgm:pt modelId="{EDF56BAF-7328-433C-9945-40EC7072AFE0}" type="sibTrans" cxnId="{3600F541-2DCA-425D-90B6-266316948F11}">
      <dgm:prSet/>
      <dgm:spPr/>
      <dgm:t>
        <a:bodyPr/>
        <a:lstStyle/>
        <a:p>
          <a:endParaRPr lang="nb-NO">
            <a:solidFill>
              <a:schemeClr val="tx1"/>
            </a:solidFill>
          </a:endParaRPr>
        </a:p>
      </dgm:t>
    </dgm:pt>
    <dgm:pt modelId="{2156720C-B45F-4F71-A490-2D47A724FA92}">
      <dgm:prSet phldrT="[Tekst]"/>
      <dgm:spPr/>
      <dgm:t>
        <a:bodyPr/>
        <a:lstStyle/>
        <a:p>
          <a:r>
            <a:rPr lang="nb-NO" dirty="0" smtClean="0">
              <a:solidFill>
                <a:schemeClr val="tx1"/>
              </a:solidFill>
            </a:rPr>
            <a:t>Fleksibilitets-</a:t>
          </a:r>
          <a:br>
            <a:rPr lang="nb-NO" dirty="0" smtClean="0">
              <a:solidFill>
                <a:schemeClr val="tx1"/>
              </a:solidFill>
            </a:rPr>
          </a:br>
          <a:r>
            <a:rPr lang="nb-NO" dirty="0" smtClean="0">
              <a:solidFill>
                <a:schemeClr val="tx1"/>
              </a:solidFill>
            </a:rPr>
            <a:t>kjøper</a:t>
          </a:r>
          <a:endParaRPr lang="nb-NO" dirty="0">
            <a:solidFill>
              <a:schemeClr val="tx1"/>
            </a:solidFill>
          </a:endParaRPr>
        </a:p>
      </dgm:t>
    </dgm:pt>
    <dgm:pt modelId="{9CF4BE65-CFB0-4A23-8C09-F37BB01A41A9}" type="parTrans" cxnId="{4F5CE4DB-65BA-4DC0-BC10-0E5565CF1CDE}">
      <dgm:prSet/>
      <dgm:spPr/>
      <dgm:t>
        <a:bodyPr/>
        <a:lstStyle/>
        <a:p>
          <a:endParaRPr lang="nb-NO">
            <a:solidFill>
              <a:schemeClr val="tx1"/>
            </a:solidFill>
          </a:endParaRPr>
        </a:p>
      </dgm:t>
    </dgm:pt>
    <dgm:pt modelId="{7EC1B36D-E390-4C83-9BA4-F3836F44DA6B}" type="sibTrans" cxnId="{4F5CE4DB-65BA-4DC0-BC10-0E5565CF1CDE}">
      <dgm:prSet/>
      <dgm:spPr/>
      <dgm:t>
        <a:bodyPr/>
        <a:lstStyle/>
        <a:p>
          <a:endParaRPr lang="nb-NO">
            <a:solidFill>
              <a:schemeClr val="tx1"/>
            </a:solidFill>
          </a:endParaRPr>
        </a:p>
      </dgm:t>
    </dgm:pt>
    <dgm:pt modelId="{7FCD3D6D-C7DB-4D8A-A882-0BC3E536B369}" type="pres">
      <dgm:prSet presAssocID="{30DE7E19-ABF3-4FF4-94E7-A845ED9DA8C6}" presName="Name0" presStyleCnt="0">
        <dgm:presLayoutVars>
          <dgm:dir/>
          <dgm:resizeHandles val="exact"/>
        </dgm:presLayoutVars>
      </dgm:prSet>
      <dgm:spPr/>
    </dgm:pt>
    <dgm:pt modelId="{26B494DD-4A0E-4560-AE50-F623C1988874}" type="pres">
      <dgm:prSet presAssocID="{DD7B1D8B-26FB-43CF-8FB0-F5C9543D144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F4C78645-4463-4464-B21E-87764DFB0596}" type="pres">
      <dgm:prSet presAssocID="{EE4F9051-234F-49A0-9725-88BF12028B76}" presName="sibTrans" presStyleLbl="sibTrans2D1" presStyleIdx="0" presStyleCnt="2"/>
      <dgm:spPr/>
      <dgm:t>
        <a:bodyPr/>
        <a:lstStyle/>
        <a:p>
          <a:endParaRPr lang="nb-NO"/>
        </a:p>
      </dgm:t>
    </dgm:pt>
    <dgm:pt modelId="{72322ACA-0955-4392-A0B6-39ACBDC776F5}" type="pres">
      <dgm:prSet presAssocID="{EE4F9051-234F-49A0-9725-88BF12028B76}" presName="connectorText" presStyleLbl="sibTrans2D1" presStyleIdx="0" presStyleCnt="2"/>
      <dgm:spPr/>
      <dgm:t>
        <a:bodyPr/>
        <a:lstStyle/>
        <a:p>
          <a:endParaRPr lang="nb-NO"/>
        </a:p>
      </dgm:t>
    </dgm:pt>
    <dgm:pt modelId="{67A80928-FCBF-4CB1-BA7A-4E88A86F180F}" type="pres">
      <dgm:prSet presAssocID="{D854E904-DC50-4FDA-8B5F-58853BF4430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BA953C39-D04D-4C76-A79B-EA6864683FA2}" type="pres">
      <dgm:prSet presAssocID="{EDF56BAF-7328-433C-9945-40EC7072AFE0}" presName="sibTrans" presStyleLbl="sibTrans2D1" presStyleIdx="1" presStyleCnt="2"/>
      <dgm:spPr/>
      <dgm:t>
        <a:bodyPr/>
        <a:lstStyle/>
        <a:p>
          <a:endParaRPr lang="nb-NO"/>
        </a:p>
      </dgm:t>
    </dgm:pt>
    <dgm:pt modelId="{2A2A572F-AD18-4F53-95FA-1A2E64D2783D}" type="pres">
      <dgm:prSet presAssocID="{EDF56BAF-7328-433C-9945-40EC7072AFE0}" presName="connectorText" presStyleLbl="sibTrans2D1" presStyleIdx="1" presStyleCnt="2"/>
      <dgm:spPr/>
      <dgm:t>
        <a:bodyPr/>
        <a:lstStyle/>
        <a:p>
          <a:endParaRPr lang="nb-NO"/>
        </a:p>
      </dgm:t>
    </dgm:pt>
    <dgm:pt modelId="{C281D719-0C6B-4D6A-A0CD-E23AA8961BE5}" type="pres">
      <dgm:prSet presAssocID="{2156720C-B45F-4F71-A490-2D47A724FA9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</dgm:ptLst>
  <dgm:cxnLst>
    <dgm:cxn modelId="{E7D73AF7-38C2-4F53-A2B3-3E2366A3D3FE}" type="presOf" srcId="{DD7B1D8B-26FB-43CF-8FB0-F5C9543D144A}" destId="{26B494DD-4A0E-4560-AE50-F623C1988874}" srcOrd="0" destOrd="0" presId="urn:microsoft.com/office/officeart/2005/8/layout/process1"/>
    <dgm:cxn modelId="{3600F541-2DCA-425D-90B6-266316948F11}" srcId="{30DE7E19-ABF3-4FF4-94E7-A845ED9DA8C6}" destId="{D854E904-DC50-4FDA-8B5F-58853BF44308}" srcOrd="1" destOrd="0" parTransId="{3F22C3E0-79D3-435B-AC99-02CD415949F4}" sibTransId="{EDF56BAF-7328-433C-9945-40EC7072AFE0}"/>
    <dgm:cxn modelId="{F81B485C-BDB5-4A48-AAFE-E7928D8D7D30}" type="presOf" srcId="{EE4F9051-234F-49A0-9725-88BF12028B76}" destId="{F4C78645-4463-4464-B21E-87764DFB0596}" srcOrd="0" destOrd="0" presId="urn:microsoft.com/office/officeart/2005/8/layout/process1"/>
    <dgm:cxn modelId="{DE9ACFCF-4088-4463-9D57-CC9C26105A81}" type="presOf" srcId="{EDF56BAF-7328-433C-9945-40EC7072AFE0}" destId="{BA953C39-D04D-4C76-A79B-EA6864683FA2}" srcOrd="0" destOrd="0" presId="urn:microsoft.com/office/officeart/2005/8/layout/process1"/>
    <dgm:cxn modelId="{128F72F0-386B-41B5-AE84-696AC420B617}" type="presOf" srcId="{EDF56BAF-7328-433C-9945-40EC7072AFE0}" destId="{2A2A572F-AD18-4F53-95FA-1A2E64D2783D}" srcOrd="1" destOrd="0" presId="urn:microsoft.com/office/officeart/2005/8/layout/process1"/>
    <dgm:cxn modelId="{4F5CE4DB-65BA-4DC0-BC10-0E5565CF1CDE}" srcId="{30DE7E19-ABF3-4FF4-94E7-A845ED9DA8C6}" destId="{2156720C-B45F-4F71-A490-2D47A724FA92}" srcOrd="2" destOrd="0" parTransId="{9CF4BE65-CFB0-4A23-8C09-F37BB01A41A9}" sibTransId="{7EC1B36D-E390-4C83-9BA4-F3836F44DA6B}"/>
    <dgm:cxn modelId="{389357E1-6F34-4EC6-B36A-98C7E2B0FFA3}" type="presOf" srcId="{2156720C-B45F-4F71-A490-2D47A724FA92}" destId="{C281D719-0C6B-4D6A-A0CD-E23AA8961BE5}" srcOrd="0" destOrd="0" presId="urn:microsoft.com/office/officeart/2005/8/layout/process1"/>
    <dgm:cxn modelId="{381321C9-A939-423D-A4A3-E96548F92B08}" type="presOf" srcId="{EE4F9051-234F-49A0-9725-88BF12028B76}" destId="{72322ACA-0955-4392-A0B6-39ACBDC776F5}" srcOrd="1" destOrd="0" presId="urn:microsoft.com/office/officeart/2005/8/layout/process1"/>
    <dgm:cxn modelId="{3915A90A-B122-45DF-9348-7E01E2AA27E7}" type="presOf" srcId="{30DE7E19-ABF3-4FF4-94E7-A845ED9DA8C6}" destId="{7FCD3D6D-C7DB-4D8A-A882-0BC3E536B369}" srcOrd="0" destOrd="0" presId="urn:microsoft.com/office/officeart/2005/8/layout/process1"/>
    <dgm:cxn modelId="{15C6C1E7-DC41-4EF9-8B11-204965342250}" srcId="{30DE7E19-ABF3-4FF4-94E7-A845ED9DA8C6}" destId="{DD7B1D8B-26FB-43CF-8FB0-F5C9543D144A}" srcOrd="0" destOrd="0" parTransId="{97EC22A1-24A0-4D97-B009-86C0E1108355}" sibTransId="{EE4F9051-234F-49A0-9725-88BF12028B76}"/>
    <dgm:cxn modelId="{83ADAADD-8978-4EA6-9737-B645FEE35A7F}" type="presOf" srcId="{D854E904-DC50-4FDA-8B5F-58853BF44308}" destId="{67A80928-FCBF-4CB1-BA7A-4E88A86F180F}" srcOrd="0" destOrd="0" presId="urn:microsoft.com/office/officeart/2005/8/layout/process1"/>
    <dgm:cxn modelId="{5A0697F9-66C9-466D-B66B-F7EAB370A362}" type="presParOf" srcId="{7FCD3D6D-C7DB-4D8A-A882-0BC3E536B369}" destId="{26B494DD-4A0E-4560-AE50-F623C1988874}" srcOrd="0" destOrd="0" presId="urn:microsoft.com/office/officeart/2005/8/layout/process1"/>
    <dgm:cxn modelId="{E4BE75EE-117F-4097-85DF-14B99817319F}" type="presParOf" srcId="{7FCD3D6D-C7DB-4D8A-A882-0BC3E536B369}" destId="{F4C78645-4463-4464-B21E-87764DFB0596}" srcOrd="1" destOrd="0" presId="urn:microsoft.com/office/officeart/2005/8/layout/process1"/>
    <dgm:cxn modelId="{0A47E296-804F-498C-B414-35C9BC0DFD5F}" type="presParOf" srcId="{F4C78645-4463-4464-B21E-87764DFB0596}" destId="{72322ACA-0955-4392-A0B6-39ACBDC776F5}" srcOrd="0" destOrd="0" presId="urn:microsoft.com/office/officeart/2005/8/layout/process1"/>
    <dgm:cxn modelId="{61946597-7E84-4CCF-86E2-72BD99EB9F12}" type="presParOf" srcId="{7FCD3D6D-C7DB-4D8A-A882-0BC3E536B369}" destId="{67A80928-FCBF-4CB1-BA7A-4E88A86F180F}" srcOrd="2" destOrd="0" presId="urn:microsoft.com/office/officeart/2005/8/layout/process1"/>
    <dgm:cxn modelId="{F224E26E-A17E-4AD5-8502-7F945D4E9490}" type="presParOf" srcId="{7FCD3D6D-C7DB-4D8A-A882-0BC3E536B369}" destId="{BA953C39-D04D-4C76-A79B-EA6864683FA2}" srcOrd="3" destOrd="0" presId="urn:microsoft.com/office/officeart/2005/8/layout/process1"/>
    <dgm:cxn modelId="{A9107401-7897-4622-8409-C710CBB6CF41}" type="presParOf" srcId="{BA953C39-D04D-4C76-A79B-EA6864683FA2}" destId="{2A2A572F-AD18-4F53-95FA-1A2E64D2783D}" srcOrd="0" destOrd="0" presId="urn:microsoft.com/office/officeart/2005/8/layout/process1"/>
    <dgm:cxn modelId="{0F964686-2907-4D52-A98E-407EDBAC78A1}" type="presParOf" srcId="{7FCD3D6D-C7DB-4D8A-A882-0BC3E536B369}" destId="{C281D719-0C6B-4D6A-A0CD-E23AA8961BE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B494DD-4A0E-4560-AE50-F623C1988874}">
      <dsp:nvSpPr>
        <dsp:cNvPr id="0" name=""/>
        <dsp:cNvSpPr/>
      </dsp:nvSpPr>
      <dsp:spPr>
        <a:xfrm>
          <a:off x="5357" y="743718"/>
          <a:ext cx="1601390" cy="9608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1800" kern="1200" dirty="0" smtClean="0">
              <a:solidFill>
                <a:schemeClr val="tx1"/>
              </a:solidFill>
            </a:rPr>
            <a:t>Fleksibilitets-</a:t>
          </a:r>
          <a:br>
            <a:rPr lang="nb-NO" sz="1800" kern="1200" dirty="0" smtClean="0">
              <a:solidFill>
                <a:schemeClr val="tx1"/>
              </a:solidFill>
            </a:rPr>
          </a:br>
          <a:r>
            <a:rPr lang="nb-NO" sz="1800" kern="1200" dirty="0" smtClean="0">
              <a:solidFill>
                <a:schemeClr val="tx1"/>
              </a:solidFill>
            </a:rPr>
            <a:t>produsent</a:t>
          </a:r>
          <a:endParaRPr lang="nb-NO" sz="1800" kern="1200" dirty="0">
            <a:solidFill>
              <a:schemeClr val="tx1"/>
            </a:solidFill>
          </a:endParaRPr>
        </a:p>
      </dsp:txBody>
      <dsp:txXfrm>
        <a:off x="33499" y="771860"/>
        <a:ext cx="1545106" cy="904550"/>
      </dsp:txXfrm>
    </dsp:sp>
    <dsp:sp modelId="{F4C78645-4463-4464-B21E-87764DFB0596}">
      <dsp:nvSpPr>
        <dsp:cNvPr id="0" name=""/>
        <dsp:cNvSpPr/>
      </dsp:nvSpPr>
      <dsp:spPr>
        <a:xfrm>
          <a:off x="1766887" y="1025563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nb-NO" sz="1400" kern="1200">
            <a:solidFill>
              <a:schemeClr val="tx1"/>
            </a:solidFill>
          </a:endParaRPr>
        </a:p>
      </dsp:txBody>
      <dsp:txXfrm>
        <a:off x="1766887" y="1104992"/>
        <a:ext cx="237646" cy="238286"/>
      </dsp:txXfrm>
    </dsp:sp>
    <dsp:sp modelId="{67A80928-FCBF-4CB1-BA7A-4E88A86F180F}">
      <dsp:nvSpPr>
        <dsp:cNvPr id="0" name=""/>
        <dsp:cNvSpPr/>
      </dsp:nvSpPr>
      <dsp:spPr>
        <a:xfrm>
          <a:off x="2247304" y="743718"/>
          <a:ext cx="1601390" cy="9608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1800" kern="1200" dirty="0" smtClean="0">
              <a:solidFill>
                <a:schemeClr val="tx1"/>
              </a:solidFill>
            </a:rPr>
            <a:t>Fleksibilitets-</a:t>
          </a:r>
          <a:br>
            <a:rPr lang="nb-NO" sz="1800" kern="1200" dirty="0" smtClean="0">
              <a:solidFill>
                <a:schemeClr val="tx1"/>
              </a:solidFill>
            </a:rPr>
          </a:br>
          <a:r>
            <a:rPr lang="nb-NO" sz="1800" kern="1200" dirty="0" smtClean="0">
              <a:solidFill>
                <a:schemeClr val="tx1"/>
              </a:solidFill>
            </a:rPr>
            <a:t>grossist/</a:t>
          </a:r>
          <a:br>
            <a:rPr lang="nb-NO" sz="1800" kern="1200" dirty="0" smtClean="0">
              <a:solidFill>
                <a:schemeClr val="tx1"/>
              </a:solidFill>
            </a:rPr>
          </a:br>
          <a:r>
            <a:rPr lang="nb-NO" sz="1800" kern="1200" dirty="0" err="1" smtClean="0">
              <a:solidFill>
                <a:schemeClr val="tx1"/>
              </a:solidFill>
            </a:rPr>
            <a:t>aggregator</a:t>
          </a:r>
          <a:endParaRPr lang="nb-NO" sz="1800" kern="1200" dirty="0">
            <a:solidFill>
              <a:schemeClr val="tx1"/>
            </a:solidFill>
          </a:endParaRPr>
        </a:p>
      </dsp:txBody>
      <dsp:txXfrm>
        <a:off x="2275446" y="771860"/>
        <a:ext cx="1545106" cy="904550"/>
      </dsp:txXfrm>
    </dsp:sp>
    <dsp:sp modelId="{BA953C39-D04D-4C76-A79B-EA6864683FA2}">
      <dsp:nvSpPr>
        <dsp:cNvPr id="0" name=""/>
        <dsp:cNvSpPr/>
      </dsp:nvSpPr>
      <dsp:spPr>
        <a:xfrm>
          <a:off x="4008834" y="1025563"/>
          <a:ext cx="339494" cy="39714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nb-NO" sz="1400" kern="1200">
            <a:solidFill>
              <a:schemeClr val="tx1"/>
            </a:solidFill>
          </a:endParaRPr>
        </a:p>
      </dsp:txBody>
      <dsp:txXfrm>
        <a:off x="4008834" y="1104992"/>
        <a:ext cx="237646" cy="238286"/>
      </dsp:txXfrm>
    </dsp:sp>
    <dsp:sp modelId="{C281D719-0C6B-4D6A-A0CD-E23AA8961BE5}">
      <dsp:nvSpPr>
        <dsp:cNvPr id="0" name=""/>
        <dsp:cNvSpPr/>
      </dsp:nvSpPr>
      <dsp:spPr>
        <a:xfrm>
          <a:off x="4489251" y="743718"/>
          <a:ext cx="1601390" cy="9608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b-NO" sz="1800" kern="1200" dirty="0" smtClean="0">
              <a:solidFill>
                <a:schemeClr val="tx1"/>
              </a:solidFill>
            </a:rPr>
            <a:t>Fleksibilitets-</a:t>
          </a:r>
          <a:br>
            <a:rPr lang="nb-NO" sz="1800" kern="1200" dirty="0" smtClean="0">
              <a:solidFill>
                <a:schemeClr val="tx1"/>
              </a:solidFill>
            </a:rPr>
          </a:br>
          <a:r>
            <a:rPr lang="nb-NO" sz="1800" kern="1200" dirty="0" smtClean="0">
              <a:solidFill>
                <a:schemeClr val="tx1"/>
              </a:solidFill>
            </a:rPr>
            <a:t>kjøper</a:t>
          </a:r>
          <a:endParaRPr lang="nb-NO" sz="1800" kern="1200" dirty="0">
            <a:solidFill>
              <a:schemeClr val="tx1"/>
            </a:solidFill>
          </a:endParaRPr>
        </a:p>
      </dsp:txBody>
      <dsp:txXfrm>
        <a:off x="4517393" y="771860"/>
        <a:ext cx="1545106" cy="904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1313" cy="49436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765551" y="0"/>
            <a:ext cx="2881313" cy="49436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B7E2B0-BA2A-4B09-873F-F7F88E356EF3}" type="datetimeFigureOut">
              <a:rPr lang="nb-NO" smtClean="0"/>
              <a:t>03/11/14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1" y="9356076"/>
            <a:ext cx="2881313" cy="4943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765551" y="9356076"/>
            <a:ext cx="2881313" cy="4943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440A2B-A18B-4EFB-B33B-EAE1A67AC8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2448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5917" y="0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2013" y="739775"/>
            <a:ext cx="4924425" cy="3694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4845" y="4678959"/>
            <a:ext cx="5318760" cy="443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noProof="0" smtClean="0"/>
              <a:t>Klikk for å redigere tekststiler i malen</a:t>
            </a:r>
          </a:p>
          <a:p>
            <a:pPr lvl="1"/>
            <a:r>
              <a:rPr lang="nb-NO" noProof="0" smtClean="0"/>
              <a:t>Andre nivå</a:t>
            </a:r>
          </a:p>
          <a:p>
            <a:pPr lvl="2"/>
            <a:r>
              <a:rPr lang="nb-NO" noProof="0" smtClean="0"/>
              <a:t>Tredje nivå</a:t>
            </a:r>
          </a:p>
          <a:p>
            <a:pPr lvl="3"/>
            <a:r>
              <a:rPr lang="nb-NO" noProof="0" smtClean="0"/>
              <a:t>Fjerde nivå</a:t>
            </a:r>
          </a:p>
          <a:p>
            <a:pPr lvl="4"/>
            <a:r>
              <a:rPr lang="nb-NO" noProof="0" smtClean="0"/>
              <a:t>Femte nivå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56207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5917" y="9356207"/>
            <a:ext cx="2880995" cy="492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4A3F70E-75B2-459B-B453-048EA0165973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322929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b-NO" altLang="nb-NO" dirty="0" smtClean="0"/>
          </a:p>
        </p:txBody>
      </p:sp>
      <p:sp>
        <p:nvSpPr>
          <p:cNvPr id="16388" name="Plassholder for lysbilde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838BAA1-7E6C-4C78-80BB-2F60D815E525}" type="slidenum">
              <a:rPr lang="nb-NO" altLang="nb-NO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nb-NO" altLang="nb-NO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383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3213" algn="l"/>
                <a:tab pos="1966913" algn="l"/>
                <a:tab pos="2360613" algn="l"/>
                <a:tab pos="2754313" algn="l"/>
                <a:tab pos="3148013" algn="l"/>
                <a:tab pos="3543300" algn="l"/>
                <a:tab pos="3937000" algn="l"/>
                <a:tab pos="4330700" algn="l"/>
                <a:tab pos="4724400" algn="l"/>
                <a:tab pos="5118100" algn="l"/>
                <a:tab pos="5511800" algn="l"/>
                <a:tab pos="5905500" algn="l"/>
                <a:tab pos="6299200" algn="l"/>
                <a:tab pos="6692900" algn="l"/>
                <a:tab pos="7088188" algn="l"/>
                <a:tab pos="7481888" algn="l"/>
                <a:tab pos="787558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ACDFF53-9B62-4DBF-BD18-3DC8B4E55C3A}" type="slidenum">
              <a:rPr lang="nb-NO" smtClean="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eaLnBrk="1" hangingPunct="1"/>
              <a:t>4</a:t>
            </a:fld>
            <a:endParaRPr lang="nb-NO" smtClean="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430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3012" name="Rectangle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82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smtClean="0"/>
              <a:t>NO1 11.12.12 og 05.03.13</a:t>
            </a:r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4A3F70E-75B2-459B-B453-048EA0165973}" type="slidenum">
              <a:rPr lang="nb-NO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7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5" name="AutoShape 3"/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nb-NO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nb-NO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T0" fmla="*/ 0 w 4917"/>
                <a:gd name="T1" fmla="*/ 0 h 1000"/>
                <a:gd name="T2" fmla="*/ 38231 w 4917"/>
                <a:gd name="T3" fmla="*/ 0 h 1000"/>
                <a:gd name="T4" fmla="*/ 42569 w 4917"/>
                <a:gd name="T5" fmla="*/ 881 h 1000"/>
                <a:gd name="T6" fmla="*/ 38240 w 4917"/>
                <a:gd name="T7" fmla="*/ 1761 h 1000"/>
                <a:gd name="T8" fmla="*/ 0 w 4917"/>
                <a:gd name="T9" fmla="*/ 1761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17"/>
                <a:gd name="T16" fmla="*/ 0 h 1000"/>
                <a:gd name="T17" fmla="*/ 2459 w 4917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nb-NO"/>
            </a:p>
          </p:txBody>
        </p:sp>
        <p:sp>
          <p:nvSpPr>
            <p:cNvPr id="8" name="Line 6"/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nb-NO"/>
            </a:p>
          </p:txBody>
        </p:sp>
      </p:grpSp>
      <p:sp>
        <p:nvSpPr>
          <p:cNvPr id="23040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pPr lvl="0"/>
            <a:r>
              <a:rPr lang="nb-NO" noProof="0" smtClean="0"/>
              <a:t>Klikk for å redigere tittelstil</a:t>
            </a:r>
          </a:p>
        </p:txBody>
      </p:sp>
      <p:sp>
        <p:nvSpPr>
          <p:cNvPr id="23040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nb-NO" noProof="0" smtClean="0"/>
              <a:t>Klikk for å redigere undertittelstil i malen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590E9-CC4B-4CAC-AB97-1FE24426C4D2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21747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 dirty="0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C432F-6F58-440D-ADF4-D77C58B78917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94016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37DAD-CB3C-4E6B-A082-9B4AAFE22AC6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63986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864DB-478F-454C-82F8-E953A074CE58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13508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21A00-17B4-4F30-B631-E610EC9AC55B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44764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32E9B-951F-4AAD-8939-0232E8D99E5A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5774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6E44E-2DD4-4C42-B6B4-CB35D9175C35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04615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35AA1-64E8-4EDB-B7DE-181EC89DA9C3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85265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44FC0-97AE-4E62-9592-B8F0115EDA62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20295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DE60B-9DA5-468B-A20E-9E21DA831E54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02849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88FBD-A630-481A-A840-AB59636281A5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13270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tel, innhold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CE573-1C8E-4C39-80C3-6CB95568CC74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18606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9"/>
          <p:cNvSpPr>
            <a:spLocks noChangeArrowheads="1"/>
          </p:cNvSpPr>
          <p:nvPr/>
        </p:nvSpPr>
        <p:spPr bwMode="auto">
          <a:xfrm>
            <a:off x="1403350" y="29733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5" name="Rectangle 61"/>
          <p:cNvSpPr>
            <a:spLocks noChangeArrowheads="1"/>
          </p:cNvSpPr>
          <p:nvPr/>
        </p:nvSpPr>
        <p:spPr bwMode="auto">
          <a:xfrm>
            <a:off x="1403350" y="29733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3"/>
          <p:cNvSpPr>
            <a:spLocks noChangeArrowheads="1"/>
          </p:cNvSpPr>
          <p:nvPr/>
        </p:nvSpPr>
        <p:spPr bwMode="auto">
          <a:xfrm>
            <a:off x="1403350" y="29733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5"/>
          <p:cNvSpPr>
            <a:spLocks noChangeArrowheads="1"/>
          </p:cNvSpPr>
          <p:nvPr/>
        </p:nvSpPr>
        <p:spPr bwMode="auto">
          <a:xfrm>
            <a:off x="1403350" y="29733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8" name="Group 1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pic>
        <p:nvPicPr>
          <p:cNvPr id="11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ntnu-logo-eng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52824"/>
            <a:ext cx="17287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F:\prosjekter aktuelle\cenSES_web\PPmal\censeslogo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309320"/>
            <a:ext cx="1919288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F:\prosjekter aktuelle\cenSES_web\PPmal\fmelogo.jp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356350"/>
            <a:ext cx="50800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97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5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8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pic>
        <p:nvPicPr>
          <p:cNvPr id="11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35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8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9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533400" y="1219200"/>
            <a:ext cx="3886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3886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pic>
        <p:nvPicPr>
          <p:cNvPr id="13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ntnu-logo-eng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161088"/>
            <a:ext cx="17287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092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8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9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10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11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pic>
        <p:nvPicPr>
          <p:cNvPr id="15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74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3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4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5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6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21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8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9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pic>
        <p:nvPicPr>
          <p:cNvPr id="13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04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8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9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n-NO" noProof="0" dirty="0" smtClean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pic>
        <p:nvPicPr>
          <p:cNvPr id="13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56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5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8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pic>
        <p:nvPicPr>
          <p:cNvPr id="12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25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5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6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7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8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477000" y="381000"/>
            <a:ext cx="1981200" cy="55626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n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791200" cy="55626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n-NO"/>
          </a:p>
        </p:txBody>
      </p:sp>
      <p:pic>
        <p:nvPicPr>
          <p:cNvPr id="12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26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b-N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89C12-CA31-4257-9616-275983299A5F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84793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206F3750-42D5-48FD-BF2A-2196D667DF99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18EF7-C31C-406A-8AC8-CA553D2E9A21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27520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9AAA0C09-D128-4B2E-A8C5-D4D7B12FDD56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26262-83F7-4D8B-81A9-00BC7B69E03E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940340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5EA33146-5C45-48D8-A087-8A46D52066DE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EC5CC-D8A6-417E-B5D0-586B758FB65E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1940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BCD76932-3082-4FB7-91E5-15795F986BF7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0995D-D185-401B-A29E-22A47B963BE5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64067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C58BED29-597D-4636-9E9D-4C932C97BCF1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3244D-9EE0-4100-83F3-CAC42C20CB6C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43304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6D2CBC01-07E2-4DF4-A60C-B5E26D262AFE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4495F-13FE-4494-B014-2E464057A86B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92531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52C1D355-DD33-4464-84F7-A93D95C5D635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0050E-F370-4F3C-A7E0-BA1AA3EA7F49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58934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50AEB89-22CC-4347-B14E-72103D12755F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28EEB-6721-4604-A24E-15CCFF45AEAB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59784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C7AE05E8-E34F-4934-A06D-78DEC12AC9B9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63AEE-E5C0-4583-B3EE-10EAD7F22FBB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834242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0880453F-84A1-4FB4-899E-5EE6E0EA4006}" type="datetimeFigureOut">
              <a:rPr lang="nb-NO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03/11/14</a:t>
            </a:fld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nb-NO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1B8F2-5A93-4D4A-ABDA-F0E6DDE41F99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58060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5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theme" Target="../theme/theme2.xml"/><Relationship Id="rId11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13" Type="http://schemas.openxmlformats.org/officeDocument/2006/relationships/image" Target="../media/image4.jpeg"/><Relationship Id="rId14" Type="http://schemas.openxmlformats.org/officeDocument/2006/relationships/image" Target="../media/image5.jpeg"/><Relationship Id="rId1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3.xml"/><Relationship Id="rId3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6.xml"/><Relationship Id="rId6" Type="http://schemas.openxmlformats.org/officeDocument/2006/relationships/slideLayout" Target="../slideLayouts/slideLayout27.xml"/><Relationship Id="rId7" Type="http://schemas.openxmlformats.org/officeDocument/2006/relationships/slideLayout" Target="../slideLayouts/slideLayout28.xml"/><Relationship Id="rId8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nb-NO" sz="2400">
                <a:latin typeface="Times New Roman" pitchFamily="18" charset="0"/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15827 w 7000"/>
                <a:gd name="T3" fmla="*/ 0 h 1000"/>
                <a:gd name="T4" fmla="*/ 17047 w 7000"/>
                <a:gd name="T5" fmla="*/ 174 h 1000"/>
                <a:gd name="T6" fmla="*/ 15829 w 7000"/>
                <a:gd name="T7" fmla="*/ 348 h 1000"/>
                <a:gd name="T8" fmla="*/ 0 w 7000"/>
                <a:gd name="T9" fmla="*/ 348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nb-NO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nb-NO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tittelstil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</a:p>
        </p:txBody>
      </p:sp>
      <p:sp>
        <p:nvSpPr>
          <p:cNvPr id="22938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22938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22938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E3446CBF-5644-4227-ADFA-64A60BA50A44}" type="slidenum">
              <a:rPr lang="nb-NO"/>
              <a:pPr>
                <a:defRPr/>
              </a:pPr>
              <a:t>‹#›</a:t>
            </a:fld>
            <a:endParaRPr lang="nb-NO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3635896" y="6309320"/>
            <a:ext cx="2495352" cy="673805"/>
            <a:chOff x="3635896" y="6165304"/>
            <a:chExt cx="2495352" cy="673805"/>
          </a:xfrm>
        </p:grpSpPr>
        <p:pic>
          <p:nvPicPr>
            <p:cNvPr id="11" name="Picture 8" descr="F:\prosjekter aktuelle\cenSES_web\PPmal\censeslogo.jpg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6180296"/>
              <a:ext cx="1919288" cy="658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9" descr="F:\prosjekter aktuelle\cenSES_web\PPmal\fmelogo.jpg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6165304"/>
              <a:ext cx="508000" cy="501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7924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n-NO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219200"/>
            <a:ext cx="7924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n-NO" smtClean="0"/>
              <a:t>Click to edit Master text styles</a:t>
            </a:r>
          </a:p>
          <a:p>
            <a:pPr lvl="1"/>
            <a:r>
              <a:rPr lang="nn-NO" smtClean="0"/>
              <a:t>Second level</a:t>
            </a:r>
          </a:p>
          <a:p>
            <a:pPr lvl="2"/>
            <a:r>
              <a:rPr lang="nn-NO" smtClean="0"/>
              <a:t>Third level</a:t>
            </a:r>
          </a:p>
          <a:p>
            <a:pPr lvl="3"/>
            <a:r>
              <a:rPr lang="nn-NO" smtClean="0"/>
              <a:t>Fourth level</a:t>
            </a:r>
          </a:p>
          <a:p>
            <a:pPr lvl="4"/>
            <a:r>
              <a:rPr lang="nn-NO" smtClean="0"/>
              <a:t>Fifth level</a:t>
            </a:r>
          </a:p>
        </p:txBody>
      </p:sp>
      <p:sp>
        <p:nvSpPr>
          <p:cNvPr id="1083" name="Rectangle 59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1085" name="Rectangle 61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1087" name="Rectangle 63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sp>
        <p:nvSpPr>
          <p:cNvPr id="1089" name="Rectangle 65"/>
          <p:cNvSpPr>
            <a:spLocks noChangeArrowheads="1"/>
          </p:cNvSpPr>
          <p:nvPr/>
        </p:nvSpPr>
        <p:spPr bwMode="auto">
          <a:xfrm>
            <a:off x="1403350" y="3019425"/>
            <a:ext cx="15843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nb-NO" sz="2400" dirty="0">
              <a:solidFill>
                <a:srgbClr val="000000"/>
              </a:solidFill>
              <a:latin typeface="Times" pitchFamily="-110" charset="0"/>
              <a:ea typeface="ＭＳ Ｐゴシック" pitchFamily="-110" charset="-128"/>
            </a:endParaRPr>
          </a:p>
        </p:txBody>
      </p:sp>
      <p:graphicFrame>
        <p:nvGraphicFramePr>
          <p:cNvPr id="1102" name="Group 78"/>
          <p:cNvGraphicFramePr>
            <a:graphicFrameLocks noGrp="1"/>
          </p:cNvGraphicFramePr>
          <p:nvPr/>
        </p:nvGraphicFramePr>
        <p:xfrm>
          <a:off x="1403350" y="3321050"/>
          <a:ext cx="6337300" cy="396240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Tx/>
                        <a:buFontTx/>
                        <a:buNone/>
                        <a:tabLst/>
                      </a:pPr>
                      <a:endParaRPr kumimoji="0" lang="nb-NO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590" y="6304730"/>
            <a:ext cx="2224906" cy="4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71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</p:sldLayoutIdLst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  <a:ea typeface="ＭＳ Ｐゴシック" pitchFamily="-65" charset="-128"/>
          <a:cs typeface="ＭＳ Ｐゴシック" pitchFamily="-65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  <a:ea typeface="ＭＳ Ｐゴシック" pitchFamily="-65" charset="-128"/>
          <a:cs typeface="ＭＳ Ｐゴシック" pitchFamily="-65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  <a:ea typeface="ＭＳ Ｐゴシック" pitchFamily="-65" charset="-128"/>
          <a:cs typeface="ＭＳ Ｐゴシック" pitchFamily="-65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  <a:ea typeface="ＭＳ Ｐゴシック" pitchFamily="-65" charset="-128"/>
          <a:cs typeface="ＭＳ Ｐゴシック" pitchFamily="-65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000066"/>
          </a:solidFill>
          <a:latin typeface="Arial" pitchFamily="-10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400">
          <a:solidFill>
            <a:srgbClr val="000066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>
          <a:solidFill>
            <a:srgbClr val="000066"/>
          </a:solidFill>
          <a:latin typeface="+mn-lt"/>
          <a:ea typeface="ＭＳ Ｐゴシック" pitchFamily="-106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>
          <a:solidFill>
            <a:srgbClr val="000066"/>
          </a:solidFill>
          <a:latin typeface="+mn-lt"/>
          <a:ea typeface="ＭＳ Ｐゴシック" pitchFamily="-106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>
          <a:solidFill>
            <a:srgbClr val="000066"/>
          </a:solidFill>
          <a:latin typeface="+mn-lt"/>
          <a:ea typeface="ＭＳ Ｐゴシック" pitchFamily="-106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defRPr>
          <a:solidFill>
            <a:srgbClr val="000066"/>
          </a:solidFill>
          <a:latin typeface="+mn-lt"/>
          <a:ea typeface="ＭＳ Ｐゴシック" pitchFamily="-106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>
          <a:solidFill>
            <a:srgbClr val="000066"/>
          </a:solidFill>
          <a:latin typeface="+mn-lt"/>
          <a:ea typeface="ＭＳ Ｐゴシック" pitchFamily="-106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>
          <a:solidFill>
            <a:srgbClr val="000066"/>
          </a:solidFill>
          <a:latin typeface="+mn-lt"/>
          <a:ea typeface="ＭＳ Ｐゴシック" pitchFamily="-106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>
          <a:solidFill>
            <a:srgbClr val="000066"/>
          </a:solidFill>
          <a:latin typeface="+mn-lt"/>
          <a:ea typeface="ＭＳ Ｐゴシック" pitchFamily="-106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>
          <a:solidFill>
            <a:srgbClr val="000066"/>
          </a:solidFill>
          <a:latin typeface="+mn-lt"/>
          <a:ea typeface="ＭＳ Ｐゴシック" pitchFamily="-106" charset="-128"/>
        </a:defRPr>
      </a:lvl9pPr>
    </p:bodyStyle>
    <p:otherStyle>
      <a:defPPr>
        <a:defRPr lang="nn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b-NO" smtClean="0"/>
              <a:t>Click to edit Master title style</a:t>
            </a:r>
            <a:endParaRPr lang="nb-NO" altLang="nb-NO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nb-NO" smtClean="0"/>
              <a:t>Click to edit Master text styles</a:t>
            </a:r>
          </a:p>
          <a:p>
            <a:pPr lvl="1"/>
            <a:r>
              <a:rPr lang="en-US" altLang="nb-NO" smtClean="0"/>
              <a:t>Second level</a:t>
            </a:r>
          </a:p>
          <a:p>
            <a:pPr lvl="2"/>
            <a:r>
              <a:rPr lang="en-US" altLang="nb-NO" smtClean="0"/>
              <a:t>Third level</a:t>
            </a:r>
          </a:p>
          <a:p>
            <a:pPr lvl="3"/>
            <a:r>
              <a:rPr lang="en-US" altLang="nb-NO" smtClean="0"/>
              <a:t>Fourth level</a:t>
            </a:r>
          </a:p>
          <a:p>
            <a:pPr lvl="4"/>
            <a:r>
              <a:rPr lang="en-US" altLang="nb-NO" smtClean="0"/>
              <a:t>Fifth level</a:t>
            </a:r>
            <a:endParaRPr lang="nb-NO" altLang="nb-NO" smtClean="0"/>
          </a:p>
        </p:txBody>
      </p:sp>
      <p:pic>
        <p:nvPicPr>
          <p:cNvPr id="1028" name="Picture 5" descr="ntnu-logo-eng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34113"/>
            <a:ext cx="17287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3" descr="C:\Users\bruker\AppData\Local\Microsoft\Windows\Temporary Internet Files\Content.Outlook\W818VSEF\NCE_SEM_logo_800 (3)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6137275"/>
            <a:ext cx="34496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5475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F4B9673-AE1C-49D9-9A7E-3B8925B7E69F}" type="slidenum">
              <a:rPr lang="nb-NO">
                <a:cs typeface="Arial" panose="020B0604020202020204" pitchFamily="34" charset="0"/>
              </a:rPr>
              <a:pPr>
                <a:defRPr/>
              </a:pPr>
              <a:t>‹#›</a:t>
            </a:fld>
            <a:endParaRPr lang="nb-NO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81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20" Type="http://schemas.openxmlformats.org/officeDocument/2006/relationships/image" Target="../media/image31.png"/><Relationship Id="rId21" Type="http://schemas.openxmlformats.org/officeDocument/2006/relationships/image" Target="../media/image32.png"/><Relationship Id="rId10" Type="http://schemas.openxmlformats.org/officeDocument/2006/relationships/image" Target="../media/image21.png"/><Relationship Id="rId11" Type="http://schemas.openxmlformats.org/officeDocument/2006/relationships/image" Target="../media/image22.png"/><Relationship Id="rId12" Type="http://schemas.openxmlformats.org/officeDocument/2006/relationships/image" Target="../media/image23.png"/><Relationship Id="rId13" Type="http://schemas.openxmlformats.org/officeDocument/2006/relationships/image" Target="../media/image24.png"/><Relationship Id="rId14" Type="http://schemas.openxmlformats.org/officeDocument/2006/relationships/image" Target="../media/image25.png"/><Relationship Id="rId15" Type="http://schemas.openxmlformats.org/officeDocument/2006/relationships/image" Target="../media/image26.png"/><Relationship Id="rId16" Type="http://schemas.openxmlformats.org/officeDocument/2006/relationships/image" Target="../media/image27.png"/><Relationship Id="rId17" Type="http://schemas.openxmlformats.org/officeDocument/2006/relationships/image" Target="../media/image28.png"/><Relationship Id="rId18" Type="http://schemas.openxmlformats.org/officeDocument/2006/relationships/image" Target="../media/image29.png"/><Relationship Id="rId19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7.jpe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Relationship Id="rId8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44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5" Type="http://schemas.openxmlformats.org/officeDocument/2006/relationships/image" Target="../media/image54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57.png"/><Relationship Id="rId1" Type="http://schemas.openxmlformats.org/officeDocument/2006/relationships/slideLayout" Target="../slideLayouts/slideLayout13.xml"/><Relationship Id="rId2" Type="http://schemas.openxmlformats.org/officeDocument/2006/relationships/diagramData" Target="../diagrams/data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stig.ottesen@ncesmar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tel 2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470025"/>
          </a:xfrm>
        </p:spPr>
        <p:txBody>
          <a:bodyPr/>
          <a:lstStyle/>
          <a:p>
            <a:r>
              <a:rPr lang="nb-NO" altLang="nb-NO" sz="4000" dirty="0" smtClean="0"/>
              <a:t>Hvordan utnytte fleksibilitet i energisystemet i en bygning?</a:t>
            </a:r>
          </a:p>
        </p:txBody>
      </p:sp>
      <p:sp>
        <p:nvSpPr>
          <p:cNvPr id="4" name="Undertittel 3"/>
          <p:cNvSpPr>
            <a:spLocks noGrp="1"/>
          </p:cNvSpPr>
          <p:nvPr>
            <p:ph type="subTitle" idx="1"/>
          </p:nvPr>
        </p:nvSpPr>
        <p:spPr>
          <a:xfrm>
            <a:off x="683568" y="2492896"/>
            <a:ext cx="7772400" cy="1752600"/>
          </a:xfrm>
        </p:spPr>
        <p:txBody>
          <a:bodyPr/>
          <a:lstStyle/>
          <a:p>
            <a:pPr>
              <a:defRPr/>
            </a:pPr>
            <a:r>
              <a:rPr lang="nb-NO" sz="2800" dirty="0" smtClean="0"/>
              <a:t>Presentasjon på </a:t>
            </a:r>
            <a:r>
              <a:rPr lang="nb-NO" sz="2800" dirty="0" err="1" smtClean="0"/>
              <a:t>FSTLs</a:t>
            </a:r>
            <a:r>
              <a:rPr lang="nb-NO" sz="2800" dirty="0" smtClean="0"/>
              <a:t> høstmøte 2014</a:t>
            </a:r>
          </a:p>
          <a:p>
            <a:pPr>
              <a:defRPr/>
            </a:pPr>
            <a:r>
              <a:rPr lang="nb-NO" sz="2800" dirty="0" smtClean="0">
                <a:solidFill>
                  <a:srgbClr val="29297B"/>
                </a:solidFill>
              </a:rPr>
              <a:t>Stig Ødegaard Ottesen</a:t>
            </a:r>
            <a:r>
              <a:rPr lang="nb-NO" sz="2800" baseline="30000" dirty="0" smtClean="0">
                <a:solidFill>
                  <a:srgbClr val="29297B"/>
                </a:solidFill>
              </a:rPr>
              <a:t>1,2</a:t>
            </a:r>
            <a:r>
              <a:rPr lang="nb-NO" sz="2800" dirty="0" smtClean="0">
                <a:solidFill>
                  <a:srgbClr val="29297B"/>
                </a:solidFill>
              </a:rPr>
              <a:t> &amp; Asgeir Tomasgard</a:t>
            </a:r>
            <a:r>
              <a:rPr lang="nb-NO" sz="2800" baseline="30000" dirty="0" smtClean="0">
                <a:solidFill>
                  <a:srgbClr val="29297B"/>
                </a:solidFill>
              </a:rPr>
              <a:t>2</a:t>
            </a:r>
          </a:p>
          <a:p>
            <a:pPr algn="l">
              <a:defRPr/>
            </a:pPr>
            <a:endParaRPr lang="nb-NO" sz="1800" baseline="30000" dirty="0" smtClean="0"/>
          </a:p>
          <a:p>
            <a:pPr algn="l">
              <a:defRPr/>
            </a:pPr>
            <a:r>
              <a:rPr lang="nb-NO" sz="1800" baseline="30000" dirty="0" smtClean="0"/>
              <a:t>1</a:t>
            </a:r>
            <a:r>
              <a:rPr lang="nb-NO" sz="1800" dirty="0" smtClean="0"/>
              <a:t> Norwegian Centre </a:t>
            </a:r>
            <a:r>
              <a:rPr lang="nb-NO" sz="1800" dirty="0" err="1" smtClean="0"/>
              <a:t>of</a:t>
            </a:r>
            <a:r>
              <a:rPr lang="nb-NO" sz="1800" dirty="0" smtClean="0"/>
              <a:t> </a:t>
            </a:r>
            <a:r>
              <a:rPr lang="nb-NO" sz="1800" dirty="0" err="1" smtClean="0"/>
              <a:t>Expertise</a:t>
            </a:r>
            <a:r>
              <a:rPr lang="nb-NO" sz="1800" dirty="0" smtClean="0"/>
              <a:t> Smart Energy Markets</a:t>
            </a:r>
          </a:p>
          <a:p>
            <a:pPr algn="l">
              <a:defRPr/>
            </a:pPr>
            <a:r>
              <a:rPr lang="nb-NO" sz="1800" baseline="30000" dirty="0" smtClean="0"/>
              <a:t>2</a:t>
            </a:r>
            <a:r>
              <a:rPr lang="nb-NO" sz="1800" dirty="0" smtClean="0"/>
              <a:t> NTNU Industriell Økonomi og Teknologiledelse</a:t>
            </a:r>
            <a:endParaRPr lang="nb-NO" sz="1800" baseline="30000" dirty="0"/>
          </a:p>
        </p:txBody>
      </p:sp>
      <p:pic>
        <p:nvPicPr>
          <p:cNvPr id="5" name="Picture 8" descr="F:\prosjekter aktuelle\cenSES_web\PPmal\censes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093296"/>
            <a:ext cx="1919288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F:\prosjekter aktuelle\cenSES_web\PPmal\fme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6197612"/>
            <a:ext cx="50800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Innhold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Hvordan endrer kraftmarkedet seg?</a:t>
            </a:r>
          </a:p>
          <a:p>
            <a:r>
              <a:rPr lang="nb-NO" dirty="0"/>
              <a:t>F</a:t>
            </a:r>
            <a:r>
              <a:rPr lang="nb-NO" dirty="0" smtClean="0"/>
              <a:t>leksibilitet i bygg</a:t>
            </a:r>
          </a:p>
          <a:p>
            <a:r>
              <a:rPr lang="nb-NO" dirty="0" smtClean="0"/>
              <a:t>Hvordan kan fleksibilitet i bygg skape verdier?</a:t>
            </a:r>
          </a:p>
          <a:p>
            <a:r>
              <a:rPr lang="nb-NO" dirty="0" smtClean="0"/>
              <a:t>Optimeringsbasert  styring</a:t>
            </a:r>
          </a:p>
          <a:p>
            <a:pPr lvl="1"/>
            <a:r>
              <a:rPr lang="nb-NO" dirty="0" smtClean="0"/>
              <a:t>Resultater </a:t>
            </a:r>
            <a:r>
              <a:rPr lang="nb-NO" dirty="0" smtClean="0"/>
              <a:t>fra en case-studie for Statsbygg</a:t>
            </a:r>
          </a:p>
          <a:p>
            <a:r>
              <a:rPr lang="nb-NO" dirty="0" smtClean="0"/>
              <a:t>Nye aktører i kraftmarkedet – relevans for styring av bygg?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326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924800" cy="838200"/>
          </a:xfrm>
        </p:spPr>
        <p:txBody>
          <a:bodyPr/>
          <a:lstStyle/>
          <a:p>
            <a:r>
              <a:rPr lang="nb-NO" sz="3200" dirty="0" smtClean="0"/>
              <a:t>Teknologi for måling og styring i bygg 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Avanserte målings- og styringssystemer (AMS) skal installeres i alle bygg innen 2019</a:t>
            </a:r>
          </a:p>
          <a:p>
            <a:pPr lvl="1"/>
            <a:r>
              <a:rPr lang="nb-NO" sz="2000" dirty="0" smtClean="0"/>
              <a:t>Smart måler</a:t>
            </a:r>
          </a:p>
          <a:p>
            <a:pPr lvl="1"/>
            <a:r>
              <a:rPr lang="nb-NO" sz="2000" dirty="0" smtClean="0"/>
              <a:t>Infrastruktur for kommunikasjon mellom bygg og nettselskap</a:t>
            </a:r>
          </a:p>
          <a:p>
            <a:r>
              <a:rPr lang="nb-NO" dirty="0" smtClean="0"/>
              <a:t>Automatisk måling på </a:t>
            </a:r>
            <a:r>
              <a:rPr lang="nb-NO" dirty="0" err="1" smtClean="0"/>
              <a:t>timesnivå</a:t>
            </a:r>
            <a:endParaRPr lang="nb-NO" dirty="0" smtClean="0"/>
          </a:p>
          <a:p>
            <a:r>
              <a:rPr lang="nb-NO" dirty="0" smtClean="0"/>
              <a:t>Muliggjør nye </a:t>
            </a:r>
            <a:br>
              <a:rPr lang="nb-NO" dirty="0" smtClean="0"/>
            </a:br>
            <a:r>
              <a:rPr lang="nb-NO" dirty="0" smtClean="0"/>
              <a:t>prismodeller</a:t>
            </a:r>
          </a:p>
          <a:p>
            <a:endParaRPr lang="nb-NO" dirty="0" smtClean="0"/>
          </a:p>
          <a:p>
            <a:r>
              <a:rPr lang="nb-NO" dirty="0" smtClean="0">
                <a:solidFill>
                  <a:srgbClr val="FF0000"/>
                </a:solidFill>
              </a:rPr>
              <a:t>Mye skjer </a:t>
            </a:r>
            <a:r>
              <a:rPr lang="nb-NO" dirty="0" smtClean="0">
                <a:solidFill>
                  <a:srgbClr val="FF0000"/>
                </a:solidFill>
              </a:rPr>
              <a:t>innen </a:t>
            </a:r>
            <a:r>
              <a:rPr lang="nb-NO" dirty="0" smtClean="0">
                <a:solidFill>
                  <a:srgbClr val="FF0000"/>
                </a:solidFill>
              </a:rPr>
              <a:t/>
            </a:r>
            <a:br>
              <a:rPr lang="nb-NO" dirty="0" smtClean="0">
                <a:solidFill>
                  <a:srgbClr val="FF0000"/>
                </a:solidFill>
              </a:rPr>
            </a:br>
            <a:r>
              <a:rPr lang="nb-NO" dirty="0" err="1" smtClean="0">
                <a:solidFill>
                  <a:srgbClr val="FF0000"/>
                </a:solidFill>
              </a:rPr>
              <a:t>byggautomasjon</a:t>
            </a:r>
            <a:r>
              <a:rPr lang="nb-NO" dirty="0" smtClean="0">
                <a:solidFill>
                  <a:srgbClr val="FF0000"/>
                </a:solidFill>
              </a:rPr>
              <a:t> </a:t>
            </a:r>
            <a:br>
              <a:rPr lang="nb-NO" dirty="0" smtClean="0">
                <a:solidFill>
                  <a:srgbClr val="FF0000"/>
                </a:solidFill>
              </a:rPr>
            </a:br>
            <a:r>
              <a:rPr lang="nb-NO" dirty="0" smtClean="0">
                <a:solidFill>
                  <a:srgbClr val="FF0000"/>
                </a:solidFill>
              </a:rPr>
              <a:t>og intelligente </a:t>
            </a:r>
            <a:br>
              <a:rPr lang="nb-NO" dirty="0" smtClean="0">
                <a:solidFill>
                  <a:srgbClr val="FF0000"/>
                </a:solidFill>
              </a:rPr>
            </a:br>
            <a:r>
              <a:rPr lang="nb-NO" dirty="0" smtClean="0">
                <a:solidFill>
                  <a:srgbClr val="FF0000"/>
                </a:solidFill>
              </a:rPr>
              <a:t>apparater </a:t>
            </a:r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3733800"/>
            <a:ext cx="55911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8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" y="10292"/>
            <a:ext cx="3461926" cy="6858000"/>
          </a:xfrm>
          <a:prstGeom prst="rect">
            <a:avLst/>
          </a:prstGeom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 tIns="28737"/>
          <a:lstStyle/>
          <a:p>
            <a:pPr eaLnBrk="1">
              <a:tabLst>
                <a:tab pos="0" algn="l"/>
                <a:tab pos="404813" algn="l"/>
                <a:tab pos="812800" algn="l"/>
                <a:tab pos="1220788" algn="l"/>
                <a:tab pos="1627188" algn="l"/>
                <a:tab pos="2035175" algn="l"/>
                <a:tab pos="2443163" algn="l"/>
                <a:tab pos="2851150" algn="l"/>
                <a:tab pos="3257550" algn="l"/>
                <a:tab pos="3665538" algn="l"/>
                <a:tab pos="4073525" algn="l"/>
                <a:tab pos="4479925" algn="l"/>
                <a:tab pos="4887913" algn="l"/>
                <a:tab pos="5295900" algn="l"/>
                <a:tab pos="5703888" algn="l"/>
                <a:tab pos="6110288" algn="l"/>
                <a:tab pos="6518275" algn="l"/>
                <a:tab pos="6926263" algn="l"/>
                <a:tab pos="7332663" algn="l"/>
                <a:tab pos="7740650" algn="l"/>
                <a:tab pos="8148638" algn="l"/>
              </a:tabLst>
            </a:pPr>
            <a:r>
              <a:rPr lang="nn-NO" sz="3200" noProof="0" dirty="0" err="1" smtClean="0"/>
              <a:t>Trender</a:t>
            </a:r>
            <a:r>
              <a:rPr lang="nn-NO" sz="3200" noProof="0" dirty="0" smtClean="0"/>
              <a:t> i kraftsystemet</a:t>
            </a:r>
          </a:p>
        </p:txBody>
      </p:sp>
      <p:sp>
        <p:nvSpPr>
          <p:cNvPr id="2" name="Plassholder for innhol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Nye former for elektrisk forbruk </a:t>
            </a:r>
          </a:p>
          <a:p>
            <a:pPr lvl="1"/>
            <a:r>
              <a:rPr lang="nb-NO" sz="2400" dirty="0" smtClean="0"/>
              <a:t>Varmepumper</a:t>
            </a:r>
          </a:p>
          <a:p>
            <a:pPr lvl="1"/>
            <a:r>
              <a:rPr lang="nb-NO" sz="2400" dirty="0" smtClean="0"/>
              <a:t>Elektriske biler</a:t>
            </a:r>
          </a:p>
          <a:p>
            <a:pPr lvl="1"/>
            <a:r>
              <a:rPr lang="nb-NO" sz="2400" dirty="0" smtClean="0"/>
              <a:t>Direkteoppvarma varmtvann</a:t>
            </a:r>
          </a:p>
          <a:p>
            <a:pPr lvl="1"/>
            <a:r>
              <a:rPr lang="nb-NO" sz="2400" dirty="0" smtClean="0"/>
              <a:t>Induksjonskomfyrer</a:t>
            </a:r>
          </a:p>
          <a:p>
            <a:r>
              <a:rPr lang="nb-NO" sz="2800" dirty="0" smtClean="0"/>
              <a:t>Ny fornybar energiproduksjon</a:t>
            </a:r>
          </a:p>
          <a:p>
            <a:pPr lvl="1"/>
            <a:r>
              <a:rPr lang="nb-NO" sz="2400" dirty="0" smtClean="0"/>
              <a:t>Småkraft</a:t>
            </a:r>
          </a:p>
          <a:p>
            <a:pPr lvl="1"/>
            <a:r>
              <a:rPr lang="nb-NO" sz="2400" dirty="0" smtClean="0"/>
              <a:t>Vind</a:t>
            </a:r>
          </a:p>
          <a:p>
            <a:pPr lvl="1"/>
            <a:r>
              <a:rPr lang="nb-NO" sz="2400" dirty="0" smtClean="0"/>
              <a:t>Sol</a:t>
            </a:r>
          </a:p>
          <a:p>
            <a:r>
              <a:rPr lang="nb-NO" sz="2800" dirty="0" smtClean="0"/>
              <a:t>Tettere </a:t>
            </a:r>
            <a:r>
              <a:rPr lang="nb-NO" sz="2800" dirty="0" err="1" smtClean="0"/>
              <a:t>integr</a:t>
            </a:r>
            <a:r>
              <a:rPr lang="nb-NO" sz="2800" dirty="0" smtClean="0"/>
              <a:t>. med kontinentet</a:t>
            </a:r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034" y="1268760"/>
            <a:ext cx="2486422" cy="15548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Bild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6" t="17707" r="6430"/>
          <a:stretch/>
        </p:blipFill>
        <p:spPr>
          <a:xfrm rot="663552">
            <a:off x="6197367" y="2931929"/>
            <a:ext cx="2486422" cy="16657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26" name="Picture 2" descr="http://www.groenelus.nl/wp-content/uploads/2010/08/stroomkabel_zee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"/>
          <a:stretch/>
        </p:blipFill>
        <p:spPr bwMode="auto">
          <a:xfrm>
            <a:off x="6372200" y="4633672"/>
            <a:ext cx="2484000" cy="15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8643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Hvilke utfordringer gir dette?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09600" y="1817712"/>
            <a:ext cx="7924800" cy="4419600"/>
          </a:xfrm>
        </p:spPr>
        <p:txBody>
          <a:bodyPr/>
          <a:lstStyle/>
          <a:p>
            <a:r>
              <a:rPr lang="nb-NO" sz="2800" dirty="0" smtClean="0"/>
              <a:t>Mer dynamikk og mindre </a:t>
            </a:r>
            <a:br>
              <a:rPr lang="nb-NO" sz="2800" dirty="0" smtClean="0"/>
            </a:br>
            <a:r>
              <a:rPr lang="nb-NO" sz="2800" dirty="0" smtClean="0"/>
              <a:t>forutsigbarhet</a:t>
            </a:r>
          </a:p>
          <a:p>
            <a:r>
              <a:rPr lang="nb-NO" sz="2800" dirty="0" smtClean="0"/>
              <a:t>Mer fokus på effektproblematikk</a:t>
            </a:r>
          </a:p>
          <a:p>
            <a:r>
              <a:rPr lang="nb-NO" sz="2800" dirty="0" smtClean="0"/>
              <a:t>Økt behov for balanserings-</a:t>
            </a:r>
            <a:br>
              <a:rPr lang="nb-NO" sz="2800" dirty="0" smtClean="0"/>
            </a:br>
            <a:r>
              <a:rPr lang="nb-NO" sz="2800" dirty="0" smtClean="0"/>
              <a:t>ressurser og reserver</a:t>
            </a:r>
          </a:p>
          <a:p>
            <a:r>
              <a:rPr lang="nb-NO" sz="2800" dirty="0" smtClean="0"/>
              <a:t>Økt behov for overføringskapasitet</a:t>
            </a:r>
          </a:p>
          <a:p>
            <a:endParaRPr lang="nb-NO" sz="2800" dirty="0"/>
          </a:p>
          <a:p>
            <a:r>
              <a:rPr lang="nb-NO" sz="2800" dirty="0" smtClean="0"/>
              <a:t>Utfordringene gjelder spesielt på distribusjonssiden – må i stor grad løses lokalt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" b="28600"/>
          <a:stretch/>
        </p:blipFill>
        <p:spPr bwMode="auto">
          <a:xfrm>
            <a:off x="6742756" y="692696"/>
            <a:ext cx="2160000" cy="17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9" name="Picture 2" descr="http://t1.gstatic.com/images?q=tbn:ANd9GcS-134bQ-hcjf-vqL47j867wydTeLI5hLDFAw2AoPCq68318vlQ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2" b="5822"/>
          <a:stretch/>
        </p:blipFill>
        <p:spPr bwMode="auto">
          <a:xfrm rot="1022222">
            <a:off x="6742756" y="1871128"/>
            <a:ext cx="2160000" cy="17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" name="Picture 4" descr="http://t2.gstatic.com/images?q=tbn:ANd9GcQrk7MKg6JxHzu6pIY8eiyv2Mcl8LSJnRFDzixF7M2_H-TkofU&amp;t=1&amp;h=157&amp;w=236&amp;usg=___WXypiN-g2SiY8_gxcuR1YCZHEw=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" b="2694"/>
          <a:stretch/>
        </p:blipFill>
        <p:spPr bwMode="auto">
          <a:xfrm>
            <a:off x="6742756" y="3140968"/>
            <a:ext cx="2160000" cy="17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7688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Bilde 3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" y="10292"/>
            <a:ext cx="3266827" cy="68580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noProof="0" dirty="0" smtClean="0"/>
              <a:t>Case: «Halve nabolaget…»</a:t>
            </a:r>
            <a:endParaRPr lang="nn-NO" noProof="0" dirty="0"/>
          </a:p>
        </p:txBody>
      </p:sp>
      <p:sp>
        <p:nvSpPr>
          <p:cNvPr id="7" name="Plassholder for innhol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n-NO" noProof="0" dirty="0" smtClean="0"/>
              <a:t>Nabolag med 20 hus</a:t>
            </a:r>
          </a:p>
          <a:p>
            <a:r>
              <a:rPr lang="nn-NO" noProof="0" dirty="0" smtClean="0"/>
              <a:t>10 kjøper elbil</a:t>
            </a:r>
          </a:p>
          <a:p>
            <a:r>
              <a:rPr lang="nn-NO" noProof="0" dirty="0" smtClean="0"/>
              <a:t>og lader når de kommer </a:t>
            </a:r>
            <a:r>
              <a:rPr lang="nn-NO" noProof="0" dirty="0" err="1" smtClean="0"/>
              <a:t>hjem</a:t>
            </a:r>
            <a:endParaRPr lang="nn-NO" noProof="0" dirty="0"/>
          </a:p>
        </p:txBody>
      </p:sp>
      <p:grpSp>
        <p:nvGrpSpPr>
          <p:cNvPr id="6" name="Gruppe 5"/>
          <p:cNvGrpSpPr/>
          <p:nvPr/>
        </p:nvGrpSpPr>
        <p:grpSpPr>
          <a:xfrm>
            <a:off x="-47991" y="2238228"/>
            <a:ext cx="4595383" cy="3902514"/>
            <a:chOff x="-42399" y="1444283"/>
            <a:chExt cx="5430321" cy="4313708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4736" y="1825183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7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4364" y="1444283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1700" y="1772816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4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984283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0548" y="2524283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8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5994" y="2420888"/>
              <a:ext cx="971928" cy="971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7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3580" y="2077541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30" y="2852816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9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7804" y="2617541"/>
              <a:ext cx="993667" cy="993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6" y="3455133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391" y="2778844"/>
              <a:ext cx="1085950" cy="1085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7804" y="1771149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9366" y="344347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4284" y="3392816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8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4284" y="3632654"/>
              <a:ext cx="1176108" cy="1176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0392" y="4305086"/>
              <a:ext cx="1153972" cy="1153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0548" y="4535133"/>
              <a:ext cx="1216044" cy="12160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9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932816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5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4284" y="3864794"/>
              <a:ext cx="1216044" cy="12160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5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2399" y="4587942"/>
              <a:ext cx="1170049" cy="1170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uppe 4"/>
          <p:cNvGrpSpPr/>
          <p:nvPr/>
        </p:nvGrpSpPr>
        <p:grpSpPr>
          <a:xfrm>
            <a:off x="372072" y="3262681"/>
            <a:ext cx="4404702" cy="2974631"/>
            <a:chOff x="379880" y="2617206"/>
            <a:chExt cx="5204995" cy="3288057"/>
          </a:xfrm>
        </p:grpSpPr>
        <p:pic>
          <p:nvPicPr>
            <p:cNvPr id="37" name="Picture 15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880" y="2636912"/>
              <a:ext cx="735736" cy="397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1" name="Picture 17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6512" y="2617206"/>
              <a:ext cx="756000" cy="400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0" name="Picture 16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90408" y="3202836"/>
              <a:ext cx="1116000" cy="597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8" name="Picture 14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4875" y="2929464"/>
              <a:ext cx="900000" cy="67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2070" y="3062335"/>
              <a:ext cx="864000" cy="647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2" name="Picture 18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180548" y="4087048"/>
              <a:ext cx="1008000" cy="676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1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1548" y="3612124"/>
              <a:ext cx="698692" cy="464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9" name="Picture 15"/>
            <p:cNvPicPr>
              <a:picLocks noChangeAspect="1" noChangeArrowheads="1"/>
            </p:cNvPicPr>
            <p:nvPr/>
          </p:nvPicPr>
          <p:blipFill>
            <a:blip r:embed="rId1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441" y="4843590"/>
              <a:ext cx="936000" cy="505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8"/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34284" y="5012816"/>
              <a:ext cx="1080000" cy="725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736" y="5096307"/>
              <a:ext cx="1080000" cy="808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472" y="1556792"/>
            <a:ext cx="3600000" cy="34128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472" y="1594155"/>
            <a:ext cx="3600000" cy="34190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8" name="Rektangel 7"/>
          <p:cNvSpPr/>
          <p:nvPr/>
        </p:nvSpPr>
        <p:spPr>
          <a:xfrm rot="1541347">
            <a:off x="5382952" y="3046627"/>
            <a:ext cx="2698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nn-NO" sz="3600" b="1" dirty="0" smtClean="0">
                <a:solidFill>
                  <a:srgbClr val="333399">
                    <a:lumMod val="50000"/>
                  </a:srgbClr>
                </a:solidFill>
                <a:latin typeface="Arial"/>
                <a:ea typeface="ＭＳ Ｐゴシック" pitchFamily="34" charset="-128"/>
                <a:cs typeface="Arial" pitchFamily="34" charset="0"/>
              </a:rPr>
              <a:t>TRØBBEL! </a:t>
            </a:r>
            <a:endParaRPr lang="nn-NO" sz="3600" b="1" dirty="0">
              <a:solidFill>
                <a:srgbClr val="333399">
                  <a:lumMod val="50000"/>
                </a:srgbClr>
              </a:solidFill>
              <a:latin typeface="Arial"/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35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Hvordan løse utfordringene?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Tradisjonell tilnærming</a:t>
            </a:r>
          </a:p>
          <a:p>
            <a:pPr lvl="1"/>
            <a:r>
              <a:rPr lang="nb-NO" sz="2400" dirty="0" smtClean="0"/>
              <a:t>Bygg mer nett</a:t>
            </a:r>
          </a:p>
          <a:p>
            <a:pPr lvl="1"/>
            <a:r>
              <a:rPr lang="nb-NO" sz="2400" dirty="0" smtClean="0"/>
              <a:t>Bygg mer kontrollerbar </a:t>
            </a:r>
            <a:br>
              <a:rPr lang="nb-NO" sz="2400" dirty="0" smtClean="0"/>
            </a:br>
            <a:r>
              <a:rPr lang="nb-NO" sz="2400" dirty="0" smtClean="0"/>
              <a:t>produksjonskapasitet</a:t>
            </a:r>
          </a:p>
          <a:p>
            <a:pPr lvl="1"/>
            <a:endParaRPr lang="nb-NO" sz="2400" dirty="0"/>
          </a:p>
          <a:p>
            <a:r>
              <a:rPr lang="nb-NO" sz="2800" dirty="0" smtClean="0"/>
              <a:t>Dette er</a:t>
            </a:r>
          </a:p>
          <a:p>
            <a:pPr lvl="1"/>
            <a:r>
              <a:rPr lang="nb-NO" sz="2400" dirty="0" smtClean="0"/>
              <a:t>Kostnadskrevende</a:t>
            </a:r>
            <a:br>
              <a:rPr lang="nb-NO" sz="2400" dirty="0" smtClean="0"/>
            </a:br>
            <a:r>
              <a:rPr lang="nb-NO" sz="2400" dirty="0" smtClean="0"/>
              <a:t>(og hvem skal ta kostnaden?)</a:t>
            </a:r>
          </a:p>
          <a:p>
            <a:pPr lvl="1"/>
            <a:r>
              <a:rPr lang="nb-NO" sz="2400" dirty="0"/>
              <a:t>Belaster miljøet</a:t>
            </a:r>
          </a:p>
          <a:p>
            <a:pPr lvl="1"/>
            <a:r>
              <a:rPr lang="nb-NO" sz="2400" dirty="0" smtClean="0"/>
              <a:t>Tar lang tid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9408">
            <a:off x="5151180" y="2024620"/>
            <a:ext cx="3383999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4160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Hvordan løse utfordringene?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Alternativ tilnærming</a:t>
            </a:r>
          </a:p>
          <a:p>
            <a:pPr lvl="1"/>
            <a:r>
              <a:rPr lang="nb-NO" sz="2400" dirty="0" smtClean="0"/>
              <a:t>Utnytt muligheter for fleksibilitet på </a:t>
            </a:r>
            <a:br>
              <a:rPr lang="nb-NO" sz="2400" dirty="0" smtClean="0"/>
            </a:br>
            <a:r>
              <a:rPr lang="nb-NO" sz="2400" dirty="0" smtClean="0"/>
              <a:t>sluttbrukersiden</a:t>
            </a:r>
          </a:p>
          <a:p>
            <a:pPr lvl="1"/>
            <a:r>
              <a:rPr lang="nb-NO" sz="2400" dirty="0" smtClean="0"/>
              <a:t>Fleksibilitet: Evne til på kort sikt å </a:t>
            </a:r>
            <a:br>
              <a:rPr lang="nb-NO" sz="2400" dirty="0" smtClean="0"/>
            </a:br>
            <a:r>
              <a:rPr lang="nb-NO" sz="2400" dirty="0" smtClean="0"/>
              <a:t>respondere på priser eller andre </a:t>
            </a:r>
            <a:br>
              <a:rPr lang="nb-NO" sz="2400" dirty="0" smtClean="0"/>
            </a:br>
            <a:r>
              <a:rPr lang="nb-NO" sz="2400" dirty="0" smtClean="0"/>
              <a:t>signaler ved å endre kraftutvesklingen</a:t>
            </a:r>
          </a:p>
          <a:p>
            <a:r>
              <a:rPr lang="nb-NO" sz="3000" dirty="0" smtClean="0"/>
              <a:t>Verdien av fleksibilitet vil øke!</a:t>
            </a:r>
            <a:endParaRPr lang="nb-NO" sz="30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" b="28600"/>
          <a:stretch/>
        </p:blipFill>
        <p:spPr bwMode="auto">
          <a:xfrm>
            <a:off x="6742756" y="332656"/>
            <a:ext cx="2160000" cy="17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8" name="Picture 2" descr="http://t1.gstatic.com/images?q=tbn:ANd9GcS-134bQ-hcjf-vqL47j867wydTeLI5hLDFAw2AoPCq68318vlQ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2" b="5822"/>
          <a:stretch/>
        </p:blipFill>
        <p:spPr bwMode="auto">
          <a:xfrm rot="1022222">
            <a:off x="6742756" y="1511088"/>
            <a:ext cx="2160000" cy="17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9" name="Picture 4" descr="http://t2.gstatic.com/images?q=tbn:ANd9GcQrk7MKg6JxHzu6pIY8eiyv2Mcl8LSJnRFDzixF7M2_H-TkofU&amp;t=1&amp;h=157&amp;w=236&amp;usg=___WXypiN-g2SiY8_gxcuR1YCZHEw=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" b="2694"/>
          <a:stretch/>
        </p:blipFill>
        <p:spPr bwMode="auto">
          <a:xfrm>
            <a:off x="6742756" y="2780928"/>
            <a:ext cx="2160000" cy="172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5301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Hva skal til? 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33400" y="1052736"/>
            <a:ext cx="7924800" cy="4890864"/>
          </a:xfrm>
        </p:spPr>
        <p:txBody>
          <a:bodyPr/>
          <a:lstStyle/>
          <a:p>
            <a:r>
              <a:rPr lang="nb-NO" dirty="0" smtClean="0"/>
              <a:t>Teknologi:</a:t>
            </a:r>
          </a:p>
          <a:p>
            <a:pPr lvl="1"/>
            <a:r>
              <a:rPr lang="nb-NO" dirty="0" smtClean="0"/>
              <a:t>I husholdning og nærings-</a:t>
            </a:r>
            <a:br>
              <a:rPr lang="nb-NO" dirty="0" smtClean="0"/>
            </a:br>
            <a:r>
              <a:rPr lang="nb-NO" dirty="0" smtClean="0"/>
              <a:t>bygg: AMS, styringssystemer</a:t>
            </a:r>
          </a:p>
          <a:p>
            <a:pPr lvl="1"/>
            <a:r>
              <a:rPr lang="nb-NO" dirty="0" smtClean="0"/>
              <a:t>Større bygg har allerede </a:t>
            </a:r>
            <a:br>
              <a:rPr lang="nb-NO" dirty="0" smtClean="0"/>
            </a:br>
            <a:r>
              <a:rPr lang="nb-NO" dirty="0" smtClean="0"/>
              <a:t>mye av det nødvendige utstyret</a:t>
            </a:r>
            <a:br>
              <a:rPr lang="nb-NO" dirty="0" smtClean="0"/>
            </a:br>
            <a:r>
              <a:rPr lang="nb-NO" dirty="0" smtClean="0"/>
              <a:t>(timesmåling og sentralt</a:t>
            </a:r>
            <a:br>
              <a:rPr lang="nb-NO" dirty="0" smtClean="0"/>
            </a:br>
            <a:r>
              <a:rPr lang="nb-NO" dirty="0" smtClean="0"/>
              <a:t>driftskontroll-anlegg). Må kunne </a:t>
            </a:r>
            <a:br>
              <a:rPr lang="nb-NO" dirty="0" smtClean="0"/>
            </a:br>
            <a:r>
              <a:rPr lang="nb-NO" dirty="0" smtClean="0"/>
              <a:t>måle/styre på mer detaljert nivå</a:t>
            </a:r>
          </a:p>
          <a:p>
            <a:r>
              <a:rPr lang="nb-NO" dirty="0" smtClean="0"/>
              <a:t>Insentiver og organisering</a:t>
            </a:r>
            <a:endParaRPr lang="nb-NO" sz="2800" dirty="0"/>
          </a:p>
          <a:p>
            <a:endParaRPr lang="nb-NO" sz="2800" dirty="0" smtClean="0"/>
          </a:p>
          <a:p>
            <a:r>
              <a:rPr lang="nb-NO" dirty="0" smtClean="0"/>
              <a:t>Passiv </a:t>
            </a:r>
            <a:r>
              <a:rPr lang="nb-NO" dirty="0"/>
              <a:t>konsument </a:t>
            </a:r>
            <a:r>
              <a:rPr lang="nb-NO" dirty="0" smtClean="0"/>
              <a:t>     Aktiv </a:t>
            </a:r>
            <a:r>
              <a:rPr lang="nb-NO" dirty="0" err="1"/>
              <a:t>prosument</a:t>
            </a:r>
            <a:endParaRPr lang="nb-NO" dirty="0"/>
          </a:p>
          <a:p>
            <a:endParaRPr lang="nb-NO" dirty="0"/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536" y="1219200"/>
            <a:ext cx="4176464" cy="296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 bwMode="auto">
          <a:xfrm>
            <a:off x="3563888" y="4725144"/>
            <a:ext cx="360040" cy="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07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Dagens</a:t>
            </a:r>
            <a:r>
              <a:rPr lang="en-US" sz="3200" dirty="0"/>
              <a:t> </a:t>
            </a:r>
            <a:r>
              <a:rPr lang="en-US" sz="3200" dirty="0" err="1" smtClean="0"/>
              <a:t>insentiver</a:t>
            </a:r>
            <a:r>
              <a:rPr lang="en-US" sz="3200" dirty="0" smtClean="0"/>
              <a:t> </a:t>
            </a:r>
            <a:r>
              <a:rPr lang="en-US" sz="3200" dirty="0"/>
              <a:t>for </a:t>
            </a:r>
            <a:r>
              <a:rPr lang="en-US" sz="3200" dirty="0" err="1"/>
              <a:t>sluttbruker-fleksibilitet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 smtClean="0"/>
              <a:t>større</a:t>
            </a:r>
            <a:r>
              <a:rPr lang="en-US" sz="3200" dirty="0" smtClean="0"/>
              <a:t> </a:t>
            </a:r>
            <a:r>
              <a:rPr lang="en-US" sz="3200" dirty="0" err="1" smtClean="0"/>
              <a:t>bygg</a:t>
            </a:r>
            <a:endParaRPr lang="nb-NO" sz="3200" dirty="0"/>
          </a:p>
        </p:txBody>
      </p:sp>
      <p:sp>
        <p:nvSpPr>
          <p:cNvPr id="5" name="Plassholder for innhold 4"/>
          <p:cNvSpPr>
            <a:spLocks noGrp="1"/>
          </p:cNvSpPr>
          <p:nvPr>
            <p:ph idx="1"/>
          </p:nvPr>
        </p:nvSpPr>
        <p:spPr>
          <a:xfrm>
            <a:off x="395536" y="1600200"/>
            <a:ext cx="8138864" cy="4419600"/>
          </a:xfrm>
        </p:spPr>
        <p:txBody>
          <a:bodyPr/>
          <a:lstStyle/>
          <a:p>
            <a:pPr lvl="1"/>
            <a:r>
              <a:rPr lang="nb-NO" sz="2400" dirty="0" smtClean="0"/>
              <a:t>Kraftmarkedet:</a:t>
            </a:r>
            <a:br>
              <a:rPr lang="nb-NO" sz="2400" dirty="0" smtClean="0"/>
            </a:br>
            <a:r>
              <a:rPr lang="nb-NO" sz="2400" dirty="0" smtClean="0"/>
              <a:t>Små prisforskjeller</a:t>
            </a:r>
          </a:p>
          <a:p>
            <a:pPr lvl="1"/>
            <a:r>
              <a:rPr lang="nb-NO" sz="2400" dirty="0" smtClean="0"/>
              <a:t>Nettleiekontrakt: </a:t>
            </a:r>
            <a:br>
              <a:rPr lang="nb-NO" sz="2400" dirty="0" smtClean="0"/>
            </a:br>
            <a:r>
              <a:rPr lang="nb-NO" sz="2400" dirty="0" smtClean="0"/>
              <a:t>Fastavgift + energi-</a:t>
            </a:r>
            <a:br>
              <a:rPr lang="nb-NO" sz="2400" dirty="0" smtClean="0"/>
            </a:br>
            <a:r>
              <a:rPr lang="nb-NO" sz="2400" dirty="0" smtClean="0"/>
              <a:t>og effektledd </a:t>
            </a:r>
            <a:br>
              <a:rPr lang="nb-NO" sz="2400" dirty="0" smtClean="0"/>
            </a:br>
            <a:r>
              <a:rPr lang="nb-NO" sz="2400" dirty="0" smtClean="0"/>
              <a:t>(høyeste </a:t>
            </a:r>
            <a:r>
              <a:rPr lang="nb-NO" sz="2400" dirty="0" smtClean="0"/>
              <a:t/>
            </a:r>
            <a:br>
              <a:rPr lang="nb-NO" sz="2400" dirty="0" smtClean="0"/>
            </a:br>
            <a:r>
              <a:rPr lang="nb-NO" sz="2400" dirty="0" smtClean="0"/>
              <a:t>målte kWh/h pr </a:t>
            </a:r>
            <a:r>
              <a:rPr lang="nb-NO" sz="2400" dirty="0" smtClean="0"/>
              <a:t>måned) </a:t>
            </a:r>
            <a:endParaRPr lang="nb-NO" sz="2400" dirty="0"/>
          </a:p>
          <a:p>
            <a:pPr lvl="1"/>
            <a:r>
              <a:rPr lang="nb-NO" sz="2800" dirty="0" smtClean="0">
                <a:solidFill>
                  <a:srgbClr val="FF0000"/>
                </a:solidFill>
              </a:rPr>
              <a:t>Effektleddet </a:t>
            </a:r>
            <a:r>
              <a:rPr lang="nb-NO" sz="2800" dirty="0" smtClean="0">
                <a:solidFill>
                  <a:srgbClr val="FF0000"/>
                </a:solidFill>
              </a:rPr>
              <a:t>det</a:t>
            </a:r>
            <a:br>
              <a:rPr lang="nb-NO" sz="2800" dirty="0" smtClean="0">
                <a:solidFill>
                  <a:srgbClr val="FF0000"/>
                </a:solidFill>
              </a:rPr>
            </a:br>
            <a:r>
              <a:rPr lang="nb-NO" sz="2800" dirty="0" smtClean="0">
                <a:solidFill>
                  <a:srgbClr val="FF0000"/>
                </a:solidFill>
              </a:rPr>
              <a:t>sterkeste insentivet </a:t>
            </a:r>
            <a:br>
              <a:rPr lang="nb-NO" sz="2800" dirty="0" smtClean="0">
                <a:solidFill>
                  <a:srgbClr val="FF0000"/>
                </a:solidFill>
              </a:rPr>
            </a:br>
            <a:r>
              <a:rPr lang="nb-NO" sz="2800" dirty="0" smtClean="0">
                <a:solidFill>
                  <a:srgbClr val="FF0000"/>
                </a:solidFill>
              </a:rPr>
              <a:t>i dag</a:t>
            </a:r>
          </a:p>
          <a:p>
            <a:endParaRPr lang="nb-NO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744" y="2060848"/>
            <a:ext cx="4867699" cy="2487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744" y="4365104"/>
            <a:ext cx="4867699" cy="2438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967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Framtidige insentiver</a:t>
            </a:r>
            <a:endParaRPr lang="nb-NO" sz="3200" dirty="0"/>
          </a:p>
        </p:txBody>
      </p:sp>
      <p:sp>
        <p:nvSpPr>
          <p:cNvPr id="5" name="Plassholder for innhold 4"/>
          <p:cNvSpPr>
            <a:spLocks noGrp="1"/>
          </p:cNvSpPr>
          <p:nvPr>
            <p:ph idx="1"/>
          </p:nvPr>
        </p:nvSpPr>
        <p:spPr>
          <a:xfrm>
            <a:off x="539552" y="980728"/>
            <a:ext cx="7924800" cy="4724400"/>
          </a:xfrm>
        </p:spPr>
        <p:txBody>
          <a:bodyPr/>
          <a:lstStyle/>
          <a:p>
            <a:r>
              <a:rPr lang="nb-NO" sz="2800" dirty="0" smtClean="0"/>
              <a:t>Hvordan vil prisvariasjonene i kraftmarkedet utvikle seg? Mer dynamikk kan gi større forskjeller over døgnet</a:t>
            </a:r>
          </a:p>
          <a:p>
            <a:r>
              <a:rPr lang="nb-NO" sz="2800" dirty="0" smtClean="0"/>
              <a:t>Vil dynamiske nettleie-kontrakter innføres?</a:t>
            </a:r>
          </a:p>
          <a:p>
            <a:pPr lvl="1"/>
            <a:r>
              <a:rPr lang="nb-NO" sz="2400" dirty="0" err="1" smtClean="0"/>
              <a:t>Predefinerte</a:t>
            </a:r>
            <a:r>
              <a:rPr lang="nb-NO" sz="2400" dirty="0" smtClean="0"/>
              <a:t> prisnivåer og </a:t>
            </a:r>
            <a:br>
              <a:rPr lang="nb-NO" sz="2400" dirty="0" smtClean="0"/>
            </a:br>
            <a:r>
              <a:rPr lang="nb-NO" sz="2400" dirty="0" smtClean="0"/>
              <a:t>perioder</a:t>
            </a:r>
          </a:p>
          <a:p>
            <a:pPr lvl="1"/>
            <a:r>
              <a:rPr lang="nb-NO" sz="2400" dirty="0" smtClean="0"/>
              <a:t>Tidsdynamiske, </a:t>
            </a:r>
            <a:r>
              <a:rPr lang="nb-NO" sz="2400" dirty="0" err="1" smtClean="0"/>
              <a:t>predefinerte</a:t>
            </a:r>
            <a:r>
              <a:rPr lang="nb-NO" sz="2400" dirty="0" smtClean="0"/>
              <a:t> </a:t>
            </a:r>
            <a:br>
              <a:rPr lang="nb-NO" sz="2400" dirty="0" smtClean="0"/>
            </a:br>
            <a:r>
              <a:rPr lang="nb-NO" sz="2400" dirty="0" smtClean="0"/>
              <a:t>prisnivåer, men perioder baseres</a:t>
            </a:r>
            <a:br>
              <a:rPr lang="nb-NO" sz="2400" dirty="0" smtClean="0"/>
            </a:br>
            <a:r>
              <a:rPr lang="nb-NO" sz="2400" dirty="0" smtClean="0"/>
              <a:t>på reelle behov i nettet</a:t>
            </a:r>
          </a:p>
          <a:p>
            <a:r>
              <a:rPr lang="nb-NO" sz="2800" dirty="0" smtClean="0"/>
              <a:t>Nye typer kontrakter?</a:t>
            </a:r>
          </a:p>
          <a:p>
            <a:r>
              <a:rPr lang="nb-NO" sz="2800" dirty="0" smtClean="0"/>
              <a:t>Kjøp og salg av fleksibilitet gjennom nye roller og separate markeder?</a:t>
            </a:r>
            <a:endParaRPr lang="nb-NO" sz="2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75000"/>
            <a:ext cx="314325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9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Sluttbrukerfleksibilitet – hva er det?</a:t>
            </a:r>
          </a:p>
        </p:txBody>
      </p:sp>
      <p:sp>
        <p:nvSpPr>
          <p:cNvPr id="24579" name="Plassholder for innhold 5"/>
          <p:cNvSpPr>
            <a:spLocks noGrp="1"/>
          </p:cNvSpPr>
          <p:nvPr>
            <p:ph idx="1"/>
          </p:nvPr>
        </p:nvSpPr>
        <p:spPr>
          <a:xfrm>
            <a:off x="397073" y="1368896"/>
            <a:ext cx="8207375" cy="4724400"/>
          </a:xfrm>
        </p:spPr>
        <p:txBody>
          <a:bodyPr/>
          <a:lstStyle/>
          <a:p>
            <a:r>
              <a:rPr lang="nb-NO" sz="2000" dirty="0" smtClean="0"/>
              <a:t>Flytting av forbruk i tid</a:t>
            </a:r>
          </a:p>
          <a:p>
            <a:pPr lvl="1"/>
            <a:r>
              <a:rPr lang="nb-NO" sz="1800" dirty="0" smtClean="0"/>
              <a:t>Oppvarming, kjøling, batterilading, snøsmelting, flytte industrielle prosesser</a:t>
            </a:r>
          </a:p>
          <a:p>
            <a:r>
              <a:rPr lang="nb-NO" sz="2000" dirty="0" smtClean="0"/>
              <a:t>Reduksjon av forbruk</a:t>
            </a:r>
          </a:p>
          <a:p>
            <a:pPr lvl="1"/>
            <a:r>
              <a:rPr lang="en-US" sz="1800" dirty="0" err="1" smtClean="0"/>
              <a:t>Skru</a:t>
            </a:r>
            <a:r>
              <a:rPr lang="en-US" sz="1800" dirty="0" smtClean="0"/>
              <a:t> </a:t>
            </a:r>
            <a:r>
              <a:rPr lang="en-US" sz="1800" dirty="0" err="1" smtClean="0"/>
              <a:t>av</a:t>
            </a:r>
            <a:r>
              <a:rPr lang="en-US" sz="1800" dirty="0" smtClean="0"/>
              <a:t> </a:t>
            </a:r>
            <a:r>
              <a:rPr lang="en-US" sz="1800" dirty="0" err="1" smtClean="0"/>
              <a:t>ventilasjon</a:t>
            </a:r>
            <a:r>
              <a:rPr lang="en-US" sz="1800" dirty="0" smtClean="0"/>
              <a:t>, </a:t>
            </a:r>
            <a:r>
              <a:rPr lang="en-US" sz="1800" dirty="0" err="1" smtClean="0"/>
              <a:t>dimme</a:t>
            </a:r>
            <a:r>
              <a:rPr lang="en-US" sz="1800" dirty="0" smtClean="0"/>
              <a:t> </a:t>
            </a:r>
            <a:r>
              <a:rPr lang="en-US" sz="1800" dirty="0" err="1" smtClean="0"/>
              <a:t>lys</a:t>
            </a:r>
            <a:r>
              <a:rPr lang="en-US" sz="1800" dirty="0" smtClean="0"/>
              <a:t>, </a:t>
            </a:r>
            <a:r>
              <a:rPr lang="en-US" sz="1800" dirty="0" err="1" smtClean="0"/>
              <a:t>stoppe</a:t>
            </a:r>
            <a:r>
              <a:rPr lang="en-US" sz="1800" dirty="0" smtClean="0"/>
              <a:t> </a:t>
            </a:r>
            <a:r>
              <a:rPr lang="en-US" sz="1800" dirty="0" err="1" smtClean="0"/>
              <a:t>industriprosesser</a:t>
            </a:r>
            <a:endParaRPr lang="en-US" sz="1800" dirty="0" smtClean="0"/>
          </a:p>
          <a:p>
            <a:r>
              <a:rPr lang="nb-NO" sz="2000" dirty="0" smtClean="0"/>
              <a:t>Flytting av produksjon/konvertering</a:t>
            </a:r>
          </a:p>
          <a:p>
            <a:pPr lvl="1"/>
            <a:r>
              <a:rPr lang="nb-NO" sz="1800" dirty="0" smtClean="0"/>
              <a:t>Varmepumper, </a:t>
            </a:r>
            <a:r>
              <a:rPr lang="nb-NO" sz="1800" dirty="0" err="1" smtClean="0"/>
              <a:t>mikroCHP</a:t>
            </a:r>
            <a:r>
              <a:rPr lang="nb-NO" sz="1800" dirty="0" smtClean="0"/>
              <a:t>, brenselsceller</a:t>
            </a:r>
          </a:p>
          <a:p>
            <a:r>
              <a:rPr lang="nb-NO" sz="2000" dirty="0" smtClean="0"/>
              <a:t>Utnyttelse av lagre</a:t>
            </a:r>
          </a:p>
          <a:p>
            <a:pPr lvl="1"/>
            <a:r>
              <a:rPr lang="nb-NO" sz="1800" dirty="0" err="1" smtClean="0"/>
              <a:t>Varmelagre</a:t>
            </a:r>
            <a:r>
              <a:rPr lang="nb-NO" sz="1800" dirty="0" smtClean="0"/>
              <a:t>, batterier, hydrogenlagre</a:t>
            </a:r>
          </a:p>
          <a:p>
            <a:r>
              <a:rPr lang="nb-NO" sz="2000" dirty="0" smtClean="0"/>
              <a:t>Bytte av </a:t>
            </a:r>
            <a:br>
              <a:rPr lang="nb-NO" sz="2000" dirty="0" smtClean="0"/>
            </a:br>
            <a:r>
              <a:rPr lang="nb-NO" sz="2000" dirty="0" smtClean="0"/>
              <a:t>energibærer</a:t>
            </a:r>
          </a:p>
          <a:p>
            <a:pPr lvl="1"/>
            <a:r>
              <a:rPr lang="nb-NO" sz="1800" dirty="0" smtClean="0"/>
              <a:t>Olje/el, </a:t>
            </a:r>
            <a:br>
              <a:rPr lang="nb-NO" sz="1800" dirty="0" smtClean="0"/>
            </a:br>
            <a:r>
              <a:rPr lang="nb-NO" sz="1800" dirty="0" smtClean="0"/>
              <a:t>ved/el</a:t>
            </a:r>
          </a:p>
          <a:p>
            <a:endParaRPr lang="nb-NO" sz="2000" dirty="0" smtClean="0"/>
          </a:p>
          <a:p>
            <a:endParaRPr lang="nb-NO" sz="2000" dirty="0" smtClean="0"/>
          </a:p>
          <a:p>
            <a:endParaRPr lang="nb-NO" sz="2000" dirty="0" smtClean="0"/>
          </a:p>
          <a:p>
            <a:endParaRPr lang="nb-NO" sz="2000" dirty="0" smtClean="0"/>
          </a:p>
        </p:txBody>
      </p:sp>
      <p:sp>
        <p:nvSpPr>
          <p:cNvPr id="24580" name="Plassholder for lysbildenummer 3"/>
          <p:cNvSpPr>
            <a:spLocks noGrp="1"/>
          </p:cNvSpPr>
          <p:nvPr>
            <p:ph type="sldNum" sz="quarter" idx="4294967295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878FA369-7738-430B-B8CC-27B3F731FCC8}" type="slidenum">
              <a:rPr lang="nn-NO" sz="100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pPr/>
              <a:t>12</a:t>
            </a:fld>
            <a:endParaRPr lang="nn-NO" sz="140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39232" r="7140" b="5302"/>
          <a:stretch>
            <a:fillRect/>
          </a:stretch>
        </p:blipFill>
        <p:spPr bwMode="auto">
          <a:xfrm>
            <a:off x="2195736" y="4412250"/>
            <a:ext cx="7666806" cy="290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4067944" y="4437112"/>
            <a:ext cx="1656184" cy="23042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06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724128" y="4437112"/>
            <a:ext cx="1656184" cy="23042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06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7380312" y="4437112"/>
            <a:ext cx="1800200" cy="23042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-10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47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7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Eksempel: Muligheter for laststyring </a:t>
            </a:r>
            <a:r>
              <a:rPr lang="nb-NO" sz="3200" dirty="0" err="1" smtClean="0"/>
              <a:t>Tambartun</a:t>
            </a:r>
            <a:r>
              <a:rPr lang="nb-NO" sz="3200" dirty="0" smtClean="0"/>
              <a:t> kompetansesenter (Statsbygg)*</a:t>
            </a:r>
            <a:endParaRPr lang="nb-NO" sz="3200" dirty="0"/>
          </a:p>
        </p:txBody>
      </p:sp>
      <p:sp>
        <p:nvSpPr>
          <p:cNvPr id="4" name="Plassholder for innhold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r>
              <a:rPr lang="nb-NO" dirty="0" smtClean="0"/>
              <a:t>* Studie utført av Sintef Energi</a:t>
            </a:r>
            <a:endParaRPr lang="nb-N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7599647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776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tel 4"/>
          <p:cNvSpPr>
            <a:spLocks noGrp="1"/>
          </p:cNvSpPr>
          <p:nvPr>
            <p:ph type="title"/>
          </p:nvPr>
        </p:nvSpPr>
        <p:spPr>
          <a:xfrm>
            <a:off x="195263" y="260648"/>
            <a:ext cx="8697217" cy="914400"/>
          </a:xfrm>
        </p:spPr>
        <p:txBody>
          <a:bodyPr/>
          <a:lstStyle/>
          <a:p>
            <a:r>
              <a:rPr lang="nb-NO" sz="3600" dirty="0" smtClean="0"/>
              <a:t>Behov for nye </a:t>
            </a:r>
            <a:r>
              <a:rPr lang="nb-NO" sz="3600" dirty="0" err="1" smtClean="0"/>
              <a:t>beslutningsstøtt</a:t>
            </a:r>
            <a:endParaRPr lang="nb-NO" sz="3600" dirty="0" smtClean="0"/>
          </a:p>
        </p:txBody>
      </p:sp>
      <p:sp>
        <p:nvSpPr>
          <p:cNvPr id="15363" name="Plassholder for innhold 5"/>
          <p:cNvSpPr>
            <a:spLocks noGrp="1"/>
          </p:cNvSpPr>
          <p:nvPr>
            <p:ph idx="1"/>
          </p:nvPr>
        </p:nvSpPr>
        <p:spPr>
          <a:xfrm>
            <a:off x="533400" y="1296888"/>
            <a:ext cx="7924800" cy="4724400"/>
          </a:xfrm>
        </p:spPr>
        <p:txBody>
          <a:bodyPr/>
          <a:lstStyle/>
          <a:p>
            <a:endParaRPr lang="nb-NO" sz="2400" dirty="0" smtClean="0"/>
          </a:p>
          <a:p>
            <a:r>
              <a:rPr lang="nb-NO" sz="2400" b="1" dirty="0" smtClean="0"/>
              <a:t>Hvordan finne en </a:t>
            </a:r>
            <a:r>
              <a:rPr lang="nb-NO" sz="2400" b="1" u="sng" dirty="0" smtClean="0"/>
              <a:t>optimal plan </a:t>
            </a:r>
            <a:r>
              <a:rPr lang="nb-NO" sz="2400" b="1" dirty="0" smtClean="0"/>
              <a:t>for utnyttelse av ressursene for neste dag</a:t>
            </a:r>
            <a:r>
              <a:rPr lang="nb-NO" sz="2400" b="1" dirty="0" smtClean="0"/>
              <a:t>?</a:t>
            </a:r>
          </a:p>
          <a:p>
            <a:endParaRPr lang="nb-NO" sz="2400" b="1" dirty="0" smtClean="0"/>
          </a:p>
          <a:p>
            <a:r>
              <a:rPr lang="nb-NO" sz="2400" dirty="0" smtClean="0"/>
              <a:t>Trenger en </a:t>
            </a:r>
            <a:r>
              <a:rPr lang="nb-NO" sz="2400" b="1" u="sng" dirty="0" smtClean="0"/>
              <a:t>modell</a:t>
            </a:r>
            <a:r>
              <a:rPr lang="nb-NO" sz="2400" dirty="0" smtClean="0"/>
              <a:t> som minimerer kostnadene og tar hensyn til </a:t>
            </a:r>
          </a:p>
          <a:p>
            <a:pPr lvl="1"/>
            <a:r>
              <a:rPr lang="nb-NO" sz="2000" dirty="0" smtClean="0"/>
              <a:t>Tekniske, </a:t>
            </a:r>
            <a:r>
              <a:rPr lang="nb-NO" sz="2000" dirty="0" err="1" smtClean="0"/>
              <a:t>komfortmessige</a:t>
            </a:r>
            <a:r>
              <a:rPr lang="nb-NO" sz="2000" dirty="0" smtClean="0"/>
              <a:t> og økonomiske restriksjoner</a:t>
            </a:r>
          </a:p>
          <a:p>
            <a:pPr lvl="1"/>
            <a:r>
              <a:rPr lang="nb-NO" sz="2000" dirty="0" smtClean="0"/>
              <a:t>At all informasjon ikke er kjent på </a:t>
            </a:r>
            <a:r>
              <a:rPr lang="nb-NO" sz="2000" dirty="0" smtClean="0"/>
              <a:t>beslutningstidspunktet</a:t>
            </a:r>
          </a:p>
          <a:p>
            <a:pPr lvl="1"/>
            <a:r>
              <a:rPr lang="nb-NO" sz="2000" dirty="0" smtClean="0"/>
              <a:t>Strømpriser og </a:t>
            </a:r>
            <a:r>
              <a:rPr lang="nb-NO" sz="2000" dirty="0" err="1" smtClean="0"/>
              <a:t>nettleige</a:t>
            </a:r>
            <a:endParaRPr lang="nb-NO" sz="2000" dirty="0" smtClean="0"/>
          </a:p>
        </p:txBody>
      </p:sp>
    </p:spTree>
    <p:extLst>
      <p:ext uri="{BB962C8B-B14F-4D97-AF65-F5344CB8AC3E}">
        <p14:creationId xmlns:p14="http://schemas.microsoft.com/office/powerpoint/2010/main" val="77355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4000" dirty="0" smtClean="0"/>
              <a:t>Internt energisystem</a:t>
            </a:r>
          </a:p>
        </p:txBody>
      </p:sp>
      <p:sp>
        <p:nvSpPr>
          <p:cNvPr id="18435" name="Plassholder for innhold 5"/>
          <p:cNvSpPr>
            <a:spLocks noGrp="1"/>
          </p:cNvSpPr>
          <p:nvPr>
            <p:ph idx="1"/>
          </p:nvPr>
        </p:nvSpPr>
        <p:spPr>
          <a:xfrm>
            <a:off x="609600" y="1556792"/>
            <a:ext cx="7924800" cy="4463008"/>
          </a:xfrm>
        </p:spPr>
        <p:txBody>
          <a:bodyPr/>
          <a:lstStyle/>
          <a:p>
            <a:r>
              <a:rPr lang="nb-NO" sz="2800" dirty="0" smtClean="0"/>
              <a:t>Insentivene kommer fra elprisene</a:t>
            </a:r>
          </a:p>
          <a:p>
            <a:r>
              <a:rPr lang="nb-NO" sz="2800" dirty="0" smtClean="0"/>
              <a:t>Men fleksibilitet i samspill mellom elektrisk og termisk system</a:t>
            </a:r>
          </a:p>
        </p:txBody>
      </p:sp>
      <p:pic>
        <p:nvPicPr>
          <p:cNvPr id="18437" name="Bild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073" y="2932509"/>
            <a:ext cx="6048375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320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Hvordan modellere last?</a:t>
            </a:r>
          </a:p>
        </p:txBody>
      </p:sp>
      <p:sp>
        <p:nvSpPr>
          <p:cNvPr id="16387" name="Plassholder for innhold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dirty="0" smtClean="0"/>
              <a:t>Fleksibiliteten må gjenspeile det underliggende fysiske system</a:t>
            </a:r>
          </a:p>
          <a:p>
            <a:r>
              <a:rPr lang="nb-NO" dirty="0" smtClean="0"/>
              <a:t>Må være på et hensiktsmessig detaljeringsnivå</a:t>
            </a:r>
          </a:p>
          <a:p>
            <a:pPr lvl="1"/>
            <a:r>
              <a:rPr lang="nb-NO" dirty="0" smtClean="0"/>
              <a:t>Ikke for detaljert</a:t>
            </a:r>
          </a:p>
          <a:p>
            <a:pPr lvl="1"/>
            <a:r>
              <a:rPr lang="nb-NO" dirty="0" smtClean="0"/>
              <a:t>Men nok til at kontrollsignaler kan genereres</a:t>
            </a:r>
          </a:p>
        </p:txBody>
      </p:sp>
      <p:sp>
        <p:nvSpPr>
          <p:cNvPr id="16388" name="Plassholder for innhold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b-NO" smtClean="0"/>
          </a:p>
        </p:txBody>
      </p:sp>
      <p:pic>
        <p:nvPicPr>
          <p:cNvPr id="16390" name="Bild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331" y="1988840"/>
            <a:ext cx="4325937" cy="2622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44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Flyttbare laster der profilen ikke kan endres</a:t>
            </a:r>
            <a:endParaRPr lang="nb-NO" dirty="0"/>
          </a:p>
        </p:txBody>
      </p:sp>
      <p:sp>
        <p:nvSpPr>
          <p:cNvPr id="2" name="Plassholder for innhold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nb-NO" dirty="0" smtClean="0"/>
              <a:t>Parametere</a:t>
            </a:r>
          </a:p>
          <a:p>
            <a:pPr lvl="1"/>
            <a:r>
              <a:rPr lang="nb-NO" dirty="0" smtClean="0"/>
              <a:t>Tidligste start</a:t>
            </a:r>
          </a:p>
          <a:p>
            <a:pPr lvl="1"/>
            <a:r>
              <a:rPr lang="nb-NO" dirty="0" smtClean="0"/>
              <a:t>Seneste slutt</a:t>
            </a:r>
            <a:endParaRPr lang="nb-NO" dirty="0"/>
          </a:p>
        </p:txBody>
      </p:sp>
      <p:graphicFrame>
        <p:nvGraphicFramePr>
          <p:cNvPr id="7" name="Tabell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251607"/>
              </p:ext>
            </p:extLst>
          </p:nvPr>
        </p:nvGraphicFramePr>
        <p:xfrm>
          <a:off x="1115616" y="3861048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el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968978"/>
              </p:ext>
            </p:extLst>
          </p:nvPr>
        </p:nvGraphicFramePr>
        <p:xfrm>
          <a:off x="1115616" y="3868256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=&gt;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dirty="0" smtClean="0"/>
              <a:t>Flytte til mer gunstige perioder</a:t>
            </a:r>
          </a:p>
          <a:p>
            <a:r>
              <a:rPr lang="nb-NO" dirty="0" smtClean="0"/>
              <a:t>Eksempler</a:t>
            </a:r>
          </a:p>
          <a:p>
            <a:pPr lvl="1"/>
            <a:r>
              <a:rPr lang="nb-NO" dirty="0" smtClean="0"/>
              <a:t>Prosesser for vasking, tørking og smelting</a:t>
            </a:r>
          </a:p>
          <a:p>
            <a:pPr lvl="1"/>
            <a:r>
              <a:rPr lang="nb-NO" dirty="0" smtClean="0"/>
              <a:t>Produksjons-prosesser</a:t>
            </a:r>
            <a:endParaRPr lang="nb-NO" dirty="0"/>
          </a:p>
          <a:p>
            <a:pPr lvl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16665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Flyttbare laster der profilen kan endres</a:t>
            </a:r>
            <a:endParaRPr lang="nb-NO" dirty="0"/>
          </a:p>
        </p:txBody>
      </p:sp>
      <p:sp>
        <p:nvSpPr>
          <p:cNvPr id="2" name="Plassholder for innhold 1"/>
          <p:cNvSpPr>
            <a:spLocks noGrp="1"/>
          </p:cNvSpPr>
          <p:nvPr>
            <p:ph sz="half" idx="2"/>
          </p:nvPr>
        </p:nvSpPr>
        <p:spPr>
          <a:xfrm>
            <a:off x="4572000" y="1124744"/>
            <a:ext cx="3886200" cy="4724400"/>
          </a:xfrm>
        </p:spPr>
        <p:txBody>
          <a:bodyPr/>
          <a:lstStyle/>
          <a:p>
            <a:r>
              <a:rPr lang="nb-NO" dirty="0" smtClean="0"/>
              <a:t>Parametere</a:t>
            </a:r>
          </a:p>
          <a:p>
            <a:pPr lvl="1"/>
            <a:r>
              <a:rPr lang="nb-NO" dirty="0" smtClean="0"/>
              <a:t>Tidligste start</a:t>
            </a:r>
          </a:p>
          <a:p>
            <a:pPr lvl="1"/>
            <a:r>
              <a:rPr lang="nb-NO" dirty="0" smtClean="0"/>
              <a:t>Seneste slutt</a:t>
            </a:r>
          </a:p>
          <a:p>
            <a:pPr lvl="1"/>
            <a:r>
              <a:rPr lang="nb-NO" dirty="0" smtClean="0"/>
              <a:t>Totalt energivolum</a:t>
            </a:r>
          </a:p>
          <a:p>
            <a:pPr lvl="1"/>
            <a:r>
              <a:rPr lang="nb-NO" dirty="0" smtClean="0"/>
              <a:t>Maks og min effekt</a:t>
            </a:r>
            <a:endParaRPr lang="nb-NO" dirty="0"/>
          </a:p>
        </p:txBody>
      </p:sp>
      <p:graphicFrame>
        <p:nvGraphicFramePr>
          <p:cNvPr id="7" name="Tabell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918228"/>
              </p:ext>
            </p:extLst>
          </p:nvPr>
        </p:nvGraphicFramePr>
        <p:xfrm>
          <a:off x="1115616" y="4365104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el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816819"/>
              </p:ext>
            </p:extLst>
          </p:nvPr>
        </p:nvGraphicFramePr>
        <p:xfrm>
          <a:off x="1115616" y="4372312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&lt;=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=&gt;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>
          <a:xfrm>
            <a:off x="533400" y="1124744"/>
            <a:ext cx="4182616" cy="4724400"/>
          </a:xfrm>
        </p:spPr>
        <p:txBody>
          <a:bodyPr/>
          <a:lstStyle/>
          <a:p>
            <a:r>
              <a:rPr lang="nb-NO" dirty="0" smtClean="0"/>
              <a:t>Flytte til mer gunstige perioder</a:t>
            </a:r>
          </a:p>
          <a:p>
            <a:r>
              <a:rPr lang="nb-NO" dirty="0" smtClean="0"/>
              <a:t>Eksempler</a:t>
            </a:r>
          </a:p>
          <a:p>
            <a:pPr lvl="1"/>
            <a:r>
              <a:rPr lang="nb-NO" dirty="0" err="1" smtClean="0"/>
              <a:t>Lading</a:t>
            </a:r>
            <a:r>
              <a:rPr lang="nb-NO" dirty="0" smtClean="0"/>
              <a:t> av elbil-batterier</a:t>
            </a:r>
          </a:p>
          <a:p>
            <a:pPr lvl="1"/>
            <a:r>
              <a:rPr lang="nb-NO" dirty="0" smtClean="0"/>
              <a:t>Pumping av vann</a:t>
            </a:r>
          </a:p>
          <a:p>
            <a:pPr lvl="1"/>
            <a:r>
              <a:rPr lang="nb-NO" dirty="0" smtClean="0"/>
              <a:t>Trege varmelaster (koble ut og inn eller justere temperatur-settpunkter)</a:t>
            </a:r>
          </a:p>
          <a:p>
            <a:pPr lvl="1"/>
            <a:endParaRPr lang="nb-NO" dirty="0"/>
          </a:p>
          <a:p>
            <a:pPr lvl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8610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</a:t>
            </a:r>
            <a:r>
              <a:rPr lang="nb-NO" dirty="0" smtClean="0"/>
              <a:t>aster som kan reduseres</a:t>
            </a:r>
            <a:endParaRPr lang="nb-NO" dirty="0"/>
          </a:p>
        </p:txBody>
      </p:sp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dirty="0" smtClean="0"/>
              <a:t>Redusere i ugunstige perioder</a:t>
            </a:r>
          </a:p>
          <a:p>
            <a:r>
              <a:rPr lang="nb-NO" dirty="0" smtClean="0"/>
              <a:t>Eksempler</a:t>
            </a:r>
          </a:p>
          <a:p>
            <a:pPr lvl="1"/>
            <a:r>
              <a:rPr lang="nb-NO" dirty="0" smtClean="0"/>
              <a:t>Frekvensstyring av vifter og pumper</a:t>
            </a:r>
          </a:p>
          <a:p>
            <a:pPr lvl="1"/>
            <a:r>
              <a:rPr lang="nb-NO" dirty="0" smtClean="0"/>
              <a:t>Dimming av lys</a:t>
            </a:r>
          </a:p>
          <a:p>
            <a:pPr lvl="1"/>
            <a:endParaRPr lang="nb-NO" dirty="0"/>
          </a:p>
          <a:p>
            <a:pPr lvl="1"/>
            <a:endParaRPr lang="nb-NO" dirty="0"/>
          </a:p>
        </p:txBody>
      </p:sp>
      <p:sp>
        <p:nvSpPr>
          <p:cNvPr id="2" name="Plassholder for innhold 1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464496" cy="4724400"/>
          </a:xfrm>
        </p:spPr>
        <p:txBody>
          <a:bodyPr/>
          <a:lstStyle/>
          <a:p>
            <a:r>
              <a:rPr lang="nb-NO" dirty="0" smtClean="0"/>
              <a:t>Parametere</a:t>
            </a:r>
          </a:p>
          <a:p>
            <a:pPr lvl="1"/>
            <a:r>
              <a:rPr lang="nb-NO" dirty="0" smtClean="0"/>
              <a:t>Når kan det reduseres?</a:t>
            </a:r>
          </a:p>
          <a:p>
            <a:pPr lvl="1"/>
            <a:r>
              <a:rPr lang="nb-NO" dirty="0" smtClean="0"/>
              <a:t>Hvor mye kan reduseres?</a:t>
            </a:r>
          </a:p>
          <a:p>
            <a:pPr lvl="1"/>
            <a:r>
              <a:rPr lang="nb-NO" dirty="0" smtClean="0"/>
              <a:t>Minimum tid mellom to reduksjoner</a:t>
            </a:r>
          </a:p>
          <a:p>
            <a:pPr lvl="1"/>
            <a:r>
              <a:rPr lang="nb-NO" dirty="0" smtClean="0"/>
              <a:t>Maks antall reduksjoner</a:t>
            </a:r>
          </a:p>
          <a:p>
            <a:pPr lvl="1"/>
            <a:r>
              <a:rPr lang="nb-NO" dirty="0" smtClean="0"/>
              <a:t>Kostnad for reduksjon</a:t>
            </a:r>
          </a:p>
          <a:p>
            <a:pPr lvl="1"/>
            <a:endParaRPr lang="nb-NO" dirty="0" smtClean="0"/>
          </a:p>
          <a:p>
            <a:pPr lvl="1"/>
            <a:endParaRPr lang="nb-NO" dirty="0"/>
          </a:p>
        </p:txBody>
      </p:sp>
      <p:graphicFrame>
        <p:nvGraphicFramePr>
          <p:cNvPr id="7" name="Tabell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529687"/>
              </p:ext>
            </p:extLst>
          </p:nvPr>
        </p:nvGraphicFramePr>
        <p:xfrm>
          <a:off x="1115616" y="3861048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el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348032"/>
              </p:ext>
            </p:extLst>
          </p:nvPr>
        </p:nvGraphicFramePr>
        <p:xfrm>
          <a:off x="1115616" y="3868256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731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906843"/>
              </p:ext>
            </p:extLst>
          </p:nvPr>
        </p:nvGraphicFramePr>
        <p:xfrm>
          <a:off x="1115616" y="3861048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el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929267"/>
              </p:ext>
            </p:extLst>
          </p:nvPr>
        </p:nvGraphicFramePr>
        <p:xfrm>
          <a:off x="1115616" y="3868256"/>
          <a:ext cx="6096000" cy="2225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1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2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3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4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5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6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7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 smtClean="0"/>
                        <a:t>8</a:t>
                      </a:r>
                      <a:endParaRPr lang="nb-NO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</a:t>
            </a:r>
            <a:r>
              <a:rPr lang="nb-NO" dirty="0" smtClean="0"/>
              <a:t>aster som kan kobles ut</a:t>
            </a:r>
            <a:endParaRPr lang="nb-NO" dirty="0"/>
          </a:p>
        </p:txBody>
      </p:sp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dirty="0" smtClean="0"/>
              <a:t>Koble ut i ugunstige perioder</a:t>
            </a:r>
          </a:p>
          <a:p>
            <a:r>
              <a:rPr lang="nb-NO" dirty="0" smtClean="0"/>
              <a:t>Eksempler</a:t>
            </a:r>
          </a:p>
          <a:p>
            <a:pPr lvl="1"/>
            <a:r>
              <a:rPr lang="nb-NO" dirty="0" smtClean="0"/>
              <a:t>Å la være å kjøre en prosess</a:t>
            </a:r>
          </a:p>
          <a:p>
            <a:pPr lvl="1"/>
            <a:r>
              <a:rPr lang="nb-NO" dirty="0" smtClean="0"/>
              <a:t>Stoppe vifter eller pumper</a:t>
            </a:r>
          </a:p>
          <a:p>
            <a:pPr lvl="1"/>
            <a:r>
              <a:rPr lang="nb-NO" dirty="0" smtClean="0"/>
              <a:t>Slå av lys</a:t>
            </a:r>
          </a:p>
          <a:p>
            <a:pPr lvl="1"/>
            <a:endParaRPr lang="nb-NO" dirty="0"/>
          </a:p>
          <a:p>
            <a:pPr lvl="1"/>
            <a:endParaRPr lang="nb-NO" dirty="0"/>
          </a:p>
        </p:txBody>
      </p:sp>
      <p:sp>
        <p:nvSpPr>
          <p:cNvPr id="2" name="Plassholder for innhold 1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464496" cy="4724400"/>
          </a:xfrm>
        </p:spPr>
        <p:txBody>
          <a:bodyPr/>
          <a:lstStyle/>
          <a:p>
            <a:r>
              <a:rPr lang="nb-NO" dirty="0" smtClean="0"/>
              <a:t>Parametere</a:t>
            </a:r>
          </a:p>
          <a:p>
            <a:pPr lvl="1"/>
            <a:r>
              <a:rPr lang="nb-NO" dirty="0" smtClean="0"/>
              <a:t>Når kan det kobles ut?</a:t>
            </a:r>
          </a:p>
          <a:p>
            <a:pPr lvl="1"/>
            <a:r>
              <a:rPr lang="nb-NO" dirty="0" smtClean="0"/>
              <a:t>Hvor lang tid må det gå mellom to utkoblinger?</a:t>
            </a:r>
          </a:p>
          <a:p>
            <a:pPr lvl="1"/>
            <a:r>
              <a:rPr lang="nb-NO" dirty="0" smtClean="0"/>
              <a:t>Hvor mange utkoblinger tillates?</a:t>
            </a:r>
          </a:p>
          <a:p>
            <a:pPr lvl="1"/>
            <a:r>
              <a:rPr lang="nb-NO" dirty="0" smtClean="0"/>
              <a:t>Kostnad for utkoblingen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8124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Utnytte </a:t>
            </a:r>
            <a:r>
              <a:rPr lang="nb-NO" dirty="0" err="1" smtClean="0"/>
              <a:t>lagere</a:t>
            </a:r>
            <a:endParaRPr lang="nb-NO" dirty="0"/>
          </a:p>
        </p:txBody>
      </p:sp>
      <p:sp>
        <p:nvSpPr>
          <p:cNvPr id="2" name="Plassholder for innhold 1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76464" cy="4724400"/>
          </a:xfrm>
        </p:spPr>
        <p:txBody>
          <a:bodyPr/>
          <a:lstStyle/>
          <a:p>
            <a:r>
              <a:rPr lang="nb-NO" dirty="0" smtClean="0"/>
              <a:t>Parametere</a:t>
            </a:r>
          </a:p>
          <a:p>
            <a:pPr lvl="1"/>
            <a:r>
              <a:rPr lang="nb-NO" dirty="0" smtClean="0"/>
              <a:t>Maks lagerinnhold</a:t>
            </a:r>
          </a:p>
          <a:p>
            <a:pPr lvl="1"/>
            <a:r>
              <a:rPr lang="nb-NO" dirty="0" smtClean="0"/>
              <a:t>Maks «ladeeffekt»</a:t>
            </a:r>
          </a:p>
          <a:p>
            <a:pPr lvl="1"/>
            <a:r>
              <a:rPr lang="nb-NO" dirty="0" smtClean="0"/>
              <a:t>Virkningsgrad inn og ut</a:t>
            </a:r>
            <a:endParaRPr lang="nb-NO" dirty="0"/>
          </a:p>
        </p:txBody>
      </p:sp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>
          <a:xfrm>
            <a:off x="533400" y="1219200"/>
            <a:ext cx="4110608" cy="4724400"/>
          </a:xfrm>
        </p:spPr>
        <p:txBody>
          <a:bodyPr/>
          <a:lstStyle/>
          <a:p>
            <a:r>
              <a:rPr lang="nb-NO" dirty="0" smtClean="0"/>
              <a:t>Fylle opp når det er billig – tømme når det er dyrt</a:t>
            </a:r>
          </a:p>
          <a:p>
            <a:r>
              <a:rPr lang="nb-NO" dirty="0" smtClean="0"/>
              <a:t>Eksempler</a:t>
            </a:r>
          </a:p>
          <a:p>
            <a:pPr lvl="1"/>
            <a:r>
              <a:rPr lang="nb-NO" dirty="0" err="1" smtClean="0"/>
              <a:t>Elbatterier</a:t>
            </a:r>
            <a:endParaRPr lang="nb-NO" dirty="0" smtClean="0"/>
          </a:p>
          <a:p>
            <a:pPr lvl="1"/>
            <a:r>
              <a:rPr lang="nb-NO" dirty="0" smtClean="0"/>
              <a:t>Varme-/</a:t>
            </a:r>
            <a:r>
              <a:rPr lang="nb-NO" dirty="0" err="1" smtClean="0"/>
              <a:t>kjølelagere</a:t>
            </a:r>
            <a:r>
              <a:rPr lang="nb-NO" dirty="0" smtClean="0"/>
              <a:t> (tanker, justere temperatursettpunkter)</a:t>
            </a:r>
          </a:p>
          <a:p>
            <a:pPr lvl="1"/>
            <a:r>
              <a:rPr lang="nb-NO" dirty="0" smtClean="0"/>
              <a:t>Utnytte treghet i bygningskropp</a:t>
            </a:r>
          </a:p>
          <a:p>
            <a:pPr lvl="1"/>
            <a:endParaRPr lang="nb-NO" dirty="0"/>
          </a:p>
          <a:p>
            <a:pPr lvl="1"/>
            <a:endParaRPr lang="nb-NO" dirty="0"/>
          </a:p>
        </p:txBody>
      </p:sp>
      <p:pic>
        <p:nvPicPr>
          <p:cNvPr id="3" name="Bil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981" y="3284984"/>
            <a:ext cx="4714875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0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Bytte energibærer</a:t>
            </a:r>
            <a:endParaRPr lang="nb-NO" dirty="0"/>
          </a:p>
        </p:txBody>
      </p:sp>
      <p:pic>
        <p:nvPicPr>
          <p:cNvPr id="3" name="Bil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3724275"/>
            <a:ext cx="5762625" cy="3057525"/>
          </a:xfrm>
          <a:prstGeom prst="rect">
            <a:avLst/>
          </a:prstGeom>
        </p:spPr>
      </p:pic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>
          <a:xfrm>
            <a:off x="178664" y="1219200"/>
            <a:ext cx="3886200" cy="4724400"/>
          </a:xfrm>
        </p:spPr>
        <p:txBody>
          <a:bodyPr/>
          <a:lstStyle/>
          <a:p>
            <a:r>
              <a:rPr lang="nb-NO" dirty="0" smtClean="0"/>
              <a:t>Bytte når det er økonomisk gunstig</a:t>
            </a:r>
          </a:p>
          <a:p>
            <a:r>
              <a:rPr lang="nb-NO" dirty="0" smtClean="0"/>
              <a:t>Eksempler</a:t>
            </a:r>
          </a:p>
          <a:p>
            <a:pPr lvl="1"/>
            <a:r>
              <a:rPr lang="nb-NO" dirty="0" smtClean="0"/>
              <a:t>Elektrokjele/ </a:t>
            </a:r>
            <a:r>
              <a:rPr lang="nb-NO" dirty="0" err="1" smtClean="0"/>
              <a:t>brenselsfyrt</a:t>
            </a:r>
            <a:r>
              <a:rPr lang="nb-NO" dirty="0" smtClean="0"/>
              <a:t> kjele (fyringsolje eller </a:t>
            </a:r>
            <a:r>
              <a:rPr lang="nb-NO" dirty="0" err="1" smtClean="0"/>
              <a:t>bioolje</a:t>
            </a:r>
            <a:r>
              <a:rPr lang="nb-NO" dirty="0" smtClean="0"/>
              <a:t>/-masse)</a:t>
            </a:r>
          </a:p>
          <a:p>
            <a:pPr lvl="1"/>
            <a:r>
              <a:rPr lang="nb-NO" dirty="0" smtClean="0"/>
              <a:t>Starte toppeffekt/ nødstrøm</a:t>
            </a:r>
          </a:p>
          <a:p>
            <a:pPr marL="457200" lvl="1" indent="0">
              <a:buNone/>
            </a:pPr>
            <a:endParaRPr lang="nb-NO" dirty="0"/>
          </a:p>
          <a:p>
            <a:pPr lvl="1"/>
            <a:endParaRPr lang="nb-NO" dirty="0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nb-NO" dirty="0" smtClean="0"/>
              <a:t>Parametere</a:t>
            </a:r>
          </a:p>
          <a:p>
            <a:pPr lvl="1"/>
            <a:r>
              <a:rPr lang="nb-NO" dirty="0" smtClean="0"/>
              <a:t>Maks (evt. </a:t>
            </a:r>
            <a:r>
              <a:rPr lang="nb-NO" dirty="0"/>
              <a:t>m</a:t>
            </a:r>
            <a:r>
              <a:rPr lang="nb-NO" dirty="0" smtClean="0"/>
              <a:t>in) effekt</a:t>
            </a:r>
          </a:p>
          <a:p>
            <a:pPr lvl="1"/>
            <a:r>
              <a:rPr lang="nb-NO" dirty="0" smtClean="0"/>
              <a:t>Oppstartskostnad</a:t>
            </a:r>
          </a:p>
          <a:p>
            <a:pPr lvl="1"/>
            <a:r>
              <a:rPr lang="nb-NO" dirty="0" smtClean="0"/>
              <a:t>Eventuell minimum kjøretid når startet</a:t>
            </a:r>
          </a:p>
          <a:p>
            <a:pPr lvl="1"/>
            <a:r>
              <a:rPr lang="nb-NO" dirty="0" smtClean="0"/>
              <a:t>Eventuell hviletid når stoppet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6944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600" dirty="0" smtClean="0"/>
              <a:t>Optimeringsmodell</a:t>
            </a:r>
          </a:p>
        </p:txBody>
      </p:sp>
      <p:sp>
        <p:nvSpPr>
          <p:cNvPr id="19459" name="Plassholder for innhold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sz="2400" dirty="0" smtClean="0"/>
              <a:t>Minimer forventede totalkostnader</a:t>
            </a:r>
          </a:p>
          <a:p>
            <a:endParaRPr lang="nb-NO" sz="2400" dirty="0" smtClean="0"/>
          </a:p>
          <a:p>
            <a:endParaRPr lang="nb-NO" sz="2400" dirty="0" smtClean="0"/>
          </a:p>
          <a:p>
            <a:pPr marL="0" indent="0">
              <a:buNone/>
            </a:pPr>
            <a:endParaRPr lang="nb-NO" sz="2400" dirty="0" smtClean="0"/>
          </a:p>
          <a:p>
            <a:endParaRPr lang="nb-NO" sz="2400" dirty="0" smtClean="0"/>
          </a:p>
          <a:p>
            <a:r>
              <a:rPr lang="nb-NO" sz="2400" dirty="0" smtClean="0"/>
              <a:t>Under forutsetning at økonomiske, </a:t>
            </a:r>
            <a:r>
              <a:rPr lang="nb-NO" sz="2400" dirty="0" err="1" smtClean="0"/>
              <a:t>komfortmessige</a:t>
            </a:r>
            <a:r>
              <a:rPr lang="nb-NO" sz="2400" dirty="0" smtClean="0"/>
              <a:t> og tekniske restriksjoner er oppfylt:</a:t>
            </a:r>
          </a:p>
          <a:p>
            <a:pPr lvl="1"/>
            <a:r>
              <a:rPr lang="nb-NO" sz="1800" dirty="0" smtClean="0"/>
              <a:t>Energibærere</a:t>
            </a:r>
          </a:p>
          <a:p>
            <a:pPr lvl="1"/>
            <a:r>
              <a:rPr lang="nb-NO" sz="1800" dirty="0" err="1" smtClean="0"/>
              <a:t>Lastenheter</a:t>
            </a:r>
            <a:endParaRPr lang="nb-NO" sz="1800" dirty="0" smtClean="0"/>
          </a:p>
          <a:p>
            <a:pPr lvl="1"/>
            <a:r>
              <a:rPr lang="nb-NO" sz="1800" dirty="0" err="1" smtClean="0"/>
              <a:t>Konverterere</a:t>
            </a:r>
            <a:endParaRPr lang="nb-NO" sz="1800" dirty="0" smtClean="0"/>
          </a:p>
          <a:p>
            <a:pPr lvl="1"/>
            <a:r>
              <a:rPr lang="nb-NO" sz="1800" dirty="0" err="1" smtClean="0"/>
              <a:t>Lagere</a:t>
            </a:r>
            <a:endParaRPr lang="nb-NO" sz="1800" dirty="0" smtClean="0"/>
          </a:p>
          <a:p>
            <a:pPr lvl="1"/>
            <a:r>
              <a:rPr lang="nb-NO" sz="1800" dirty="0" smtClean="0"/>
              <a:t>Energisystembalanser</a:t>
            </a:r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nb-NO">
              <a:solidFill>
                <a:srgbClr val="000000"/>
              </a:solidFill>
              <a:latin typeface="Times" panose="02020603050405020304" pitchFamily="18" charset="0"/>
              <a:cs typeface="Arial" pitchFamily="34" charset="0"/>
            </a:endParaRPr>
          </a:p>
        </p:txBody>
      </p:sp>
      <p:graphicFrame>
        <p:nvGraphicFramePr>
          <p:cNvPr id="1946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7004956"/>
              </p:ext>
            </p:extLst>
          </p:nvPr>
        </p:nvGraphicFramePr>
        <p:xfrm>
          <a:off x="533400" y="2061592"/>
          <a:ext cx="7826375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Equation" r:id="rId3" imgW="4508500" imgH="762000" progId="Equation.3">
                  <p:embed/>
                </p:oleObj>
              </mc:Choice>
              <mc:Fallback>
                <p:oleObj name="Equation" r:id="rId3" imgW="4508500" imgH="762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alphaModFix amt="5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061592"/>
                        <a:ext cx="7826375" cy="129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201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4000" dirty="0" smtClean="0"/>
              <a:t>Case-studie</a:t>
            </a:r>
          </a:p>
        </p:txBody>
      </p:sp>
      <p:sp>
        <p:nvSpPr>
          <p:cNvPr id="20483" name="Plassholder for innhold 5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419600"/>
          </a:xfrm>
        </p:spPr>
        <p:txBody>
          <a:bodyPr/>
          <a:lstStyle/>
          <a:p>
            <a:r>
              <a:rPr lang="nb-NO" sz="2400" dirty="0" smtClean="0"/>
              <a:t>Matematisk modell er </a:t>
            </a:r>
            <a:r>
              <a:rPr lang="nb-NO" dirty="0" smtClean="0"/>
              <a:t>formulert og </a:t>
            </a:r>
            <a:br>
              <a:rPr lang="nb-NO" dirty="0" smtClean="0"/>
            </a:br>
            <a:r>
              <a:rPr lang="nb-NO" sz="2400" dirty="0" smtClean="0"/>
              <a:t>kodet i optimeringsverktøy (</a:t>
            </a:r>
            <a:r>
              <a:rPr lang="nb-NO" sz="2400" dirty="0" err="1" smtClean="0"/>
              <a:t>xpress</a:t>
            </a:r>
            <a:r>
              <a:rPr lang="nb-NO" sz="2400" dirty="0" smtClean="0"/>
              <a:t>)</a:t>
            </a:r>
          </a:p>
          <a:p>
            <a:pPr marL="0" indent="0">
              <a:buNone/>
            </a:pPr>
            <a:endParaRPr lang="nb-NO" sz="2400" dirty="0" smtClean="0"/>
          </a:p>
          <a:p>
            <a:r>
              <a:rPr lang="nb-NO" sz="2400" dirty="0" smtClean="0"/>
              <a:t>Case-studie gjennomført for Statsbyggs høgskole-</a:t>
            </a:r>
            <a:br>
              <a:rPr lang="nb-NO" sz="2400" dirty="0" smtClean="0"/>
            </a:br>
            <a:r>
              <a:rPr lang="nb-NO" sz="2400" dirty="0" smtClean="0"/>
              <a:t>bygg i Halden i tett samarbeid med </a:t>
            </a:r>
            <a:r>
              <a:rPr lang="nb-NO" sz="2400" dirty="0" err="1" smtClean="0"/>
              <a:t>driftpersonale</a:t>
            </a:r>
            <a:endParaRPr lang="nb-NO" sz="2400" dirty="0" smtClean="0"/>
          </a:p>
          <a:p>
            <a:endParaRPr lang="nb-NO" dirty="0"/>
          </a:p>
          <a:p>
            <a:r>
              <a:rPr lang="nb-NO" sz="2400" dirty="0" smtClean="0"/>
              <a:t>Maks forbruk ca. 3.000 kW</a:t>
            </a:r>
          </a:p>
          <a:p>
            <a:r>
              <a:rPr lang="nb-NO" dirty="0" smtClean="0"/>
              <a:t>Oppvarming av vann i elektrokjeler og oljekjeler (skal fases ut)</a:t>
            </a:r>
          </a:p>
          <a:p>
            <a:r>
              <a:rPr lang="nb-NO" sz="2400" dirty="0" smtClean="0"/>
              <a:t>Stor svømmehall</a:t>
            </a:r>
          </a:p>
          <a:p>
            <a:endParaRPr lang="nb-NO" sz="2400" dirty="0" smtClean="0"/>
          </a:p>
          <a:p>
            <a:endParaRPr lang="nb-NO" sz="2400" dirty="0" smtClean="0"/>
          </a:p>
          <a:p>
            <a:endParaRPr lang="nb-NO" sz="2400" dirty="0" smtClean="0"/>
          </a:p>
        </p:txBody>
      </p:sp>
      <p:sp>
        <p:nvSpPr>
          <p:cNvPr id="2048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nb-NO">
              <a:solidFill>
                <a:srgbClr val="000000"/>
              </a:solidFill>
              <a:latin typeface="Times" panose="02020603050405020304" pitchFamily="18" charset="0"/>
              <a:cs typeface="Arial" pitchFamily="34" charset="0"/>
            </a:endParaRPr>
          </a:p>
        </p:txBody>
      </p:sp>
      <p:pic>
        <p:nvPicPr>
          <p:cNvPr id="20486" name="Bild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01625"/>
            <a:ext cx="3090862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b-NO" sz="2400">
              <a:solidFill>
                <a:srgbClr val="000000"/>
              </a:solidFill>
              <a:latin typeface="Times" pitchFamily="18" charset="0"/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04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smtClean="0"/>
              <a:t>Fleksibilitetskilder for HiØ-bygget</a:t>
            </a:r>
            <a:endParaRPr lang="nb-NO" sz="3200"/>
          </a:p>
        </p:txBody>
      </p:sp>
      <p:pic>
        <p:nvPicPr>
          <p:cNvPr id="32" name="Bilde 31"/>
          <p:cNvPicPr/>
          <p:nvPr/>
        </p:nvPicPr>
        <p:blipFill>
          <a:blip r:embed="rId2"/>
          <a:stretch>
            <a:fillRect/>
          </a:stretch>
        </p:blipFill>
        <p:spPr>
          <a:xfrm>
            <a:off x="4572000" y="2708920"/>
            <a:ext cx="4536504" cy="3384376"/>
          </a:xfrm>
          <a:prstGeom prst="rect">
            <a:avLst/>
          </a:prstGeom>
        </p:spPr>
      </p:pic>
      <p:sp>
        <p:nvSpPr>
          <p:cNvPr id="5" name="Plassholder for innhold 4"/>
          <p:cNvSpPr>
            <a:spLocks noGrp="1"/>
          </p:cNvSpPr>
          <p:nvPr>
            <p:ph idx="1"/>
          </p:nvPr>
        </p:nvSpPr>
        <p:spPr>
          <a:xfrm>
            <a:off x="467544" y="1600200"/>
            <a:ext cx="8066856" cy="4419600"/>
          </a:xfrm>
        </p:spPr>
        <p:txBody>
          <a:bodyPr/>
          <a:lstStyle/>
          <a:p>
            <a:r>
              <a:rPr lang="nb-NO" sz="2400" dirty="0"/>
              <a:t>Bytte </a:t>
            </a:r>
            <a:r>
              <a:rPr lang="nb-NO" sz="2400" dirty="0" smtClean="0"/>
              <a:t>mellom energibærere (</a:t>
            </a:r>
            <a:r>
              <a:rPr lang="nb-NO" sz="2400" dirty="0"/>
              <a:t>olje/el)</a:t>
            </a:r>
          </a:p>
          <a:p>
            <a:r>
              <a:rPr lang="nb-NO" sz="2400" dirty="0"/>
              <a:t>Utnytte </a:t>
            </a:r>
            <a:r>
              <a:rPr lang="nb-NO" sz="2400" dirty="0" err="1"/>
              <a:t>varmelager</a:t>
            </a:r>
            <a:r>
              <a:rPr lang="nb-NO" sz="2400" dirty="0"/>
              <a:t> (varmtvannstankene i olje- og </a:t>
            </a:r>
            <a:r>
              <a:rPr lang="nb-NO" sz="2400" dirty="0" err="1"/>
              <a:t>elkjelene</a:t>
            </a:r>
            <a:r>
              <a:rPr lang="nb-NO" sz="2400" dirty="0"/>
              <a:t>)</a:t>
            </a:r>
          </a:p>
          <a:p>
            <a:r>
              <a:rPr lang="nb-NO" sz="2400" dirty="0"/>
              <a:t>Flytte (i tid) </a:t>
            </a:r>
            <a:r>
              <a:rPr lang="nb-NO" sz="2400" dirty="0" err="1"/>
              <a:t>varmeforbruk</a:t>
            </a:r>
            <a:endParaRPr lang="nb-NO" sz="2400" dirty="0"/>
          </a:p>
          <a:p>
            <a:pPr lvl="1"/>
            <a:r>
              <a:rPr lang="nb-NO" sz="2000" dirty="0"/>
              <a:t>Svømmehall</a:t>
            </a:r>
          </a:p>
          <a:p>
            <a:pPr lvl="1"/>
            <a:r>
              <a:rPr lang="nb-NO" sz="2000" dirty="0"/>
              <a:t>Romoppvarming</a:t>
            </a:r>
          </a:p>
          <a:p>
            <a:r>
              <a:rPr lang="nb-NO" sz="2400" dirty="0"/>
              <a:t>Flytte (i tid) og redusere </a:t>
            </a:r>
            <a:r>
              <a:rPr lang="nb-NO" sz="2400" dirty="0" smtClean="0"/>
              <a:t/>
            </a:r>
            <a:br>
              <a:rPr lang="nb-NO" sz="2400" dirty="0" smtClean="0"/>
            </a:br>
            <a:r>
              <a:rPr lang="nb-NO" sz="2400" dirty="0" smtClean="0"/>
              <a:t>elektrisitetsspesifikt </a:t>
            </a:r>
            <a:r>
              <a:rPr lang="nb-NO" sz="2400" dirty="0"/>
              <a:t>forbruk</a:t>
            </a:r>
          </a:p>
          <a:p>
            <a:pPr lvl="1"/>
            <a:r>
              <a:rPr lang="nb-NO" sz="2000" dirty="0"/>
              <a:t>Vifter i svømmehall (flytte)</a:t>
            </a:r>
          </a:p>
          <a:p>
            <a:pPr lvl="1"/>
            <a:r>
              <a:rPr lang="nb-NO" sz="2000" dirty="0"/>
              <a:t>Vifter i ventilasjonssystemer </a:t>
            </a:r>
            <a:r>
              <a:rPr lang="nb-NO" sz="2000" dirty="0" smtClean="0"/>
              <a:t/>
            </a:r>
            <a:br>
              <a:rPr lang="nb-NO" sz="2000" dirty="0" smtClean="0"/>
            </a:br>
            <a:r>
              <a:rPr lang="nb-NO" sz="2000" dirty="0" smtClean="0"/>
              <a:t>utenfor </a:t>
            </a:r>
            <a:r>
              <a:rPr lang="nb-NO" sz="2000" dirty="0"/>
              <a:t>svømmehall (flytte)</a:t>
            </a:r>
          </a:p>
          <a:p>
            <a:pPr lvl="1"/>
            <a:r>
              <a:rPr lang="nb-NO" sz="2000" dirty="0"/>
              <a:t>Lys (redusere)</a:t>
            </a:r>
          </a:p>
          <a:p>
            <a:pPr marL="0" indent="0">
              <a:buNone/>
            </a:pPr>
            <a:endParaRPr lang="nb-NO" sz="2400" dirty="0"/>
          </a:p>
        </p:txBody>
      </p:sp>
    </p:spTree>
    <p:extLst>
      <p:ext uri="{BB962C8B-B14F-4D97-AF65-F5344CB8AC3E}">
        <p14:creationId xmlns:p14="http://schemas.microsoft.com/office/powerpoint/2010/main" val="16709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Vi kjenner ikke forbruket for neste døgn – må lage en forbruksprognosemodell</a:t>
            </a:r>
          </a:p>
        </p:txBody>
      </p:sp>
      <p:sp>
        <p:nvSpPr>
          <p:cNvPr id="22531" name="Plassholder for innhold 5"/>
          <p:cNvSpPr>
            <a:spLocks noGrp="1"/>
          </p:cNvSpPr>
          <p:nvPr>
            <p:ph idx="1"/>
          </p:nvPr>
        </p:nvSpPr>
        <p:spPr>
          <a:xfrm>
            <a:off x="609600" y="1484784"/>
            <a:ext cx="7924800" cy="4419600"/>
          </a:xfrm>
        </p:spPr>
        <p:txBody>
          <a:bodyPr/>
          <a:lstStyle/>
          <a:p>
            <a:r>
              <a:rPr lang="nb-NO" dirty="0" smtClean="0"/>
              <a:t>Baseres på multippel regresjon med eksogene </a:t>
            </a:r>
            <a:r>
              <a:rPr lang="nb-NO" dirty="0" err="1" smtClean="0"/>
              <a:t>forklaringsvariable</a:t>
            </a:r>
            <a:r>
              <a:rPr lang="nb-NO" dirty="0" smtClean="0"/>
              <a:t> </a:t>
            </a:r>
          </a:p>
          <a:p>
            <a:r>
              <a:rPr lang="nb-NO" dirty="0" smtClean="0"/>
              <a:t>Avhenger av time, arbeidsdag og ikke-arbeidsdager</a:t>
            </a:r>
          </a:p>
          <a:p>
            <a:endParaRPr lang="nb-NO" dirty="0" smtClean="0"/>
          </a:p>
          <a:p>
            <a:r>
              <a:rPr lang="nb-NO" dirty="0" smtClean="0"/>
              <a:t>Innfører koeffisienter for arbeidsdager og for temperatur, i tillegg til en fast parameter og et residual-ledd</a:t>
            </a:r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</p:txBody>
      </p:sp>
      <p:sp>
        <p:nvSpPr>
          <p:cNvPr id="22532" name="Plassholder for lysbildenummer 3"/>
          <p:cNvSpPr>
            <a:spLocks noGrp="1"/>
          </p:cNvSpPr>
          <p:nvPr>
            <p:ph type="sldNum" sz="quarter" idx="4294967295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036FCCEE-BF86-45FB-AD58-FBED3EBB7694}" type="slidenum">
              <a:rPr lang="nn-NO" sz="10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26</a:t>
            </a:fld>
            <a:endParaRPr lang="nn-NO" sz="1400" b="0" smtClean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  <p:sp>
        <p:nvSpPr>
          <p:cNvPr id="2253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nb-NO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14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Prognosering</a:t>
            </a:r>
          </a:p>
        </p:txBody>
      </p:sp>
      <p:sp>
        <p:nvSpPr>
          <p:cNvPr id="29699" name="Plassholder for innhold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Modellen er kalibrert på 8 måneder i 2012</a:t>
            </a:r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  <a:p>
            <a:endParaRPr lang="nb-NO" dirty="0" smtClean="0"/>
          </a:p>
        </p:txBody>
      </p:sp>
      <p:sp>
        <p:nvSpPr>
          <p:cNvPr id="29700" name="Plassholder for lysbildenumm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CED640B-4DF9-4CBF-97DD-96575AECC89B}" type="slidenum">
              <a:rPr lang="nn-NO" sz="1000" smtClean="0">
                <a:solidFill>
                  <a:schemeClr val="tx1"/>
                </a:solidFill>
              </a:rPr>
              <a:pPr>
                <a:spcBef>
                  <a:spcPct val="0"/>
                </a:spcBef>
                <a:buClrTx/>
                <a:buFontTx/>
                <a:buNone/>
              </a:pPr>
              <a:t>27</a:t>
            </a:fld>
            <a:endParaRPr lang="nn-NO" sz="1400" b="0" smtClean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  <p:sp>
        <p:nvSpPr>
          <p:cNvPr id="2970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nb-NO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  <p:pic>
        <p:nvPicPr>
          <p:cNvPr id="29702" name="Bild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76872"/>
            <a:ext cx="5557490" cy="3269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45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Case-kjøring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Har valgt en kald dag: 23. januar 2013</a:t>
            </a:r>
          </a:p>
          <a:p>
            <a:r>
              <a:rPr lang="nb-NO" dirty="0" smtClean="0"/>
              <a:t>Kraftkontrakt: </a:t>
            </a:r>
            <a:r>
              <a:rPr lang="nb-NO" dirty="0" err="1" smtClean="0"/>
              <a:t>Spotpris</a:t>
            </a:r>
            <a:r>
              <a:rPr lang="nb-NO" dirty="0" smtClean="0"/>
              <a:t> uten påslag</a:t>
            </a:r>
          </a:p>
          <a:p>
            <a:r>
              <a:rPr lang="nb-NO" dirty="0" smtClean="0"/>
              <a:t>Nettleie-avtale med Fortum gyldig for totalen. Effektledd 57 kr/kW/måned</a:t>
            </a:r>
          </a:p>
          <a:p>
            <a:pPr lvl="1"/>
            <a:endParaRPr lang="nb-NO" dirty="0"/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2924944"/>
            <a:ext cx="624224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75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>
                <a:latin typeface="Calibri" charset="0"/>
              </a:rPr>
              <a:t>Modell som håndterer usikkerhet</a:t>
            </a:r>
            <a:endParaRPr lang="nb-NO" dirty="0">
              <a:latin typeface="Calibri" charset="0"/>
            </a:endParaRPr>
          </a:p>
        </p:txBody>
      </p:sp>
      <p:sp>
        <p:nvSpPr>
          <p:cNvPr id="39938" name="Plassholder for innhold 5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endParaRPr lang="nb-NO" sz="2400" dirty="0">
              <a:latin typeface="Calibri" charset="0"/>
            </a:endParaRPr>
          </a:p>
          <a:p>
            <a:pPr>
              <a:buFont typeface="Arial" charset="0"/>
              <a:buNone/>
            </a:pPr>
            <a:endParaRPr lang="nb-NO" sz="2400" dirty="0">
              <a:latin typeface="Calibri" charset="0"/>
            </a:endParaRPr>
          </a:p>
        </p:txBody>
      </p:sp>
      <p:pic>
        <p:nvPicPr>
          <p:cNvPr id="39997" name="Bild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556792"/>
            <a:ext cx="4464496" cy="38039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3528" y="1916832"/>
            <a:ext cx="3456384" cy="3406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nb-NO" sz="2000" dirty="0"/>
              <a:t>Når el- og oljekjelene skal starte og stoppe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nb-NO" sz="2000" dirty="0"/>
              <a:t>Hvordan </a:t>
            </a:r>
            <a:r>
              <a:rPr lang="nb-NO" sz="2000" dirty="0" err="1"/>
              <a:t>varmelageret</a:t>
            </a:r>
            <a:r>
              <a:rPr lang="nb-NO" sz="2000" dirty="0"/>
              <a:t> skal fylles og tømmes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nb-NO" sz="2000" dirty="0"/>
              <a:t>Når og hvor mye </a:t>
            </a:r>
            <a:r>
              <a:rPr lang="nb-NO" sz="2000" dirty="0" err="1"/>
              <a:t>utkoblbare</a:t>
            </a:r>
            <a:r>
              <a:rPr lang="nb-NO" sz="2000" dirty="0"/>
              <a:t> laster skal kobles ut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nb-NO" sz="2000" dirty="0"/>
              <a:t>Hvordan flyttbare laster skal flyttes</a:t>
            </a:r>
          </a:p>
        </p:txBody>
      </p:sp>
    </p:spTree>
    <p:extLst>
      <p:ext uri="{BB962C8B-B14F-4D97-AF65-F5344CB8AC3E}">
        <p14:creationId xmlns:p14="http://schemas.microsoft.com/office/powerpoint/2010/main" val="294994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Case-studie resultater</a:t>
            </a:r>
          </a:p>
        </p:txBody>
      </p:sp>
      <p:sp>
        <p:nvSpPr>
          <p:cNvPr id="21507" name="Plassholder for innhold 5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419600"/>
          </a:xfrm>
        </p:spPr>
        <p:txBody>
          <a:bodyPr/>
          <a:lstStyle/>
          <a:p>
            <a:r>
              <a:rPr lang="nb-NO" sz="2800" dirty="0" smtClean="0"/>
              <a:t>Modellen kjørt for et døgn</a:t>
            </a:r>
          </a:p>
          <a:p>
            <a:r>
              <a:rPr lang="nb-NO" sz="2800" dirty="0" smtClean="0"/>
              <a:t>Fleksibiliteten brukes til</a:t>
            </a:r>
          </a:p>
          <a:p>
            <a:pPr lvl="1"/>
            <a:r>
              <a:rPr lang="nb-NO" sz="2400" dirty="0" smtClean="0"/>
              <a:t>Å utnytte elprisvariasjoner </a:t>
            </a:r>
            <a:br>
              <a:rPr lang="nb-NO" sz="2400" dirty="0" smtClean="0"/>
            </a:br>
            <a:r>
              <a:rPr lang="nb-NO" sz="2400" dirty="0" smtClean="0"/>
              <a:t>over døgnet</a:t>
            </a:r>
          </a:p>
          <a:p>
            <a:pPr lvl="1"/>
            <a:r>
              <a:rPr lang="nb-NO" sz="2400" dirty="0" smtClean="0"/>
              <a:t>Å utnytte prisvariasjoner</a:t>
            </a:r>
            <a:br>
              <a:rPr lang="nb-NO" sz="2400" dirty="0" smtClean="0"/>
            </a:br>
            <a:r>
              <a:rPr lang="nb-NO" sz="2400" dirty="0" smtClean="0"/>
              <a:t>mellom el og olje</a:t>
            </a:r>
          </a:p>
          <a:p>
            <a:pPr lvl="1"/>
            <a:r>
              <a:rPr lang="nb-NO" sz="2400" dirty="0" smtClean="0"/>
              <a:t>Å redusere toppeffekt</a:t>
            </a:r>
          </a:p>
          <a:p>
            <a:endParaRPr lang="nb-NO" sz="2800" dirty="0" smtClean="0"/>
          </a:p>
          <a:p>
            <a:r>
              <a:rPr lang="nb-NO" sz="2800" dirty="0" smtClean="0"/>
              <a:t>Netto kostnadsbesparelser ett døgn</a:t>
            </a:r>
          </a:p>
          <a:p>
            <a:pPr lvl="1"/>
            <a:r>
              <a:rPr lang="nb-NO" sz="2400" dirty="0" smtClean="0"/>
              <a:t>1.000 NOK på energi,     15.000 NOK på effektledd</a:t>
            </a:r>
          </a:p>
          <a:p>
            <a:endParaRPr lang="nb-NO" sz="2800" dirty="0" smtClean="0"/>
          </a:p>
          <a:p>
            <a:endParaRPr lang="nb-NO" sz="2800" dirty="0" smtClean="0"/>
          </a:p>
        </p:txBody>
      </p:sp>
      <p:sp>
        <p:nvSpPr>
          <p:cNvPr id="2150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Char char="•"/>
              <a:defRPr sz="2400"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Char char="•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Char char="–"/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rgbClr val="0000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nb-NO">
              <a:solidFill>
                <a:srgbClr val="000000"/>
              </a:solidFill>
              <a:latin typeface="Times" panose="02020603050405020304" pitchFamily="18" charset="0"/>
              <a:cs typeface="Arial" pitchFamily="34" charset="0"/>
            </a:endParaRPr>
          </a:p>
        </p:txBody>
      </p:sp>
      <p:pic>
        <p:nvPicPr>
          <p:cNvPr id="21511" name="Bild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212" y="1628800"/>
            <a:ext cx="4141788" cy="3113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00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275739" cy="914400"/>
          </a:xfrm>
        </p:spPr>
        <p:txBody>
          <a:bodyPr/>
          <a:lstStyle/>
          <a:p>
            <a:r>
              <a:rPr lang="nb-NO" sz="3200" dirty="0" smtClean="0"/>
              <a:t>Økonomiske insentiver – vi ser at innovative løsninger kommer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Nye forretningsmodeller</a:t>
            </a:r>
          </a:p>
          <a:p>
            <a:pPr lvl="1"/>
            <a:r>
              <a:rPr lang="nb-NO" sz="2400" dirty="0" smtClean="0"/>
              <a:t>Modeller bundlet med </a:t>
            </a:r>
            <a:br>
              <a:rPr lang="nb-NO" sz="2400" dirty="0" smtClean="0"/>
            </a:br>
            <a:r>
              <a:rPr lang="nb-NO" sz="2400" dirty="0" smtClean="0"/>
              <a:t>energistyringstjenester</a:t>
            </a:r>
          </a:p>
          <a:p>
            <a:pPr lvl="1"/>
            <a:r>
              <a:rPr lang="nb-NO" sz="2400" dirty="0" smtClean="0"/>
              <a:t>Kombinert med </a:t>
            </a:r>
            <a:br>
              <a:rPr lang="nb-NO" sz="2400" dirty="0" smtClean="0"/>
            </a:br>
            <a:r>
              <a:rPr lang="nb-NO" sz="2400" dirty="0" smtClean="0"/>
              <a:t>finansieringspakker</a:t>
            </a:r>
          </a:p>
          <a:p>
            <a:pPr lvl="1"/>
            <a:r>
              <a:rPr lang="nb-NO" sz="2400" dirty="0" smtClean="0"/>
              <a:t>Bundlet med produkter </a:t>
            </a:r>
            <a:br>
              <a:rPr lang="nb-NO" sz="2400" dirty="0" smtClean="0"/>
            </a:br>
            <a:r>
              <a:rPr lang="nb-NO" sz="2400" dirty="0" smtClean="0"/>
              <a:t>og tjenester fra andre sektorer</a:t>
            </a:r>
          </a:p>
          <a:p>
            <a:pPr lvl="1"/>
            <a:endParaRPr lang="nb-NO" sz="2400" dirty="0" smtClean="0"/>
          </a:p>
        </p:txBody>
      </p:sp>
      <p:pic>
        <p:nvPicPr>
          <p:cNvPr id="7" name="Bild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5044" y="2151677"/>
            <a:ext cx="3181350" cy="2409825"/>
          </a:xfrm>
          <a:prstGeom prst="rect">
            <a:avLst/>
          </a:prstGeom>
        </p:spPr>
      </p:pic>
      <p:pic>
        <p:nvPicPr>
          <p:cNvPr id="8" name="Bild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549020"/>
            <a:ext cx="2296042" cy="2049487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178" y="4344599"/>
            <a:ext cx="2714219" cy="2646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0" t="14166" r="36914" b="5875"/>
          <a:stretch>
            <a:fillRect/>
          </a:stretch>
        </p:blipFill>
        <p:spPr bwMode="auto">
          <a:xfrm>
            <a:off x="2424595" y="4612357"/>
            <a:ext cx="2839631" cy="224564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57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Nye, spesialiserte selskaper dukker opp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Levering av systemer og tjenester til:</a:t>
            </a:r>
          </a:p>
          <a:p>
            <a:pPr lvl="1"/>
            <a:r>
              <a:rPr lang="nb-NO" sz="2200" dirty="0" smtClean="0"/>
              <a:t>Bygningseiere/-driftere, nettselskaper, kraftleverandører, husholdninger og ladestasjonsselskaper</a:t>
            </a:r>
          </a:p>
          <a:p>
            <a:pPr lvl="1"/>
            <a:endParaRPr lang="nb-NO" sz="2200" dirty="0" smtClean="0"/>
          </a:p>
          <a:p>
            <a:pPr marL="0" indent="0">
              <a:buNone/>
            </a:pPr>
            <a:endParaRPr lang="nb-NO" sz="2800" dirty="0" smtClean="0"/>
          </a:p>
        </p:txBody>
      </p:sp>
      <p:pic>
        <p:nvPicPr>
          <p:cNvPr id="5" name="Bild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11" y="3088472"/>
            <a:ext cx="9114389" cy="379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2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Framtidige insentiver – nye, spesialiserte markedsroller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6792"/>
            <a:ext cx="8569325" cy="3429000"/>
          </a:xfrm>
        </p:spPr>
        <p:txBody>
          <a:bodyPr/>
          <a:lstStyle/>
          <a:p>
            <a:pPr marL="457200" indent="-457200"/>
            <a:r>
              <a:rPr lang="nb-NO" sz="2800" dirty="0" smtClean="0"/>
              <a:t>Aggregatorer og Virtuelle kraftverk (VPP)</a:t>
            </a:r>
          </a:p>
          <a:p>
            <a:pPr marL="457200" indent="-457200"/>
            <a:r>
              <a:rPr lang="nb-NO" sz="2800" dirty="0" smtClean="0"/>
              <a:t>Kan tilby planleggings-/styringstjenester + </a:t>
            </a:r>
            <a:r>
              <a:rPr lang="nb-NO" sz="2800" dirty="0"/>
              <a:t>a</a:t>
            </a:r>
            <a:r>
              <a:rPr lang="nb-NO" sz="2800" dirty="0" smtClean="0"/>
              <a:t>ggregering av (fleksibilitets-) volumer som kan selges i markedet</a:t>
            </a:r>
          </a:p>
          <a:p>
            <a:pPr marL="457200" indent="-457200"/>
            <a:r>
              <a:rPr lang="nb-NO" sz="2800" dirty="0" smtClean="0"/>
              <a:t>Skaper tilgang til nye markeder for konsumentene/</a:t>
            </a:r>
            <a:r>
              <a:rPr lang="nb-NO" sz="2800" dirty="0" err="1" smtClean="0"/>
              <a:t>prosumentene</a:t>
            </a:r>
            <a:endParaRPr lang="nb-NO" sz="2800" dirty="0" smtClean="0"/>
          </a:p>
        </p:txBody>
      </p:sp>
      <p:grpSp>
        <p:nvGrpSpPr>
          <p:cNvPr id="33796" name="Gruppe 75"/>
          <p:cNvGrpSpPr>
            <a:grpSpLocks/>
          </p:cNvGrpSpPr>
          <p:nvPr/>
        </p:nvGrpSpPr>
        <p:grpSpPr bwMode="auto">
          <a:xfrm>
            <a:off x="1806575" y="4609603"/>
            <a:ext cx="4845050" cy="2563813"/>
            <a:chOff x="71438" y="2000250"/>
            <a:chExt cx="6408737" cy="4248150"/>
          </a:xfrm>
        </p:grpSpPr>
        <p:pic>
          <p:nvPicPr>
            <p:cNvPr id="33798" name="Picture 47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700" y="2287588"/>
              <a:ext cx="768350" cy="868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799" name="Picture 48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038" y="3079750"/>
              <a:ext cx="768350" cy="86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0" name="Picture 4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038" y="4016375"/>
              <a:ext cx="768350" cy="86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1" name="Picture 50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238" y="4879975"/>
              <a:ext cx="768350" cy="86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2" name="Picture 5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6125" y="3656013"/>
              <a:ext cx="768350" cy="868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3" name="Picture 5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1663" y="4664075"/>
              <a:ext cx="768350" cy="86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4" name="Picture 5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225" y="2720975"/>
              <a:ext cx="768350" cy="86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5" name="Picture 5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3511550"/>
              <a:ext cx="768350" cy="868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06" name="Line 55"/>
            <p:cNvSpPr>
              <a:spLocks noChangeShapeType="1"/>
            </p:cNvSpPr>
            <p:nvPr/>
          </p:nvSpPr>
          <p:spPr bwMode="auto">
            <a:xfrm>
              <a:off x="935038" y="2000250"/>
              <a:ext cx="3816350" cy="20875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nb-NO" sz="2400">
                <a:solidFill>
                  <a:srgbClr val="000000"/>
                </a:solidFill>
                <a:latin typeface="Times" pitchFamily="18" charset="0"/>
                <a:ea typeface="ＭＳ Ｐゴシック" pitchFamily="34" charset="-128"/>
                <a:cs typeface="Arial" pitchFamily="34" charset="0"/>
              </a:endParaRPr>
            </a:p>
          </p:txBody>
        </p:sp>
        <p:sp>
          <p:nvSpPr>
            <p:cNvPr id="33807" name="Line 56"/>
            <p:cNvSpPr>
              <a:spLocks noChangeShapeType="1"/>
            </p:cNvSpPr>
            <p:nvPr/>
          </p:nvSpPr>
          <p:spPr bwMode="auto">
            <a:xfrm flipV="1">
              <a:off x="792163" y="4160838"/>
              <a:ext cx="3959225" cy="20875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nb-NO" sz="2400">
                <a:solidFill>
                  <a:srgbClr val="000000"/>
                </a:solidFill>
                <a:latin typeface="Times" pitchFamily="18" charset="0"/>
                <a:ea typeface="ＭＳ Ｐゴシック" pitchFamily="34" charset="-128"/>
                <a:cs typeface="Arial" pitchFamily="34" charset="0"/>
              </a:endParaRPr>
            </a:p>
          </p:txBody>
        </p:sp>
        <p:sp>
          <p:nvSpPr>
            <p:cNvPr id="33808" name="AutoShape 57"/>
            <p:cNvSpPr>
              <a:spLocks noChangeArrowheads="1"/>
            </p:cNvSpPr>
            <p:nvPr/>
          </p:nvSpPr>
          <p:spPr bwMode="auto">
            <a:xfrm>
              <a:off x="4824413" y="3656013"/>
              <a:ext cx="1655762" cy="863600"/>
            </a:xfrm>
            <a:prstGeom prst="leftRightArrow">
              <a:avLst>
                <a:gd name="adj1" fmla="val 50000"/>
                <a:gd name="adj2" fmla="val 3834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nb-NO" sz="2000" dirty="0" err="1">
                  <a:solidFill>
                    <a:srgbClr val="000000"/>
                  </a:solidFill>
                  <a:latin typeface="Times" pitchFamily="18" charset="0"/>
                  <a:ea typeface="ＭＳ Ｐゴシック" pitchFamily="34" charset="-128"/>
                  <a:cs typeface="Arial" pitchFamily="34" charset="0"/>
                </a:rPr>
                <a:t>Aggregator</a:t>
              </a:r>
              <a:endParaRPr lang="nb-NO" sz="2000" dirty="0">
                <a:solidFill>
                  <a:srgbClr val="000000"/>
                </a:solidFill>
                <a:latin typeface="Times" pitchFamily="18" charset="0"/>
                <a:ea typeface="ＭＳ Ｐゴシック" pitchFamily="34" charset="-128"/>
                <a:cs typeface="Arial" pitchFamily="34" charset="0"/>
              </a:endParaRPr>
            </a:p>
          </p:txBody>
        </p:sp>
      </p:grpSp>
      <p:sp>
        <p:nvSpPr>
          <p:cNvPr id="33797" name="AutoShape 57"/>
          <p:cNvSpPr>
            <a:spLocks noChangeArrowheads="1"/>
          </p:cNvSpPr>
          <p:nvPr/>
        </p:nvSpPr>
        <p:spPr bwMode="auto">
          <a:xfrm>
            <a:off x="6831013" y="5577929"/>
            <a:ext cx="1557337" cy="587375"/>
          </a:xfrm>
          <a:prstGeom prst="leftRightArrow">
            <a:avLst>
              <a:gd name="adj1" fmla="val 50000"/>
              <a:gd name="adj2" fmla="val 383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b-NO" sz="2000" dirty="0" smtClean="0">
                <a:solidFill>
                  <a:srgbClr val="000000"/>
                </a:solidFill>
                <a:latin typeface="Times" pitchFamily="18" charset="0"/>
                <a:ea typeface="ＭＳ Ｐゴシック" pitchFamily="34" charset="-128"/>
                <a:cs typeface="Arial" pitchFamily="34" charset="0"/>
              </a:rPr>
              <a:t>Kraftmarkedet</a:t>
            </a:r>
            <a:endParaRPr lang="nb-NO" sz="2000" dirty="0">
              <a:solidFill>
                <a:srgbClr val="000000"/>
              </a:solidFill>
              <a:latin typeface="Times" pitchFamily="18" charset="0"/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94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352928" cy="1325563"/>
          </a:xfrm>
        </p:spPr>
        <p:txBody>
          <a:bodyPr/>
          <a:lstStyle/>
          <a:p>
            <a:r>
              <a:rPr lang="nb-NO" sz="3200" dirty="0" smtClean="0"/>
              <a:t>Vil fleksibilitet omsettes som en råvare?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28650" y="1628800"/>
            <a:ext cx="7886700" cy="4351338"/>
          </a:xfrm>
        </p:spPr>
        <p:txBody>
          <a:bodyPr>
            <a:normAutofit/>
          </a:bodyPr>
          <a:lstStyle/>
          <a:p>
            <a:endParaRPr lang="nb-NO" sz="2800" dirty="0" smtClean="0"/>
          </a:p>
          <a:p>
            <a:endParaRPr lang="nb-NO" sz="2800" dirty="0"/>
          </a:p>
          <a:p>
            <a:r>
              <a:rPr lang="nb-NO" sz="2800" dirty="0" smtClean="0"/>
              <a:t>Hvem som er involvert er avhengig </a:t>
            </a:r>
            <a:r>
              <a:rPr lang="nb-NO" sz="2800" dirty="0"/>
              <a:t>av verdiforslaget</a:t>
            </a:r>
          </a:p>
          <a:p>
            <a:endParaRPr lang="nb-NO" sz="2800" dirty="0" smtClean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B13D0731-BA9D-48D3-B28D-8E4D60A7FE3C}" type="slidenum">
              <a:rPr lang="nb-NO" sz="2400" smtClean="0">
                <a:solidFill>
                  <a:prstClr val="black">
                    <a:tint val="75000"/>
                  </a:prstClr>
                </a:solidFill>
                <a:latin typeface="Times" pitchFamily="18" charset="0"/>
                <a:ea typeface="ＭＳ Ｐゴシック" pitchFamily="34" charset="-128"/>
                <a:cs typeface="Arial" pitchFamily="34" charset="0"/>
              </a:rPr>
              <a:pPr/>
              <a:t>34</a:t>
            </a:fld>
            <a:endParaRPr lang="nb-NO" sz="2400" dirty="0">
              <a:solidFill>
                <a:prstClr val="black">
                  <a:tint val="75000"/>
                </a:prstClr>
              </a:solidFill>
              <a:latin typeface="Times" pitchFamily="18" charset="0"/>
              <a:ea typeface="ＭＳ Ｐゴシック" pitchFamily="34" charset="-128"/>
              <a:cs typeface="Arial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1547664" y="980728"/>
          <a:ext cx="6096000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Bild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3688" y="4170759"/>
            <a:ext cx="5524500" cy="2714625"/>
          </a:xfrm>
          <a:prstGeom prst="rect">
            <a:avLst/>
          </a:prstGeom>
        </p:spPr>
      </p:pic>
      <p:sp>
        <p:nvSpPr>
          <p:cNvPr id="8" name="Pil høyre 7"/>
          <p:cNvSpPr/>
          <p:nvPr/>
        </p:nvSpPr>
        <p:spPr>
          <a:xfrm>
            <a:off x="2559689" y="3655393"/>
            <a:ext cx="38884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2400" dirty="0" smtClean="0">
                <a:solidFill>
                  <a:srgbClr val="29297B"/>
                </a:solidFill>
              </a:rPr>
              <a:t>Fleksibilitet</a:t>
            </a:r>
            <a:endParaRPr lang="nb-NO" sz="2400" dirty="0">
              <a:solidFill>
                <a:srgbClr val="2929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275739" cy="914400"/>
          </a:xfrm>
        </p:spPr>
        <p:txBody>
          <a:bodyPr/>
          <a:lstStyle/>
          <a:p>
            <a:r>
              <a:rPr lang="nb-NO" sz="3200" dirty="0" smtClean="0"/>
              <a:t>Eksempel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Nettselskapet nærmer seg en kapasitetsgrense</a:t>
            </a:r>
          </a:p>
          <a:p>
            <a:r>
              <a:rPr lang="nb-NO" sz="2800" dirty="0" smtClean="0"/>
              <a:t>Oppgradering koster 100 </a:t>
            </a:r>
            <a:r>
              <a:rPr lang="nb-NO" sz="2800" dirty="0" err="1" smtClean="0"/>
              <a:t>mill</a:t>
            </a:r>
            <a:endParaRPr lang="nb-NO" sz="2800" dirty="0" smtClean="0"/>
          </a:p>
          <a:p>
            <a:r>
              <a:rPr lang="nb-NO" sz="2800" dirty="0" smtClean="0"/>
              <a:t>Kjøp av fleksibilitet via en </a:t>
            </a:r>
            <a:r>
              <a:rPr lang="nb-NO" sz="2800" dirty="0" err="1" smtClean="0"/>
              <a:t>aggregator</a:t>
            </a:r>
            <a:r>
              <a:rPr lang="nb-NO" sz="2800" dirty="0" smtClean="0"/>
              <a:t> gjør at oppgraderingen kan utsettes/hindres</a:t>
            </a:r>
          </a:p>
          <a:p>
            <a:r>
              <a:rPr lang="nb-NO" sz="2800" dirty="0" smtClean="0"/>
              <a:t>Gevinsten</a:t>
            </a:r>
            <a:r>
              <a:rPr lang="nb-NO" sz="2800" dirty="0"/>
              <a:t> </a:t>
            </a:r>
            <a:r>
              <a:rPr lang="nb-NO" sz="2800" dirty="0" smtClean="0"/>
              <a:t>deles mellom nettselskap, </a:t>
            </a:r>
            <a:r>
              <a:rPr lang="nb-NO" sz="2800" dirty="0" err="1" smtClean="0"/>
              <a:t>aggregator</a:t>
            </a:r>
            <a:r>
              <a:rPr lang="nb-NO" sz="2800" dirty="0" smtClean="0"/>
              <a:t> og forbrukerne (byggene)</a:t>
            </a:r>
          </a:p>
        </p:txBody>
      </p:sp>
      <p:pic>
        <p:nvPicPr>
          <p:cNvPr id="4" name="Bild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816" y="5013176"/>
            <a:ext cx="7506600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87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457" y="1484784"/>
            <a:ext cx="6314782" cy="2664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Nye </a:t>
            </a:r>
            <a:r>
              <a:rPr lang="en-US" sz="3200" dirty="0" err="1"/>
              <a:t>markedsmuligheter</a:t>
            </a:r>
            <a:r>
              <a:rPr lang="en-US" sz="3200" dirty="0"/>
              <a:t> for </a:t>
            </a:r>
            <a:r>
              <a:rPr lang="en-US" sz="3200" dirty="0" err="1"/>
              <a:t>sluttbrukerfleksibilitet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107504" y="1484784"/>
            <a:ext cx="8407846" cy="4692179"/>
          </a:xfrm>
        </p:spPr>
        <p:txBody>
          <a:bodyPr>
            <a:normAutofit fontScale="70000" lnSpcReduction="20000"/>
          </a:bodyPr>
          <a:lstStyle/>
          <a:p>
            <a:r>
              <a:rPr lang="nb-NO" sz="2800" dirty="0" smtClean="0"/>
              <a:t>I dagens regime</a:t>
            </a:r>
          </a:p>
          <a:p>
            <a:pPr lvl="1"/>
            <a:r>
              <a:rPr lang="nb-NO" sz="2500" dirty="0" smtClean="0"/>
              <a:t>RKOM/ENOP</a:t>
            </a:r>
            <a:endParaRPr lang="nb-NO" sz="2500" dirty="0"/>
          </a:p>
          <a:p>
            <a:pPr lvl="1"/>
            <a:r>
              <a:rPr lang="nb-NO" sz="2500" dirty="0" err="1" smtClean="0"/>
              <a:t>Elspot</a:t>
            </a:r>
            <a:endParaRPr lang="nb-NO" sz="2500" dirty="0" smtClean="0"/>
          </a:p>
          <a:p>
            <a:pPr lvl="1"/>
            <a:r>
              <a:rPr lang="nb-NO" sz="2500" dirty="0" smtClean="0"/>
              <a:t>Elbas</a:t>
            </a:r>
          </a:p>
          <a:p>
            <a:pPr lvl="1"/>
            <a:r>
              <a:rPr lang="nb-NO" sz="2500" dirty="0" err="1" smtClean="0"/>
              <a:t>Regulerkraft</a:t>
            </a:r>
            <a:endParaRPr lang="nb-NO" sz="2500" dirty="0" smtClean="0"/>
          </a:p>
          <a:p>
            <a:pPr lvl="1"/>
            <a:r>
              <a:rPr lang="nb-NO" sz="2500" dirty="0" smtClean="0"/>
              <a:t>Effektledd på nett-tariff</a:t>
            </a:r>
          </a:p>
          <a:p>
            <a:pPr lvl="1"/>
            <a:r>
              <a:rPr lang="nb-NO" sz="2500" dirty="0" err="1" smtClean="0"/>
              <a:t>Utkoblbare</a:t>
            </a:r>
            <a:r>
              <a:rPr lang="nb-NO" sz="2500" dirty="0" smtClean="0"/>
              <a:t> avtaler</a:t>
            </a:r>
          </a:p>
          <a:p>
            <a:pPr lvl="1"/>
            <a:r>
              <a:rPr lang="nb-NO" sz="2500" dirty="0" smtClean="0"/>
              <a:t>…</a:t>
            </a:r>
          </a:p>
          <a:p>
            <a:pPr marL="0" indent="0">
              <a:buNone/>
            </a:pPr>
            <a:endParaRPr lang="nb-NO" sz="2800" dirty="0"/>
          </a:p>
          <a:p>
            <a:r>
              <a:rPr lang="nb-NO" sz="2800" dirty="0" smtClean="0"/>
              <a:t>I framtida</a:t>
            </a:r>
          </a:p>
          <a:p>
            <a:pPr lvl="1"/>
            <a:r>
              <a:rPr lang="nb-NO" sz="2500" dirty="0" smtClean="0"/>
              <a:t>Nye kortsiktige markeder med reservasjon</a:t>
            </a:r>
          </a:p>
          <a:p>
            <a:pPr lvl="1"/>
            <a:r>
              <a:rPr lang="nb-NO" sz="2500" dirty="0" smtClean="0"/>
              <a:t>Lokale markeder</a:t>
            </a:r>
          </a:p>
          <a:p>
            <a:pPr lvl="1"/>
            <a:r>
              <a:rPr lang="nb-NO" sz="2500" dirty="0" smtClean="0"/>
              <a:t>Dynamiske nett-tariffer</a:t>
            </a:r>
          </a:p>
          <a:p>
            <a:pPr lvl="1"/>
            <a:r>
              <a:rPr lang="nb-NO" sz="2500" dirty="0" smtClean="0"/>
              <a:t>Bilaterale avtaler</a:t>
            </a:r>
          </a:p>
          <a:p>
            <a:pPr lvl="2"/>
            <a:r>
              <a:rPr lang="nb-NO" sz="2200" dirty="0" smtClean="0"/>
              <a:t>Nettselskaper</a:t>
            </a:r>
          </a:p>
          <a:p>
            <a:pPr lvl="2"/>
            <a:r>
              <a:rPr lang="nb-NO" sz="2200" dirty="0" smtClean="0"/>
              <a:t>Vindkraftprodusenter</a:t>
            </a:r>
          </a:p>
          <a:p>
            <a:pPr lvl="2"/>
            <a:endParaRPr lang="nb-NO" sz="2200" dirty="0" smtClean="0"/>
          </a:p>
          <a:p>
            <a:pPr lvl="2"/>
            <a:endParaRPr lang="nb-NO" sz="2200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B13D0731-BA9D-48D3-B28D-8E4D60A7FE3C}" type="slidenum">
              <a:rPr lang="nb-NO" sz="2400" smtClean="0">
                <a:solidFill>
                  <a:prstClr val="black">
                    <a:tint val="75000"/>
                  </a:prstClr>
                </a:solidFill>
                <a:latin typeface="Times" pitchFamily="18" charset="0"/>
                <a:ea typeface="ＭＳ Ｐゴシック" pitchFamily="34" charset="-128"/>
                <a:cs typeface="Arial" pitchFamily="34" charset="0"/>
              </a:rPr>
              <a:pPr/>
              <a:t>36</a:t>
            </a:fld>
            <a:endParaRPr lang="nb-NO" sz="2400" dirty="0">
              <a:solidFill>
                <a:prstClr val="black">
                  <a:tint val="75000"/>
                </a:prstClr>
              </a:solidFill>
              <a:latin typeface="Times" pitchFamily="18" charset="0"/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6" name="Bild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4221088"/>
            <a:ext cx="1572695" cy="1293104"/>
          </a:xfrm>
          <a:prstGeom prst="rect">
            <a:avLst/>
          </a:prstGeom>
        </p:spPr>
      </p:pic>
      <p:pic>
        <p:nvPicPr>
          <p:cNvPr id="8" name="Bild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5805264"/>
            <a:ext cx="2574160" cy="907327"/>
          </a:xfrm>
          <a:prstGeom prst="rect">
            <a:avLst/>
          </a:prstGeom>
        </p:spPr>
      </p:pic>
      <p:pic>
        <p:nvPicPr>
          <p:cNvPr id="9" name="Bild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6244" y="4941168"/>
            <a:ext cx="1944216" cy="81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1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Hvorfor bør </a:t>
            </a:r>
            <a:r>
              <a:rPr lang="nb-NO" dirty="0" smtClean="0"/>
              <a:t>helsebygg </a:t>
            </a:r>
            <a:r>
              <a:rPr lang="nb-NO" dirty="0" smtClean="0"/>
              <a:t>vurdere dette?</a:t>
            </a:r>
            <a:endParaRPr lang="nb-NO" dirty="0"/>
          </a:p>
        </p:txBody>
      </p:sp>
      <p:sp>
        <p:nvSpPr>
          <p:cNvPr id="5" name="Plassholder for innhol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Komplekse energisystemer i byggene med mange ulike komponenter</a:t>
            </a:r>
          </a:p>
          <a:p>
            <a:r>
              <a:rPr lang="nb-NO" dirty="0" smtClean="0"/>
              <a:t>Store energivolumer</a:t>
            </a:r>
          </a:p>
          <a:p>
            <a:r>
              <a:rPr lang="nb-NO" dirty="0" smtClean="0"/>
              <a:t>Kompetent driftspersonale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6742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Hvordan ta dette videre?</a:t>
            </a:r>
            <a:endParaRPr lang="nb-NO" dirty="0"/>
          </a:p>
        </p:txBody>
      </p:sp>
      <p:sp>
        <p:nvSpPr>
          <p:cNvPr id="5" name="Plassholder for innhol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Analysere hvert byggs system med fokus på fleksibilitet:</a:t>
            </a:r>
          </a:p>
          <a:p>
            <a:pPr lvl="1"/>
            <a:r>
              <a:rPr lang="nb-NO" dirty="0" smtClean="0"/>
              <a:t>Hvilke laster kan flyttes i tid? Når? Hvor lenge? Fokus på trege laster</a:t>
            </a:r>
          </a:p>
          <a:p>
            <a:pPr lvl="1"/>
            <a:r>
              <a:rPr lang="nb-NO" dirty="0" smtClean="0"/>
              <a:t>Hvilke laster kan reduseres/kobles ut? Når? Hvor lenge? Hvor ofte?</a:t>
            </a:r>
          </a:p>
          <a:p>
            <a:pPr lvl="1"/>
            <a:r>
              <a:rPr lang="nb-NO" dirty="0" smtClean="0"/>
              <a:t>Hvilke substitusjonsmuligheter kan benyttes? Kan reserveanlegg kjøres i korte perioder for å produsere fleksibilitet?</a:t>
            </a:r>
          </a:p>
          <a:p>
            <a:pPr lvl="1"/>
            <a:r>
              <a:rPr lang="nb-NO" dirty="0" smtClean="0"/>
              <a:t>Finnes det lagermuligheter? Kan varmtvannssystemet utnyttes ved å tillate temperaturer utover normale settpunkter? </a:t>
            </a:r>
            <a:endParaRPr lang="nb-NO" dirty="0" smtClean="0"/>
          </a:p>
          <a:p>
            <a:pPr lvl="1"/>
            <a:endParaRPr lang="nb-NO" dirty="0"/>
          </a:p>
          <a:p>
            <a:pPr lvl="1"/>
            <a:r>
              <a:rPr lang="nb-NO" dirty="0" smtClean="0"/>
              <a:t>Hvilken verdi kan man få ut av denne fleksibiliteten?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3788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Oppsummering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 smtClean="0"/>
              <a:t>Endringer i kraftsystemet skaper utfordringer</a:t>
            </a:r>
          </a:p>
          <a:p>
            <a:r>
              <a:rPr lang="nb-NO" sz="2800" dirty="0" smtClean="0"/>
              <a:t>Sluttbrukersiden kan bidra til å løse utfordringene ved å levere fleksibilitet</a:t>
            </a:r>
          </a:p>
          <a:p>
            <a:r>
              <a:rPr lang="nb-NO" sz="2800" dirty="0" smtClean="0"/>
              <a:t>Insentiver, forretningsmodeller og markedsløsninger kommer til å endres seg framover. Vil premiere fleksibilitet</a:t>
            </a:r>
          </a:p>
          <a:p>
            <a:r>
              <a:rPr lang="nb-NO" sz="2800" dirty="0" smtClean="0"/>
              <a:t>Drift av bygg med fokus på utnyttelse av fleksibilitet må analyseres nærmere</a:t>
            </a:r>
          </a:p>
          <a:p>
            <a:r>
              <a:rPr lang="nb-NO" sz="2800" dirty="0" smtClean="0"/>
              <a:t>Støtteverktøy er under utvikling</a:t>
            </a:r>
          </a:p>
        </p:txBody>
      </p:sp>
    </p:spTree>
    <p:extLst>
      <p:ext uri="{BB962C8B-B14F-4D97-AF65-F5344CB8AC3E}">
        <p14:creationId xmlns:p14="http://schemas.microsoft.com/office/powerpoint/2010/main" val="269856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smtClean="0"/>
              <a:t>Takk for oppmerksomheten!</a:t>
            </a:r>
            <a:endParaRPr lang="nb-NO"/>
          </a:p>
        </p:txBody>
      </p:sp>
      <p:sp>
        <p:nvSpPr>
          <p:cNvPr id="5" name="Undertit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nb-NO" sz="2800" dirty="0" smtClean="0">
                <a:hlinkClick r:id="rId2"/>
              </a:rPr>
              <a:t>Asgeir.tomasgard@ntnu.no, </a:t>
            </a:r>
          </a:p>
          <a:p>
            <a:pPr algn="ctr"/>
            <a:r>
              <a:rPr lang="nb-NO" sz="2800" dirty="0" smtClean="0"/>
              <a:t>93058771</a:t>
            </a:r>
          </a:p>
          <a:p>
            <a:pPr algn="ctr"/>
            <a:r>
              <a:rPr lang="nb-NO" sz="2800" dirty="0" smtClean="0">
                <a:hlinkClick r:id="rId2"/>
              </a:rPr>
              <a:t>Stig.ottesen@ncesmart.com</a:t>
            </a:r>
            <a:endParaRPr lang="nb-NO" sz="2800" dirty="0" smtClean="0"/>
          </a:p>
          <a:p>
            <a:pPr algn="ctr"/>
            <a:r>
              <a:rPr lang="nb-NO" sz="2800" dirty="0" smtClean="0"/>
              <a:t>90973124</a:t>
            </a:r>
            <a:endParaRPr lang="nb-NO" sz="2800" dirty="0"/>
          </a:p>
        </p:txBody>
      </p:sp>
    </p:spTree>
    <p:extLst>
      <p:ext uri="{BB962C8B-B14F-4D97-AF65-F5344CB8AC3E}">
        <p14:creationId xmlns:p14="http://schemas.microsoft.com/office/powerpoint/2010/main" val="50767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Radiell">
  <a:themeElements>
    <a:clrScheme name="Radiel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Radiel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adiell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ell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ell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ell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n-NO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10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n-NO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pitchFamily="-106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19186</TotalTime>
  <Words>1270</Words>
  <Application>Microsoft Macintosh PowerPoint</Application>
  <PresentationFormat>On-screen Show (4:3)</PresentationFormat>
  <Paragraphs>387</Paragraphs>
  <Slides>40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Radiell</vt:lpstr>
      <vt:lpstr>Blank</vt:lpstr>
      <vt:lpstr>Office Theme</vt:lpstr>
      <vt:lpstr>Equation</vt:lpstr>
      <vt:lpstr>Hvordan utnytte fleksibilitet i energisystemet i en bygning?</vt:lpstr>
      <vt:lpstr>Innhold</vt:lpstr>
      <vt:lpstr>Teknologi for måling og styring i bygg </vt:lpstr>
      <vt:lpstr>Trender i kraftsystemet</vt:lpstr>
      <vt:lpstr>Hvilke utfordringer gir dette?</vt:lpstr>
      <vt:lpstr>Case: «Halve nabolaget…»</vt:lpstr>
      <vt:lpstr>Hvordan løse utfordringene?</vt:lpstr>
      <vt:lpstr>Hvordan løse utfordringene?</vt:lpstr>
      <vt:lpstr>Hva skal til? </vt:lpstr>
      <vt:lpstr>Dagens insentiver for sluttbruker-fleksibilitet i større bygg</vt:lpstr>
      <vt:lpstr>Framtidige insentiver</vt:lpstr>
      <vt:lpstr>Sluttbrukerfleksibilitet – hva er det?</vt:lpstr>
      <vt:lpstr>Eksempel: Muligheter for laststyring Tambartun kompetansesenter (Statsbygg)*</vt:lpstr>
      <vt:lpstr>Behov for nye beslutningsstøtt</vt:lpstr>
      <vt:lpstr>Internt energisystem</vt:lpstr>
      <vt:lpstr>Hvordan modellere last?</vt:lpstr>
      <vt:lpstr>Flyttbare laster der profilen ikke kan endres</vt:lpstr>
      <vt:lpstr>Flyttbare laster der profilen kan endres</vt:lpstr>
      <vt:lpstr>Laster som kan reduseres</vt:lpstr>
      <vt:lpstr>Laster som kan kobles ut</vt:lpstr>
      <vt:lpstr>Utnytte lagere</vt:lpstr>
      <vt:lpstr>Bytte energibærer</vt:lpstr>
      <vt:lpstr>Optimeringsmodell</vt:lpstr>
      <vt:lpstr>Case-studie</vt:lpstr>
      <vt:lpstr>Fleksibilitetskilder for HiØ-bygget</vt:lpstr>
      <vt:lpstr>Vi kjenner ikke forbruket for neste døgn – må lage en forbruksprognosemodell</vt:lpstr>
      <vt:lpstr>Prognosering</vt:lpstr>
      <vt:lpstr>Case-kjøring</vt:lpstr>
      <vt:lpstr>Modell som håndterer usikkerhet</vt:lpstr>
      <vt:lpstr>Case-studie resultater</vt:lpstr>
      <vt:lpstr>Økonomiske insentiver – vi ser at innovative løsninger kommer</vt:lpstr>
      <vt:lpstr>Nye, spesialiserte selskaper dukker opp</vt:lpstr>
      <vt:lpstr>Framtidige insentiver – nye, spesialiserte markedsroller</vt:lpstr>
      <vt:lpstr>Vil fleksibilitet omsettes som en råvare?</vt:lpstr>
      <vt:lpstr>Eksempel</vt:lpstr>
      <vt:lpstr>Nye markedsmuligheter for sluttbrukerfleksibilitet</vt:lpstr>
      <vt:lpstr>Hvorfor bør helsebygg vurdere dette?</vt:lpstr>
      <vt:lpstr>Hvordan ta dette videre?</vt:lpstr>
      <vt:lpstr>Oppsummering</vt:lpstr>
      <vt:lpstr>Takk for oppmerksomheten!</vt:lpstr>
    </vt:vector>
  </TitlesOfParts>
  <Company>CognIT 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Lysbilde 1</dc:title>
  <dc:creator>Bernt Arild Bremdal</dc:creator>
  <cp:lastModifiedBy>Asgeir Tomasgard</cp:lastModifiedBy>
  <cp:revision>433</cp:revision>
  <cp:lastPrinted>2014-04-03T12:55:59Z</cp:lastPrinted>
  <dcterms:created xsi:type="dcterms:W3CDTF">2010-08-31T18:20:03Z</dcterms:created>
  <dcterms:modified xsi:type="dcterms:W3CDTF">2014-11-03T10:37:07Z</dcterms:modified>
</cp:coreProperties>
</file>