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handoutMasterIdLst>
    <p:handoutMasterId r:id="rId23"/>
  </p:handoutMasterIdLst>
  <p:sldIdLst>
    <p:sldId id="258" r:id="rId2"/>
    <p:sldId id="257" r:id="rId3"/>
    <p:sldId id="259" r:id="rId4"/>
    <p:sldId id="266" r:id="rId5"/>
    <p:sldId id="260" r:id="rId6"/>
    <p:sldId id="268" r:id="rId7"/>
    <p:sldId id="264" r:id="rId8"/>
    <p:sldId id="263" r:id="rId9"/>
    <p:sldId id="265" r:id="rId10"/>
    <p:sldId id="261" r:id="rId11"/>
    <p:sldId id="267" r:id="rId12"/>
    <p:sldId id="269" r:id="rId13"/>
    <p:sldId id="270" r:id="rId14"/>
    <p:sldId id="272" r:id="rId15"/>
    <p:sldId id="273" r:id="rId16"/>
    <p:sldId id="274" r:id="rId17"/>
    <p:sldId id="276" r:id="rId18"/>
    <p:sldId id="275" r:id="rId19"/>
    <p:sldId id="277" r:id="rId20"/>
    <p:sldId id="278" r:id="rId21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epmnh\AppData\Local\Temp\Scanjour\Captia\SJ20151125140754342%20(DOK176452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a-DK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Nybyggeri</a:t>
            </a:r>
            <a:r>
              <a:rPr lang="en-US" baseline="0"/>
              <a:t> i det danske sygehusvæsen</a:t>
            </a:r>
            <a:endParaRPr lang="en-US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'Ark1'!$A$6</c:f>
              <c:strCache>
                <c:ptCount val="1"/>
                <c:pt idx="0">
                  <c:v>Antal nyopførte kvm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00B0F0"/>
                </a:gs>
              </a:gsLst>
              <a:lin ang="5400000" scaled="0"/>
            </a:gradFill>
          </c:spPr>
          <c:dPt>
            <c:idx val="11"/>
            <c:spPr>
              <a:pattFill prst="dkUpDiag">
                <a:fgClr>
                  <a:schemeClr val="accent1"/>
                </a:fgClr>
                <a:bgClr>
                  <a:schemeClr val="bg1"/>
                </a:bgClr>
              </a:pattFill>
            </c:spPr>
          </c:dPt>
          <c:cat>
            <c:strRef>
              <c:f>'Ark1'!$B$5:$L$5</c:f>
              <c:strCache>
                <c:ptCount val="11"/>
                <c:pt idx="0">
                  <c:v>1900-09</c:v>
                </c:pt>
                <c:pt idx="1">
                  <c:v>1910-19</c:v>
                </c:pt>
                <c:pt idx="2">
                  <c:v>1920-29</c:v>
                </c:pt>
                <c:pt idx="3">
                  <c:v>1930-39</c:v>
                </c:pt>
                <c:pt idx="4">
                  <c:v>1940-49</c:v>
                </c:pt>
                <c:pt idx="5">
                  <c:v>1950-59</c:v>
                </c:pt>
                <c:pt idx="6">
                  <c:v>1960-69</c:v>
                </c:pt>
                <c:pt idx="7">
                  <c:v>1970-79</c:v>
                </c:pt>
                <c:pt idx="8">
                  <c:v>1980-89</c:v>
                </c:pt>
                <c:pt idx="9">
                  <c:v>1990-99</c:v>
                </c:pt>
                <c:pt idx="10">
                  <c:v>2000-06</c:v>
                </c:pt>
              </c:strCache>
            </c:strRef>
          </c:cat>
          <c:val>
            <c:numRef>
              <c:f>'Ark1'!$B$6:$L$6</c:f>
              <c:numCache>
                <c:formatCode>_ * #,##0_ ;_ * \-#,##0_ ;_ * "-"??_ ;_ @_ </c:formatCode>
                <c:ptCount val="11"/>
                <c:pt idx="0">
                  <c:v>72000</c:v>
                </c:pt>
                <c:pt idx="1">
                  <c:v>258000</c:v>
                </c:pt>
                <c:pt idx="2">
                  <c:v>136000</c:v>
                </c:pt>
                <c:pt idx="3">
                  <c:v>225000</c:v>
                </c:pt>
                <c:pt idx="4">
                  <c:v>198000</c:v>
                </c:pt>
                <c:pt idx="5">
                  <c:v>452000</c:v>
                </c:pt>
                <c:pt idx="6">
                  <c:v>592000</c:v>
                </c:pt>
                <c:pt idx="7">
                  <c:v>1270000</c:v>
                </c:pt>
                <c:pt idx="8">
                  <c:v>360000</c:v>
                </c:pt>
                <c:pt idx="9">
                  <c:v>260000</c:v>
                </c:pt>
                <c:pt idx="10">
                  <c:v>233000</c:v>
                </c:pt>
              </c:numCache>
            </c:numRef>
          </c:val>
        </c:ser>
        <c:axId val="71129344"/>
        <c:axId val="154338432"/>
      </c:barChart>
      <c:catAx>
        <c:axId val="71129344"/>
        <c:scaling>
          <c:orientation val="minMax"/>
        </c:scaling>
        <c:axPos val="b"/>
        <c:numFmt formatCode="General" sourceLinked="0"/>
        <c:tickLblPos val="nextTo"/>
        <c:crossAx val="154338432"/>
        <c:crosses val="autoZero"/>
        <c:auto val="1"/>
        <c:lblAlgn val="ctr"/>
        <c:lblOffset val="100"/>
      </c:catAx>
      <c:valAx>
        <c:axId val="154338432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Antal nyopførte kvm</a:t>
                </a:r>
              </a:p>
            </c:rich>
          </c:tx>
          <c:layout/>
        </c:title>
        <c:numFmt formatCode="#,##0" sourceLinked="0"/>
        <c:tickLblPos val="nextTo"/>
        <c:crossAx val="71129344"/>
        <c:crosses val="autoZero"/>
        <c:crossBetween val="between"/>
      </c:valAx>
    </c:plotArea>
    <c:plotVisOnly val="1"/>
    <c:dispBlanksAs val="gap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a-DK"/>
  <c:chart>
    <c:title>
      <c:tx>
        <c:rich>
          <a:bodyPr/>
          <a:lstStyle/>
          <a:p>
            <a:pPr>
              <a:defRPr>
                <a:latin typeface="Calibri" panose="020F0502020204030204" pitchFamily="34" charset="0"/>
              </a:defRPr>
            </a:pPr>
            <a:r>
              <a:rPr lang="en-US">
                <a:latin typeface="Calibri" panose="020F0502020204030204" pitchFamily="34" charset="0"/>
              </a:rPr>
              <a:t>Nybyggeri</a:t>
            </a:r>
            <a:r>
              <a:rPr lang="en-US" baseline="0">
                <a:latin typeface="Calibri" panose="020F0502020204030204" pitchFamily="34" charset="0"/>
              </a:rPr>
              <a:t> i det danske sygehusvæsen</a:t>
            </a:r>
            <a:endParaRPr lang="en-US">
              <a:latin typeface="Calibri" panose="020F0502020204030204" pitchFamily="34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'Ark1'!$A$6</c:f>
              <c:strCache>
                <c:ptCount val="1"/>
                <c:pt idx="0">
                  <c:v>Antal nyopførte kvm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00B0F0"/>
                </a:gs>
              </a:gsLst>
              <a:lin ang="5400000" scaled="0"/>
            </a:gradFill>
          </c:spPr>
          <c:dPt>
            <c:idx val="11"/>
            <c:spPr>
              <a:pattFill prst="dkUpDiag">
                <a:fgClr>
                  <a:schemeClr val="accent1"/>
                </a:fgClr>
                <a:bgClr>
                  <a:schemeClr val="bg1"/>
                </a:bgClr>
              </a:pattFill>
            </c:spPr>
          </c:dPt>
          <c:cat>
            <c:strRef>
              <c:f>'Ark1'!$B$5:$M$5</c:f>
              <c:strCache>
                <c:ptCount val="12"/>
                <c:pt idx="0">
                  <c:v>1900-09</c:v>
                </c:pt>
                <c:pt idx="1">
                  <c:v>1910-19</c:v>
                </c:pt>
                <c:pt idx="2">
                  <c:v>1920-29</c:v>
                </c:pt>
                <c:pt idx="3">
                  <c:v>1930-39</c:v>
                </c:pt>
                <c:pt idx="4">
                  <c:v>1940-49</c:v>
                </c:pt>
                <c:pt idx="5">
                  <c:v>1950-59</c:v>
                </c:pt>
                <c:pt idx="6">
                  <c:v>1960-69</c:v>
                </c:pt>
                <c:pt idx="7">
                  <c:v>1970-79</c:v>
                </c:pt>
                <c:pt idx="8">
                  <c:v>1980-89</c:v>
                </c:pt>
                <c:pt idx="9">
                  <c:v>1990-99</c:v>
                </c:pt>
                <c:pt idx="10">
                  <c:v>2000-06</c:v>
                </c:pt>
                <c:pt idx="11">
                  <c:v>Kvalitetsfond (2008-25)</c:v>
                </c:pt>
              </c:strCache>
            </c:strRef>
          </c:cat>
          <c:val>
            <c:numRef>
              <c:f>'Ark1'!$B$6:$M$6</c:f>
              <c:numCache>
                <c:formatCode>_ * #,##0_ ;_ * \-#,##0_ ;_ * "-"??_ ;_ @_ </c:formatCode>
                <c:ptCount val="12"/>
                <c:pt idx="0">
                  <c:v>72000</c:v>
                </c:pt>
                <c:pt idx="1">
                  <c:v>258000</c:v>
                </c:pt>
                <c:pt idx="2">
                  <c:v>136000</c:v>
                </c:pt>
                <c:pt idx="3">
                  <c:v>225000</c:v>
                </c:pt>
                <c:pt idx="4">
                  <c:v>198000</c:v>
                </c:pt>
                <c:pt idx="5">
                  <c:v>452000</c:v>
                </c:pt>
                <c:pt idx="6">
                  <c:v>592000</c:v>
                </c:pt>
                <c:pt idx="7">
                  <c:v>1270000</c:v>
                </c:pt>
                <c:pt idx="8">
                  <c:v>360000</c:v>
                </c:pt>
                <c:pt idx="9">
                  <c:v>260000</c:v>
                </c:pt>
                <c:pt idx="10">
                  <c:v>233000</c:v>
                </c:pt>
                <c:pt idx="11">
                  <c:v>1468816</c:v>
                </c:pt>
              </c:numCache>
            </c:numRef>
          </c:val>
        </c:ser>
        <c:axId val="71128960"/>
        <c:axId val="154339968"/>
      </c:barChart>
      <c:catAx>
        <c:axId val="7112896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</a:defRPr>
            </a:pPr>
            <a:endParaRPr lang="da-DK"/>
          </a:p>
        </c:txPr>
        <c:crossAx val="154339968"/>
        <c:crosses val="autoZero"/>
        <c:auto val="1"/>
        <c:lblAlgn val="ctr"/>
        <c:lblOffset val="100"/>
      </c:catAx>
      <c:valAx>
        <c:axId val="154339968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Antal nyopførte kvm</a:t>
                </a:r>
              </a:p>
            </c:rich>
          </c:tx>
          <c:layout/>
        </c:title>
        <c:numFmt formatCode="#,##0" sourceLinked="0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</a:defRPr>
            </a:pPr>
            <a:endParaRPr lang="da-DK"/>
          </a:p>
        </c:txPr>
        <c:crossAx val="71128960"/>
        <c:crosses val="autoZero"/>
        <c:crossBetween val="between"/>
      </c:valAx>
    </c:plotArea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da-DK" smtClean="0"/>
              <a:t>FSTL 17-18/2016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0F4DDF-D177-4BCF-808A-45C627BF7357}" type="datetimeFigureOut">
              <a:rPr lang="da-DK" smtClean="0"/>
              <a:pPr/>
              <a:t>16-10-2016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1C340-48D0-4A4C-97C2-CED3014A5E60}" type="slidenum">
              <a:rPr lang="da-DK" smtClean="0"/>
              <a:pPr/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da-DK" smtClean="0"/>
              <a:t>FSTL 17-18/2016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3F2FA6-0E1C-4ED5-971B-48F9024128BB}" type="datetimeFigureOut">
              <a:rPr lang="da-DK" smtClean="0"/>
              <a:pPr/>
              <a:t>16-10-2016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5CD26-1DE8-4AC9-BE24-1AC895E70AD8}" type="slidenum">
              <a:rPr lang="da-DK" smtClean="0"/>
              <a:pPr/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smtClean="0"/>
              <a:t>Sundhedsstyrelsens anbefalinger om ny akutstruktur</a:t>
            </a:r>
          </a:p>
          <a:p>
            <a:endParaRPr lang="da-DK" dirty="0" smtClean="0"/>
          </a:p>
          <a:p>
            <a:r>
              <a:rPr lang="da-DK" dirty="0" smtClean="0"/>
              <a:t>Med færre og større enheder vil nogen få længere til nærmeste sygehus. Til gengæld tager vi et afgørende skridt mod at sikre, at man</a:t>
            </a:r>
            <a:r>
              <a:rPr lang="da-DK" baseline="0" dirty="0" smtClean="0"/>
              <a:t> får behandling af samme høje kvalitet uanset om man bor i København eller Flauenskjold.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a-DK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a-DK" baseline="0" dirty="0" smtClean="0"/>
              <a:t>Anbefaling om etablering af fælles akutmodtagelser, der skal fungere som fælles indgang for alle akutte patienter (med få undtagelser). </a:t>
            </a:r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1B2062-9439-4A39-8942-F06504D2E671}" type="slidenum">
              <a:rPr lang="da-DK" smtClean="0"/>
              <a:pPr>
                <a:defRPr/>
              </a:pPr>
              <a:t>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292243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1pPr>
            <a:lvl2pPr marL="704868" indent="-268173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2pPr>
            <a:lvl3pPr marL="1087343" indent="-21248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3pPr>
            <a:lvl4pPr marL="1525504" indent="-21248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4pPr>
            <a:lvl5pPr marL="1962200" indent="-21248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5pPr>
            <a:lvl6pPr marL="2384241" indent="-21248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6pPr>
            <a:lvl7pPr marL="2806282" indent="-21248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7pPr>
            <a:lvl8pPr marL="3228323" indent="-21248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8pPr>
            <a:lvl9pPr marL="3650365" indent="-21248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766131A7-F805-45C5-B579-016E8192D62D}" type="slidenum">
              <a:rPr lang="da-DK" altLang="da-DK" smtClean="0"/>
              <a:pPr>
                <a:spcBef>
                  <a:spcPct val="0"/>
                </a:spcBef>
                <a:defRPr/>
              </a:pPr>
              <a:t>14</a:t>
            </a:fld>
            <a:endParaRPr lang="da-DK" altLang="da-DK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a-DK" altLang="da-DK" smtClean="0"/>
              <a:t>Thomas.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1pPr>
            <a:lvl2pPr marL="704868" indent="-268173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2pPr>
            <a:lvl3pPr marL="1087343" indent="-21248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3pPr>
            <a:lvl4pPr marL="1525504" indent="-21248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4pPr>
            <a:lvl5pPr marL="1962200" indent="-21248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5pPr>
            <a:lvl6pPr marL="2384241" indent="-21248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6pPr>
            <a:lvl7pPr marL="2806282" indent="-21248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7pPr>
            <a:lvl8pPr marL="3228323" indent="-21248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8pPr>
            <a:lvl9pPr marL="3650365" indent="-21248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1E640B8B-2487-4E0A-AA73-B28632C22398}" type="slidenum">
              <a:rPr lang="da-DK" altLang="da-DK" smtClean="0"/>
              <a:pPr>
                <a:spcBef>
                  <a:spcPct val="0"/>
                </a:spcBef>
                <a:defRPr/>
              </a:pPr>
              <a:t>15</a:t>
            </a:fld>
            <a:endParaRPr lang="da-DK" altLang="da-DK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a-DK" altLang="da-DK" smtClean="0"/>
              <a:t>Thomas.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1pPr>
            <a:lvl2pPr marL="703402" indent="-26670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2pPr>
            <a:lvl3pPr marL="1084412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3pPr>
            <a:lvl4pPr marL="1522573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4pPr>
            <a:lvl5pPr marL="1959269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5pPr>
            <a:lvl6pPr marL="2381310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6pPr>
            <a:lvl7pPr marL="2803351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7pPr>
            <a:lvl8pPr marL="3225393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8pPr>
            <a:lvl9pPr marL="3647434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61716F46-B3C3-43F7-9D15-61BB0C097F2C}" type="slidenum">
              <a:rPr lang="da-DK" altLang="da-DK" smtClean="0"/>
              <a:pPr>
                <a:spcBef>
                  <a:spcPct val="0"/>
                </a:spcBef>
                <a:defRPr/>
              </a:pPr>
              <a:t>16</a:t>
            </a:fld>
            <a:endParaRPr lang="da-DK" altLang="da-DK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da-DK" altLang="da-DK" kern="0" dirty="0" smtClean="0">
                <a:solidFill>
                  <a:srgbClr val="000000"/>
                </a:solidFill>
              </a:rPr>
              <a:t>En afleveringsproces opdelt efter bygningens geometri kan vise om komponenterne er der.</a:t>
            </a:r>
          </a:p>
          <a:p>
            <a:pPr eaLnBrk="1" hangingPunct="1">
              <a:defRPr/>
            </a:pPr>
            <a:r>
              <a:rPr lang="da-DK" altLang="da-DK" kern="0" dirty="0" smtClean="0">
                <a:solidFill>
                  <a:srgbClr val="000000"/>
                </a:solidFill>
              </a:rPr>
              <a:t>Men, en sådan proces viser ikke om bygningens tekniske funktion er opfyldt.</a:t>
            </a:r>
          </a:p>
          <a:p>
            <a:pPr eaLnBrk="1" hangingPunct="1">
              <a:defRPr/>
            </a:pPr>
            <a:r>
              <a:rPr lang="da-DK" altLang="da-DK" kern="0" dirty="0" smtClean="0">
                <a:solidFill>
                  <a:srgbClr val="000000"/>
                </a:solidFill>
              </a:rPr>
              <a:t>Installationernes funktionalitet afhænger af den tværgående indregulering, systemintegration osv.</a:t>
            </a:r>
          </a:p>
          <a:p>
            <a:pPr eaLnBrk="1" hangingPunct="1">
              <a:defRPr/>
            </a:pPr>
            <a:r>
              <a:rPr lang="da-DK" altLang="da-DK" kern="0" smtClean="0">
                <a:solidFill>
                  <a:srgbClr val="000000"/>
                </a:solidFill>
              </a:rPr>
              <a:t>Performance </a:t>
            </a:r>
            <a:r>
              <a:rPr lang="da-DK" altLang="da-DK" kern="0" dirty="0" smtClean="0">
                <a:solidFill>
                  <a:srgbClr val="000000"/>
                </a:solidFill>
              </a:rPr>
              <a:t>test er en  afleveringsprotokol baseret på tværgående funktionsafprøvninger </a:t>
            </a:r>
          </a:p>
          <a:p>
            <a:pPr eaLnBrk="1" hangingPunct="1">
              <a:defRPr/>
            </a:pPr>
            <a:endParaRPr lang="da-DK" altLang="da-DK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1pPr>
            <a:lvl2pPr marL="707799" indent="-271103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2pPr>
            <a:lvl3pPr marL="1090273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3pPr>
            <a:lvl4pPr marL="1526969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4pPr>
            <a:lvl5pPr marL="1963664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5pPr>
            <a:lvl6pPr marL="2385706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6pPr>
            <a:lvl7pPr marL="2807747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7pPr>
            <a:lvl8pPr marL="3229788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8pPr>
            <a:lvl9pPr marL="3651830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E7F9C8B3-BA0F-428B-A31B-7C7892136CBD}" type="slidenum">
              <a:rPr lang="da-DK" altLang="da-DK" smtClean="0"/>
              <a:pPr>
                <a:spcBef>
                  <a:spcPct val="0"/>
                </a:spcBef>
                <a:defRPr/>
              </a:pPr>
              <a:t>17</a:t>
            </a:fld>
            <a:endParaRPr lang="da-DK" altLang="da-DK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a-DK" altLang="da-DK" smtClean="0"/>
              <a:t>Jan.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1pPr>
            <a:lvl2pPr marL="707799" indent="-271103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2pPr>
            <a:lvl3pPr marL="1090273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3pPr>
            <a:lvl4pPr marL="1526969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4pPr>
            <a:lvl5pPr marL="1963664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5pPr>
            <a:lvl6pPr marL="2385706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6pPr>
            <a:lvl7pPr marL="2807747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7pPr>
            <a:lvl8pPr marL="3229788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8pPr>
            <a:lvl9pPr marL="3651830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93D61258-E023-4BDC-8A37-E804FACFEF8E}" type="slidenum">
              <a:rPr lang="da-DK" altLang="da-DK" smtClean="0"/>
              <a:pPr>
                <a:spcBef>
                  <a:spcPct val="0"/>
                </a:spcBef>
                <a:defRPr/>
              </a:pPr>
              <a:t>18</a:t>
            </a:fld>
            <a:endParaRPr lang="da-DK" altLang="da-DK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a-DK" altLang="da-DK" smtClean="0"/>
              <a:t>Forventet spørgsmål: </a:t>
            </a:r>
          </a:p>
          <a:p>
            <a:pPr eaLnBrk="1" hangingPunct="1"/>
            <a:r>
              <a:rPr lang="da-DK" altLang="da-DK" smtClean="0"/>
              <a:t>Er det rimeligt at opskalere på baggrund af 1 case?</a:t>
            </a:r>
          </a:p>
          <a:p>
            <a:pPr eaLnBrk="1" hangingPunct="1"/>
            <a:r>
              <a:rPr lang="da-DK" altLang="da-DK" smtClean="0"/>
              <a:t>Svar: Vi kan se, at dette billede går igen mange steder. Vi har en dialog med mange aktører i branchen. Vi har endnu ikke mødt nogen som er uenige.</a:t>
            </a:r>
          </a:p>
          <a:p>
            <a:pPr eaLnBrk="1" hangingPunct="1"/>
            <a:r>
              <a:rPr lang="da-DK" altLang="da-DK" smtClean="0"/>
              <a:t>Vi står frem med problemstillingen og ønsker fokus på </a:t>
            </a:r>
            <a:r>
              <a:rPr lang="da-DK" altLang="da-DK" b="1" u="sng" smtClean="0"/>
              <a:t>løsninger!</a:t>
            </a:r>
            <a:r>
              <a:rPr lang="da-DK" altLang="da-DK" smtClean="0"/>
              <a:t>  Er der nogen som har løst problemet, da hører vi meget gerne om det. </a:t>
            </a:r>
          </a:p>
          <a:p>
            <a:pPr eaLnBrk="1" hangingPunct="1"/>
            <a:r>
              <a:rPr lang="da-DK" altLang="da-DK" smtClean="0"/>
              <a:t>Set fra vores perspektiv ser vi ud i en dysfunktionel branche, hvor der efterhånden er udbredt tradition for at leve af at udbedre de fejl der opstår i byggeriet. </a:t>
            </a:r>
          </a:p>
          <a:p>
            <a:pPr eaLnBrk="1" hangingPunct="1"/>
            <a:r>
              <a:rPr lang="da-DK" altLang="da-DK" smtClean="0"/>
              <a:t>Hvis vi i stedet for suboptimering bygger mere effektivt, da kan Danmark muligvis opbygge en know-how som kan eksporteres.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1pPr>
            <a:lvl2pPr marL="707799" indent="-271103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2pPr>
            <a:lvl3pPr marL="1090273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3pPr>
            <a:lvl4pPr marL="1526969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4pPr>
            <a:lvl5pPr marL="1963664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5pPr>
            <a:lvl6pPr marL="2385706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6pPr>
            <a:lvl7pPr marL="2807747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7pPr>
            <a:lvl8pPr marL="3229788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8pPr>
            <a:lvl9pPr marL="3651830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8E45EA01-F47B-4D28-B88C-DA8E0D4E4832}" type="slidenum">
              <a:rPr lang="da-DK" altLang="da-DK" smtClean="0"/>
              <a:pPr>
                <a:spcBef>
                  <a:spcPct val="0"/>
                </a:spcBef>
                <a:defRPr/>
              </a:pPr>
              <a:t>19</a:t>
            </a:fld>
            <a:endParaRPr lang="da-DK" altLang="da-DK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a-DK" altLang="da-DK" smtClean="0"/>
              <a:t>Jan.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1pPr>
            <a:lvl2pPr marL="707799" indent="-271103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2pPr>
            <a:lvl3pPr marL="1090273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3pPr>
            <a:lvl4pPr marL="1526969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4pPr>
            <a:lvl5pPr marL="1963664" indent="-21541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5pPr>
            <a:lvl6pPr marL="2385706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6pPr>
            <a:lvl7pPr marL="2807747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7pPr>
            <a:lvl8pPr marL="3229788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8pPr>
            <a:lvl9pPr marL="3651830" indent="-21541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Lucida Grande" pitchFamily="48" charset="0"/>
                <a:ea typeface="ＭＳ Ｐゴシック" pitchFamily="48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60E50A4F-67A3-4F94-B583-26EDA8FCACBA}" type="slidenum">
              <a:rPr lang="da-DK" altLang="da-DK" smtClean="0"/>
              <a:pPr>
                <a:spcBef>
                  <a:spcPct val="0"/>
                </a:spcBef>
                <a:defRPr/>
              </a:pPr>
              <a:t>20</a:t>
            </a:fld>
            <a:endParaRPr lang="da-DK" altLang="da-DK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a-DK" altLang="da-DK" smtClean="0"/>
              <a:t>Jan.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undertiteltypografien i masteren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9F98D-B3FA-464C-AF87-7546709B2E68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D73C7-E468-4EB2-8A1D-513945B6767E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87134-3BE2-432B-B862-F90FE0AF0E36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4E78-3A84-4D13-98AA-604DEF9BBF2D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8B85-FE86-445C-824B-971C7B9C37DF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D0C6-C4F9-4F70-9F41-FC32DBDBDF7D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0AD2E-2529-4487-B275-37B5C4E3EFDA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9728-F9C0-4EBC-8FF3-233A8F063239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35251-0C03-4C30-913A-CAAB6A2E1FB8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3BC2-ABCC-4C4B-A566-CFCFBD5CF6F8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058E7-EFC8-4ECF-A470-CDF00131DAA9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33F3C-DEA0-405F-A30A-C8B6B227FAE6}" type="datetime1">
              <a:rPr lang="da-DK" smtClean="0"/>
              <a:pPr/>
              <a:t>16-10-2016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095DC-1870-496C-9101-B842A43900FD}" type="slidenum">
              <a:rPr lang="da-DK" smtClean="0"/>
              <a:pPr/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a-DK" sz="2000" b="1" dirty="0" smtClean="0"/>
              <a:t>Mogens Thrane</a:t>
            </a:r>
            <a:r>
              <a:rPr lang="da-DK" sz="2000" dirty="0" smtClean="0"/>
              <a:t>, rådgivende ingeniør – </a:t>
            </a:r>
            <a:r>
              <a:rPr lang="da-DK" sz="2000" dirty="0" smtClean="0"/>
              <a:t>Balslev </a:t>
            </a:r>
            <a:r>
              <a:rPr lang="da-DK" sz="2000" smtClean="0"/>
              <a:t>Rådgivende Ingeniører</a:t>
            </a:r>
            <a:endParaRPr lang="da-DK" sz="2000" dirty="0" smtClean="0"/>
          </a:p>
          <a:p>
            <a:endParaRPr lang="da-DK" sz="2000" dirty="0" smtClean="0"/>
          </a:p>
          <a:p>
            <a:pPr lvl="1">
              <a:buFont typeface="Arial" pitchFamily="34" charset="0"/>
              <a:buChar char="•"/>
            </a:pPr>
            <a:r>
              <a:rPr lang="da-DK" sz="2000" dirty="0" smtClean="0"/>
              <a:t>FSD / FSTA medlem siden 2002 (bestyrelse siden 2011)</a:t>
            </a:r>
          </a:p>
          <a:p>
            <a:pPr lvl="1">
              <a:buFont typeface="Arial" pitchFamily="34" charset="0"/>
              <a:buChar char="•"/>
            </a:pPr>
            <a:r>
              <a:rPr lang="da-DK" sz="2000" dirty="0" smtClean="0"/>
              <a:t>IFHE </a:t>
            </a:r>
            <a:r>
              <a:rPr lang="da-DK" sz="2000" dirty="0" err="1" smtClean="0"/>
              <a:t>Council</a:t>
            </a:r>
            <a:r>
              <a:rPr lang="da-DK" sz="2000" dirty="0" smtClean="0"/>
              <a:t> siden 2013</a:t>
            </a:r>
          </a:p>
          <a:p>
            <a:pPr lvl="1">
              <a:buFont typeface="Arial" pitchFamily="34" charset="0"/>
              <a:buChar char="•"/>
            </a:pPr>
            <a:endParaRPr lang="da-DK" sz="2000" dirty="0" smtClean="0"/>
          </a:p>
          <a:p>
            <a:pPr lvl="1">
              <a:buFont typeface="Arial" pitchFamily="34" charset="0"/>
              <a:buChar char="•"/>
            </a:pPr>
            <a:r>
              <a:rPr lang="da-DK" sz="2000" dirty="0" smtClean="0"/>
              <a:t>Teknisk chef – Rigshospitalet i København 2002-2014</a:t>
            </a:r>
          </a:p>
          <a:p>
            <a:pPr lvl="1">
              <a:buFont typeface="Arial" pitchFamily="34" charset="0"/>
              <a:buChar char="•"/>
            </a:pPr>
            <a:r>
              <a:rPr lang="da-DK" sz="2000" dirty="0" smtClean="0"/>
              <a:t>Chefrådgiver – Balslev 2014-2016</a:t>
            </a:r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1</a:t>
            </a:fld>
            <a:endParaRPr lang="da-D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971600" y="2204864"/>
            <a:ext cx="7715200" cy="3921299"/>
          </a:xfrm>
        </p:spPr>
        <p:txBody>
          <a:bodyPr/>
          <a:lstStyle/>
          <a:p>
            <a:pPr>
              <a:buNone/>
            </a:pPr>
            <a:r>
              <a:rPr lang="da-DK" sz="2000" dirty="0" err="1" smtClean="0"/>
              <a:t>Udviklingtendenser</a:t>
            </a:r>
            <a:endParaRPr lang="da-DK" sz="2000" dirty="0" smtClean="0"/>
          </a:p>
          <a:p>
            <a:pPr>
              <a:buNone/>
            </a:pPr>
            <a:endParaRPr lang="da-DK" sz="2000" dirty="0"/>
          </a:p>
          <a:p>
            <a:r>
              <a:rPr lang="da-DK" sz="2000" b="1" dirty="0" smtClean="0"/>
              <a:t>Hospitalsstruktur i landet</a:t>
            </a:r>
            <a:endParaRPr lang="da-DK" sz="2000" b="1" dirty="0" smtClean="0"/>
          </a:p>
          <a:p>
            <a:r>
              <a:rPr lang="da-DK" sz="2000" b="1" dirty="0" smtClean="0"/>
              <a:t>FM -/ teknik ledelse</a:t>
            </a:r>
            <a:endParaRPr lang="da-DK" sz="2000" b="1" dirty="0" smtClean="0"/>
          </a:p>
          <a:p>
            <a:r>
              <a:rPr lang="da-DK" sz="2000" b="1" dirty="0" smtClean="0"/>
              <a:t>Projektaflevering</a:t>
            </a:r>
            <a:endParaRPr lang="da-DK" sz="2000" b="1" dirty="0" smtClean="0"/>
          </a:p>
          <a:p>
            <a:pPr>
              <a:buNone/>
            </a:pPr>
            <a:endParaRPr lang="da-DK" dirty="0"/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2</a:t>
            </a:fld>
            <a:endParaRPr lang="da-D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a-DK" sz="2000" dirty="0" smtClean="0"/>
              <a:t>Konsolidering og sammenlægning driver trends:</a:t>
            </a:r>
          </a:p>
          <a:p>
            <a:pPr>
              <a:buNone/>
            </a:pPr>
            <a:endParaRPr lang="da-DK" sz="2000" dirty="0" smtClean="0"/>
          </a:p>
          <a:p>
            <a:pPr>
              <a:buNone/>
            </a:pPr>
            <a:r>
              <a:rPr lang="da-DK" sz="2000" dirty="0" smtClean="0"/>
              <a:t>Nogle tal</a:t>
            </a:r>
          </a:p>
          <a:p>
            <a:pPr>
              <a:buNone/>
            </a:pPr>
            <a:endParaRPr lang="da-DK" sz="2000" dirty="0"/>
          </a:p>
          <a:p>
            <a:pPr>
              <a:buNone/>
            </a:pPr>
            <a:r>
              <a:rPr lang="da-DK" sz="2000" dirty="0" smtClean="0"/>
              <a:t>			</a:t>
            </a:r>
            <a:r>
              <a:rPr lang="da-DK" sz="2000" b="1" dirty="0" smtClean="0"/>
              <a:t>Kommuner</a:t>
            </a:r>
            <a:r>
              <a:rPr lang="da-DK" sz="2000" dirty="0" smtClean="0"/>
              <a:t>		</a:t>
            </a:r>
            <a:r>
              <a:rPr lang="da-DK" sz="2000" b="1" dirty="0" smtClean="0"/>
              <a:t>Amter / (Regioner)</a:t>
            </a:r>
          </a:p>
          <a:p>
            <a:pPr>
              <a:buNone/>
            </a:pPr>
            <a:r>
              <a:rPr lang="da-DK" sz="2000" dirty="0" smtClean="0"/>
              <a:t>&lt; 1970		1098				25</a:t>
            </a:r>
          </a:p>
          <a:p>
            <a:pPr>
              <a:buNone/>
            </a:pPr>
            <a:r>
              <a:rPr lang="da-DK" sz="2000" dirty="0" smtClean="0"/>
              <a:t>&lt; 2007		275				14</a:t>
            </a:r>
          </a:p>
          <a:p>
            <a:pPr>
              <a:buNone/>
            </a:pPr>
            <a:r>
              <a:rPr lang="da-DK" sz="2000" dirty="0" smtClean="0"/>
              <a:t>&gt;2007		98				(5)</a:t>
            </a:r>
            <a:endParaRPr lang="da-DK" sz="2000" dirty="0"/>
          </a:p>
          <a:p>
            <a:pPr>
              <a:buNone/>
            </a:pPr>
            <a:endParaRPr lang="da-DK" sz="200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3</a:t>
            </a:fld>
            <a:endParaRPr lang="da-D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4</a:t>
            </a:fld>
            <a:endParaRPr lang="da-DK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3816424" cy="4153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kstboks 6"/>
          <p:cNvSpPr txBox="1"/>
          <p:nvPr/>
        </p:nvSpPr>
        <p:spPr>
          <a:xfrm>
            <a:off x="4716016" y="2780928"/>
            <a:ext cx="399179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2000" dirty="0" smtClean="0"/>
              <a:t>Region Nord	 	600.000</a:t>
            </a:r>
          </a:p>
          <a:p>
            <a:endParaRPr lang="da-DK" sz="2000" dirty="0" smtClean="0"/>
          </a:p>
          <a:p>
            <a:r>
              <a:rPr lang="da-DK" sz="2000" dirty="0" smtClean="0"/>
              <a:t>Region Midt		1.300.000</a:t>
            </a:r>
          </a:p>
          <a:p>
            <a:endParaRPr lang="da-DK" sz="2000" dirty="0" smtClean="0"/>
          </a:p>
          <a:p>
            <a:r>
              <a:rPr lang="da-DK" sz="2000" dirty="0" smtClean="0"/>
              <a:t>Region Syd		1.200.000</a:t>
            </a:r>
          </a:p>
          <a:p>
            <a:endParaRPr lang="da-DK" sz="2000" dirty="0" smtClean="0"/>
          </a:p>
          <a:p>
            <a:r>
              <a:rPr lang="da-DK" sz="2000" dirty="0" smtClean="0"/>
              <a:t>Region Sjælland		825.000</a:t>
            </a:r>
          </a:p>
          <a:p>
            <a:endParaRPr lang="da-DK" sz="2000" dirty="0" smtClean="0"/>
          </a:p>
          <a:p>
            <a:r>
              <a:rPr lang="da-DK" sz="2000" dirty="0" smtClean="0"/>
              <a:t>Region Hovedstaden	1.800.000</a:t>
            </a:r>
            <a:endParaRPr lang="da-DK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a-DK" sz="2000" dirty="0" smtClean="0"/>
              <a:t>Flere tal</a:t>
            </a:r>
          </a:p>
          <a:p>
            <a:pPr>
              <a:buNone/>
            </a:pPr>
            <a:endParaRPr lang="da-DK" sz="2000" dirty="0"/>
          </a:p>
          <a:p>
            <a:pPr>
              <a:buNone/>
            </a:pPr>
            <a:r>
              <a:rPr lang="da-DK" sz="2000" dirty="0" smtClean="0"/>
              <a:t>	1990 tallet		+ 120 sygehuse /hospitaler</a:t>
            </a:r>
          </a:p>
          <a:p>
            <a:pPr>
              <a:buNone/>
            </a:pPr>
            <a:r>
              <a:rPr lang="da-DK" sz="2000" dirty="0"/>
              <a:t>	</a:t>
            </a:r>
            <a:r>
              <a:rPr lang="da-DK" sz="2000" dirty="0" smtClean="0"/>
              <a:t>2007			~40 hovedsygehuse</a:t>
            </a:r>
          </a:p>
          <a:p>
            <a:pPr>
              <a:buNone/>
            </a:pPr>
            <a:r>
              <a:rPr lang="da-DK" sz="2000" dirty="0"/>
              <a:t>	</a:t>
            </a:r>
            <a:r>
              <a:rPr lang="da-DK" sz="2000" dirty="0" smtClean="0"/>
              <a:t>2020			~20 hovedsygehuse</a:t>
            </a:r>
          </a:p>
          <a:p>
            <a:pPr>
              <a:buNone/>
            </a:pPr>
            <a:endParaRPr lang="da-DK" sz="2000" dirty="0"/>
          </a:p>
          <a:p>
            <a:pPr>
              <a:buNone/>
            </a:pPr>
            <a:r>
              <a:rPr lang="da-DK" sz="2000" dirty="0" smtClean="0"/>
              <a:t>	</a:t>
            </a:r>
            <a:r>
              <a:rPr lang="da-DK" sz="2000" b="1" dirty="0" smtClean="0"/>
              <a:t>2016			17 hospitalsledelser i landet</a:t>
            </a:r>
            <a:endParaRPr lang="da-DK" sz="2000" b="1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5</a:t>
            </a:fld>
            <a:endParaRPr lang="da-D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frundet rektangel 8"/>
          <p:cNvSpPr/>
          <p:nvPr/>
        </p:nvSpPr>
        <p:spPr bwMode="auto">
          <a:xfrm>
            <a:off x="467544" y="2132856"/>
            <a:ext cx="3096344" cy="1656184"/>
          </a:xfrm>
          <a:prstGeom prst="roundRect">
            <a:avLst/>
          </a:prstGeom>
          <a:gradFill>
            <a:gsLst>
              <a:gs pos="0">
                <a:srgbClr val="0070C0"/>
              </a:gs>
              <a:gs pos="100000">
                <a:srgbClr val="00B0F0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da-DK" altLang="da-DK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Ny </a:t>
            </a:r>
            <a:r>
              <a:rPr lang="da-DK" altLang="da-DK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sygehusstruktur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Samling af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specialiserede funktioner i færre og større enheder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Tidssvarende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fysiske rammer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 40 til 21 hovedsygehuse</a:t>
            </a:r>
          </a:p>
        </p:txBody>
      </p:sp>
      <p:sp>
        <p:nvSpPr>
          <p:cNvPr id="11" name="Afrundet rektangel 10"/>
          <p:cNvSpPr/>
          <p:nvPr/>
        </p:nvSpPr>
        <p:spPr bwMode="auto">
          <a:xfrm>
            <a:off x="539552" y="4797152"/>
            <a:ext cx="3096344" cy="1249920"/>
          </a:xfrm>
          <a:prstGeom prst="roundRect">
            <a:avLst/>
          </a:prstGeom>
          <a:gradFill>
            <a:gsLst>
              <a:gs pos="0">
                <a:srgbClr val="0070C0"/>
              </a:gs>
              <a:gs pos="100000">
                <a:srgbClr val="00B0F0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da-DK" altLang="da-DK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Ny </a:t>
            </a:r>
            <a:r>
              <a:rPr lang="da-DK" altLang="da-DK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arbejdsdeling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Stærkt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akutberedskab og stærk lokal indsats i kommuner og almen praksis. </a:t>
            </a:r>
          </a:p>
        </p:txBody>
      </p:sp>
      <p:sp>
        <p:nvSpPr>
          <p:cNvPr id="12" name="Afrundet rektangel 11"/>
          <p:cNvSpPr/>
          <p:nvPr/>
        </p:nvSpPr>
        <p:spPr bwMode="auto">
          <a:xfrm>
            <a:off x="5004048" y="2132856"/>
            <a:ext cx="3096344" cy="1117353"/>
          </a:xfrm>
          <a:prstGeom prst="roundRect">
            <a:avLst/>
          </a:prstGeom>
          <a:gradFill>
            <a:gsLst>
              <a:gs pos="0">
                <a:srgbClr val="0070C0"/>
              </a:gs>
              <a:gs pos="100000">
                <a:srgbClr val="00B0F0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da-DK" altLang="da-DK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Ny </a:t>
            </a:r>
            <a:r>
              <a:rPr lang="da-DK" altLang="da-DK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 og </a:t>
            </a:r>
            <a:r>
              <a:rPr lang="da-DK" altLang="da-DK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ledelse</a:t>
            </a:r>
            <a:endParaRPr lang="da-DK" altLang="da-DK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Fælles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akutmodtagelser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Specialisten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 front</a:t>
            </a:r>
          </a:p>
        </p:txBody>
      </p:sp>
      <p:sp>
        <p:nvSpPr>
          <p:cNvPr id="13" name="Afrundet rektangel 12"/>
          <p:cNvSpPr/>
          <p:nvPr/>
        </p:nvSpPr>
        <p:spPr bwMode="auto">
          <a:xfrm>
            <a:off x="4932040" y="4293096"/>
            <a:ext cx="3494481" cy="1944216"/>
          </a:xfrm>
          <a:prstGeom prst="round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da-DK" altLang="da-DK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Vision</a:t>
            </a:r>
            <a:endParaRPr lang="da-DK" altLang="da-DK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Bedre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 mere sammenhængende behandlingsforløb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Hurtigere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Bedre patientsikkerhed</a:t>
            </a:r>
            <a:endParaRPr lang="da-DK" altLang="da-DK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Bedre </a:t>
            </a:r>
            <a:r>
              <a:rPr lang="da-DK" altLang="da-DK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læringsmiljøer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altLang="da-DK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Bedre ressourceanvendelse</a:t>
            </a:r>
            <a:endParaRPr lang="da-DK" altLang="da-DK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Lige pilforbindelse 16"/>
          <p:cNvCxnSpPr/>
          <p:nvPr/>
        </p:nvCxnSpPr>
        <p:spPr bwMode="auto">
          <a:xfrm>
            <a:off x="3779912" y="3212976"/>
            <a:ext cx="1296143" cy="1090340"/>
          </a:xfrm>
          <a:prstGeom prst="straightConnector1">
            <a:avLst/>
          </a:prstGeom>
          <a:noFill/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0" name="Lige pilforbindelse 19"/>
          <p:cNvCxnSpPr/>
          <p:nvPr/>
        </p:nvCxnSpPr>
        <p:spPr bwMode="auto">
          <a:xfrm>
            <a:off x="3779912" y="5517232"/>
            <a:ext cx="1152129" cy="0"/>
          </a:xfrm>
          <a:prstGeom prst="straightConnector1">
            <a:avLst/>
          </a:prstGeom>
          <a:noFill/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9" name="Lige pilforbindelse 28"/>
          <p:cNvCxnSpPr/>
          <p:nvPr/>
        </p:nvCxnSpPr>
        <p:spPr bwMode="auto">
          <a:xfrm>
            <a:off x="6588224" y="3573016"/>
            <a:ext cx="0" cy="682847"/>
          </a:xfrm>
          <a:prstGeom prst="straightConnector1">
            <a:avLst/>
          </a:prstGeom>
          <a:noFill/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Rektangel 9"/>
          <p:cNvSpPr/>
          <p:nvPr/>
        </p:nvSpPr>
        <p:spPr>
          <a:xfrm>
            <a:off x="1259632" y="188640"/>
            <a:ext cx="6912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3200" dirty="0" smtClean="0"/>
              <a:t>FSTL </a:t>
            </a:r>
            <a:r>
              <a:rPr lang="da-DK" sz="3200" dirty="0" err="1" smtClean="0"/>
              <a:t>Høstmøte</a:t>
            </a:r>
            <a:r>
              <a:rPr lang="da-DK" sz="3200" dirty="0" smtClean="0"/>
              <a:t>, 2016		</a:t>
            </a:r>
            <a:r>
              <a:rPr lang="da-DK" sz="3200" b="1" dirty="0" smtClean="0"/>
              <a:t>Udviklingstendenser </a:t>
            </a:r>
            <a:r>
              <a:rPr lang="da-DK" sz="3200" b="1" dirty="0" smtClean="0"/>
              <a:t>i Danmark</a:t>
            </a:r>
            <a:endParaRPr lang="da-DK" sz="3200" dirty="0"/>
          </a:p>
        </p:txBody>
      </p:sp>
    </p:spTree>
    <p:extLst>
      <p:ext uri="{BB962C8B-B14F-4D97-AF65-F5344CB8AC3E}">
        <p14:creationId xmlns:p14="http://schemas.microsoft.com/office/powerpoint/2010/main" xmlns="" val="41432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7</a:t>
            </a:fld>
            <a:endParaRPr lang="da-DK"/>
          </a:p>
        </p:txBody>
      </p:sp>
      <p:graphicFrame>
        <p:nvGraphicFramePr>
          <p:cNvPr id="5" name="Pladsholder til indhold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8</a:t>
            </a:fld>
            <a:endParaRPr lang="da-DK"/>
          </a:p>
        </p:txBody>
      </p:sp>
      <p:graphicFrame>
        <p:nvGraphicFramePr>
          <p:cNvPr id="5" name="Pladsholder til indhold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7092192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9</a:t>
            </a:fld>
            <a:endParaRPr lang="da-DK"/>
          </a:p>
        </p:txBody>
      </p:sp>
      <p:sp>
        <p:nvSpPr>
          <p:cNvPr id="5" name="Pladsholder til indhold 4"/>
          <p:cNvSpPr>
            <a:spLocks noGrp="1"/>
          </p:cNvSpPr>
          <p:nvPr>
            <p:ph idx="1"/>
          </p:nvPr>
        </p:nvSpPr>
        <p:spPr>
          <a:xfrm>
            <a:off x="467544" y="1988840"/>
            <a:ext cx="5338936" cy="29177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§"/>
              <a:defRPr/>
            </a:pPr>
            <a:r>
              <a:rPr lang="da-DK" altLang="da-DK" sz="1800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da-DK" altLang="da-DK" sz="18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nvestering på ca. 47,5 milliarder </a:t>
            </a:r>
            <a:r>
              <a:rPr lang="da-DK" altLang="da-DK" sz="1800" kern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Dkr</a:t>
            </a:r>
            <a:r>
              <a:rPr lang="da-DK" altLang="da-DK" sz="18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(16-pl)</a:t>
            </a:r>
          </a:p>
          <a:p>
            <a:pPr marL="742950" lvl="1" indent="-285750">
              <a:buFont typeface="Wingdings" panose="05000000000000000000" pitchFamily="2" charset="2"/>
              <a:buChar char="§"/>
              <a:defRPr/>
            </a:pPr>
            <a:r>
              <a:rPr lang="da-DK" altLang="da-DK" sz="18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Kvalitetsfonden bidrager med 60 pct.</a:t>
            </a:r>
          </a:p>
          <a:p>
            <a:pPr marL="742950" lvl="1" indent="-285750">
              <a:buFont typeface="Wingdings" panose="05000000000000000000" pitchFamily="2" charset="2"/>
              <a:buChar char="§"/>
              <a:defRPr/>
            </a:pPr>
            <a:r>
              <a:rPr lang="da-DK" altLang="da-DK" sz="18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Regionerne finansierer resten</a:t>
            </a:r>
            <a:r>
              <a:rPr lang="da-DK" altLang="da-DK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lvl="1" indent="-285750">
              <a:buFont typeface="Wingdings" panose="05000000000000000000" pitchFamily="2" charset="2"/>
              <a:buChar char="§"/>
              <a:defRPr/>
            </a:pPr>
            <a:endParaRPr lang="da-DK" altLang="da-DK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  <a:p>
            <a:pPr marL="285750" lvl="1" indent="-285750">
              <a:buFont typeface="Wingdings" panose="05000000000000000000" pitchFamily="2" charset="2"/>
              <a:buChar char="§"/>
              <a:defRPr/>
            </a:pPr>
            <a:r>
              <a:rPr lang="da-DK" altLang="da-DK" sz="18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procent af investering til nybyggeri reserveret til IT, udstyr og apparatur. </a:t>
            </a:r>
          </a:p>
          <a:p>
            <a:pPr marL="285750" lvl="1" indent="-285750">
              <a:buFont typeface="Wingdings" panose="05000000000000000000" pitchFamily="2" charset="2"/>
              <a:buChar char="§"/>
              <a:defRPr/>
            </a:pPr>
            <a:endParaRPr lang="da-DK" sz="1800" kern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1" indent="-285750">
              <a:buFont typeface="Wingdings" panose="05000000000000000000" pitchFamily="2" charset="2"/>
              <a:buChar char="§"/>
              <a:defRPr/>
            </a:pPr>
            <a:r>
              <a:rPr lang="da-DK" altLang="da-DK" sz="18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Krav om effektiviseringer på 4-8 procent af eksisterende drift. </a:t>
            </a:r>
          </a:p>
        </p:txBody>
      </p:sp>
      <p:grpSp>
        <p:nvGrpSpPr>
          <p:cNvPr id="6" name="Gruppe 5"/>
          <p:cNvGrpSpPr/>
          <p:nvPr/>
        </p:nvGrpSpPr>
        <p:grpSpPr>
          <a:xfrm>
            <a:off x="5868144" y="3140968"/>
            <a:ext cx="2527794" cy="2998295"/>
            <a:chOff x="5762456" y="2636912"/>
            <a:chExt cx="2527794" cy="2998295"/>
          </a:xfrm>
        </p:grpSpPr>
        <p:pic>
          <p:nvPicPr>
            <p:cNvPr id="7" name="Billed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762456" y="2636912"/>
              <a:ext cx="2527794" cy="2998295"/>
            </a:xfrm>
            <a:prstGeom prst="rect">
              <a:avLst/>
            </a:prstGeom>
          </p:spPr>
        </p:pic>
        <p:sp>
          <p:nvSpPr>
            <p:cNvPr id="8" name="Krans 7"/>
            <p:cNvSpPr/>
            <p:nvPr/>
          </p:nvSpPr>
          <p:spPr>
            <a:xfrm>
              <a:off x="6640986" y="3284984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9" name="Krans 8"/>
            <p:cNvSpPr/>
            <p:nvPr/>
          </p:nvSpPr>
          <p:spPr>
            <a:xfrm>
              <a:off x="6372200" y="3835157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0" name="Krans 9"/>
            <p:cNvSpPr/>
            <p:nvPr/>
          </p:nvSpPr>
          <p:spPr>
            <a:xfrm>
              <a:off x="6156176" y="4064051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1" name="Krans 10"/>
            <p:cNvSpPr/>
            <p:nvPr/>
          </p:nvSpPr>
          <p:spPr>
            <a:xfrm>
              <a:off x="6774901" y="4068364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2" name="Krans 11"/>
            <p:cNvSpPr/>
            <p:nvPr/>
          </p:nvSpPr>
          <p:spPr>
            <a:xfrm>
              <a:off x="7897446" y="4292772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3" name="Krans 12"/>
            <p:cNvSpPr/>
            <p:nvPr/>
          </p:nvSpPr>
          <p:spPr>
            <a:xfrm>
              <a:off x="7766508" y="4581128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4" name="Krans 13"/>
            <p:cNvSpPr/>
            <p:nvPr/>
          </p:nvSpPr>
          <p:spPr>
            <a:xfrm>
              <a:off x="8054540" y="4509120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5" name="Krans 14"/>
            <p:cNvSpPr/>
            <p:nvPr/>
          </p:nvSpPr>
          <p:spPr>
            <a:xfrm>
              <a:off x="7982532" y="4511567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6" name="Krans 15"/>
            <p:cNvSpPr/>
            <p:nvPr/>
          </p:nvSpPr>
          <p:spPr>
            <a:xfrm>
              <a:off x="7985818" y="4583575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7" name="Krans 16"/>
            <p:cNvSpPr/>
            <p:nvPr/>
          </p:nvSpPr>
          <p:spPr>
            <a:xfrm>
              <a:off x="8067618" y="4586022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8" name="Krans 17"/>
            <p:cNvSpPr/>
            <p:nvPr/>
          </p:nvSpPr>
          <p:spPr>
            <a:xfrm>
              <a:off x="7841802" y="4732485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19" name="Krans 18"/>
            <p:cNvSpPr/>
            <p:nvPr/>
          </p:nvSpPr>
          <p:spPr>
            <a:xfrm>
              <a:off x="7452320" y="4712785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20" name="Krans 19"/>
            <p:cNvSpPr/>
            <p:nvPr/>
          </p:nvSpPr>
          <p:spPr>
            <a:xfrm>
              <a:off x="7553494" y="4730038"/>
              <a:ext cx="144016" cy="144016"/>
            </a:xfrm>
            <a:prstGeom prst="donu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21" name="Krans 20"/>
            <p:cNvSpPr/>
            <p:nvPr/>
          </p:nvSpPr>
          <p:spPr>
            <a:xfrm>
              <a:off x="6902876" y="4876501"/>
              <a:ext cx="144016" cy="144016"/>
            </a:xfrm>
            <a:prstGeom prst="donu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22" name="Krans 21"/>
            <p:cNvSpPr/>
            <p:nvPr/>
          </p:nvSpPr>
          <p:spPr>
            <a:xfrm>
              <a:off x="6391318" y="4712785"/>
              <a:ext cx="144016" cy="144016"/>
            </a:xfrm>
            <a:prstGeom prst="donu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  <p:sp>
          <p:nvSpPr>
            <p:cNvPr id="23" name="Krans 22"/>
            <p:cNvSpPr/>
            <p:nvPr/>
          </p:nvSpPr>
          <p:spPr>
            <a:xfrm>
              <a:off x="6408571" y="5100909"/>
              <a:ext cx="144016" cy="144016"/>
            </a:xfrm>
            <a:prstGeom prst="donu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a-DK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10</a:t>
            </a:fld>
            <a:endParaRPr lang="da-DK"/>
          </a:p>
        </p:txBody>
      </p:sp>
      <p:grpSp>
        <p:nvGrpSpPr>
          <p:cNvPr id="5" name="Pladsholder til indhold 4"/>
          <p:cNvGrpSpPr>
            <a:grpSpLocks noGrp="1"/>
          </p:cNvGrpSpPr>
          <p:nvPr>
            <p:ph idx="1"/>
          </p:nvPr>
        </p:nvGrpSpPr>
        <p:grpSpPr>
          <a:xfrm>
            <a:off x="457200" y="1600200"/>
            <a:ext cx="8229600" cy="4525963"/>
            <a:chOff x="-6477" y="-54449"/>
            <a:chExt cx="9150477" cy="4315636"/>
          </a:xfrm>
        </p:grpSpPr>
        <p:pic>
          <p:nvPicPr>
            <p:cNvPr id="6" name="Billed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045"/>
            <a:stretch/>
          </p:blipFill>
          <p:spPr>
            <a:xfrm>
              <a:off x="0" y="1585430"/>
              <a:ext cx="1979210" cy="1483529"/>
            </a:xfrm>
            <a:prstGeom prst="rect">
              <a:avLst/>
            </a:prstGeom>
          </p:spPr>
        </p:pic>
        <p:pic>
          <p:nvPicPr>
            <p:cNvPr id="7" name="Billed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54094" y="-24018"/>
              <a:ext cx="1938242" cy="1628269"/>
            </a:xfrm>
            <a:prstGeom prst="rect">
              <a:avLst/>
            </a:prstGeom>
          </p:spPr>
        </p:pic>
        <p:pic>
          <p:nvPicPr>
            <p:cNvPr id="8" name="Billed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-6477" y="1517"/>
              <a:ext cx="1985687" cy="1604595"/>
            </a:xfrm>
            <a:prstGeom prst="rect">
              <a:avLst/>
            </a:prstGeom>
          </p:spPr>
        </p:pic>
        <p:pic>
          <p:nvPicPr>
            <p:cNvPr id="9" name="Billede 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588"/>
            <a:stretch/>
          </p:blipFill>
          <p:spPr>
            <a:xfrm>
              <a:off x="0" y="2996953"/>
              <a:ext cx="2339752" cy="1253900"/>
            </a:xfrm>
            <a:prstGeom prst="rect">
              <a:avLst/>
            </a:prstGeom>
          </p:spPr>
        </p:pic>
        <p:pic>
          <p:nvPicPr>
            <p:cNvPr id="10" name="Billed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54094" y="1587932"/>
              <a:ext cx="2110747" cy="1409021"/>
            </a:xfrm>
            <a:prstGeom prst="rect">
              <a:avLst/>
            </a:prstGeom>
          </p:spPr>
        </p:pic>
        <p:pic>
          <p:nvPicPr>
            <p:cNvPr id="11" name="Billede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47997" y="2987481"/>
              <a:ext cx="2589911" cy="1263371"/>
            </a:xfrm>
            <a:prstGeom prst="rect">
              <a:avLst/>
            </a:prstGeom>
          </p:spPr>
        </p:pic>
        <p:pic>
          <p:nvPicPr>
            <p:cNvPr id="12" name="Billede 1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892335" y="0"/>
              <a:ext cx="2165465" cy="1585430"/>
            </a:xfrm>
            <a:prstGeom prst="rect">
              <a:avLst/>
            </a:prstGeom>
          </p:spPr>
        </p:pic>
        <p:pic>
          <p:nvPicPr>
            <p:cNvPr id="13" name="Billede 1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892335" y="2984767"/>
              <a:ext cx="2041341" cy="1276420"/>
            </a:xfrm>
            <a:prstGeom prst="rect">
              <a:avLst/>
            </a:prstGeom>
          </p:spPr>
        </p:pic>
        <p:pic>
          <p:nvPicPr>
            <p:cNvPr id="14" name="Billede 1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892335" y="1566359"/>
              <a:ext cx="2289993" cy="1421122"/>
            </a:xfrm>
            <a:prstGeom prst="rect">
              <a:avLst/>
            </a:prstGeom>
          </p:spPr>
        </p:pic>
        <p:pic>
          <p:nvPicPr>
            <p:cNvPr id="15" name="Billede 1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650262" y="-3336"/>
              <a:ext cx="2155562" cy="1609448"/>
            </a:xfrm>
            <a:prstGeom prst="rect">
              <a:avLst/>
            </a:prstGeom>
          </p:spPr>
        </p:pic>
        <p:pic>
          <p:nvPicPr>
            <p:cNvPr id="16" name="Billede 15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928" r="16948"/>
            <a:stretch/>
          </p:blipFill>
          <p:spPr>
            <a:xfrm>
              <a:off x="7284917" y="-54449"/>
              <a:ext cx="1859083" cy="1604370"/>
            </a:xfrm>
            <a:prstGeom prst="rect">
              <a:avLst/>
            </a:prstGeom>
          </p:spPr>
        </p:pic>
        <p:pic>
          <p:nvPicPr>
            <p:cNvPr id="17" name="Billede 16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650262" y="2971476"/>
              <a:ext cx="2502115" cy="1282334"/>
            </a:xfrm>
            <a:prstGeom prst="rect">
              <a:avLst/>
            </a:prstGeom>
          </p:spPr>
        </p:pic>
        <p:pic>
          <p:nvPicPr>
            <p:cNvPr id="18" name="Billede 17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650262" y="1556890"/>
              <a:ext cx="2853332" cy="1440063"/>
            </a:xfrm>
            <a:prstGeom prst="rect">
              <a:avLst/>
            </a:prstGeom>
          </p:spPr>
        </p:pic>
        <p:pic>
          <p:nvPicPr>
            <p:cNvPr id="19" name="Billede 18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11959"/>
            <a:stretch/>
          </p:blipFill>
          <p:spPr>
            <a:xfrm>
              <a:off x="7284916" y="2958478"/>
              <a:ext cx="1859084" cy="1295331"/>
            </a:xfrm>
            <a:prstGeom prst="rect">
              <a:avLst/>
            </a:prstGeom>
          </p:spPr>
        </p:pic>
        <p:pic>
          <p:nvPicPr>
            <p:cNvPr id="20" name="Billede 19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11959"/>
            <a:stretch/>
          </p:blipFill>
          <p:spPr>
            <a:xfrm>
              <a:off x="7284917" y="1556890"/>
              <a:ext cx="1859083" cy="1440063"/>
            </a:xfrm>
            <a:prstGeom prst="rect">
              <a:avLst/>
            </a:prstGeom>
          </p:spPr>
        </p:pic>
        <p:pic>
          <p:nvPicPr>
            <p:cNvPr id="21" name="Billede 20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718"/>
            <a:stretch/>
          </p:blipFill>
          <p:spPr>
            <a:xfrm>
              <a:off x="0" y="1594181"/>
              <a:ext cx="1954094" cy="140277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</a:t>
            </a:r>
            <a:r>
              <a:rPr lang="da-DK" b="1" dirty="0" smtClean="0"/>
              <a:t>i Danmark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da-DK" sz="2000" b="1" dirty="0" smtClean="0"/>
              <a:t>FM – Ledelse / teknik</a:t>
            </a:r>
          </a:p>
          <a:p>
            <a:pPr>
              <a:buNone/>
            </a:pPr>
            <a:r>
              <a:rPr lang="da-DK" sz="2000" b="1" dirty="0" smtClean="0"/>
              <a:t>	</a:t>
            </a:r>
            <a:endParaRPr lang="da-DK" sz="2000" b="1" dirty="0" smtClean="0"/>
          </a:p>
          <a:p>
            <a:pPr>
              <a:buNone/>
            </a:pPr>
            <a:r>
              <a:rPr lang="da-DK" sz="2000" b="1" dirty="0" smtClean="0"/>
              <a:t>	</a:t>
            </a:r>
            <a:r>
              <a:rPr lang="da-DK" sz="2000" b="1" dirty="0" smtClean="0"/>
              <a:t>Store enheder </a:t>
            </a:r>
            <a:r>
              <a:rPr lang="da-DK" sz="2000" b="1" dirty="0" smtClean="0"/>
              <a:t>	</a:t>
            </a:r>
            <a:r>
              <a:rPr lang="da-DK" sz="2000" b="1" dirty="0" smtClean="0"/>
              <a:t>-&gt;</a:t>
            </a:r>
          </a:p>
          <a:p>
            <a:pPr>
              <a:buNone/>
            </a:pPr>
            <a:r>
              <a:rPr lang="da-DK" sz="2000" b="1" dirty="0" smtClean="0"/>
              <a:t>	</a:t>
            </a:r>
            <a:r>
              <a:rPr lang="da-DK" sz="2000" b="1" dirty="0" smtClean="0"/>
              <a:t>	</a:t>
            </a:r>
            <a:r>
              <a:rPr lang="da-DK" sz="2000" dirty="0" smtClean="0"/>
              <a:t>Region Hovedstaden + 2.000.000 m2</a:t>
            </a:r>
          </a:p>
          <a:p>
            <a:pPr>
              <a:buNone/>
            </a:pPr>
            <a:r>
              <a:rPr lang="da-DK" sz="2000" b="1" dirty="0" smtClean="0"/>
              <a:t>	</a:t>
            </a:r>
            <a:r>
              <a:rPr lang="da-DK" sz="2000" b="1" dirty="0" smtClean="0"/>
              <a:t>Standardisering (ønske om) 	-&gt;</a:t>
            </a:r>
          </a:p>
          <a:p>
            <a:pPr>
              <a:buNone/>
            </a:pPr>
            <a:r>
              <a:rPr lang="da-DK" sz="2000" b="1" dirty="0" smtClean="0"/>
              <a:t>	</a:t>
            </a:r>
            <a:r>
              <a:rPr lang="da-DK" sz="2000" b="1" dirty="0" smtClean="0"/>
              <a:t>Prioritering af administrative kompetencer i ledelsen 	-&gt;</a:t>
            </a:r>
          </a:p>
          <a:p>
            <a:pPr>
              <a:buNone/>
            </a:pPr>
            <a:r>
              <a:rPr lang="da-DK" sz="2000" b="1" dirty="0" smtClean="0"/>
              <a:t>	</a:t>
            </a:r>
            <a:r>
              <a:rPr lang="da-DK" sz="2000" b="1" u="sng" dirty="0" smtClean="0"/>
              <a:t>S</a:t>
            </a:r>
            <a:r>
              <a:rPr lang="da-DK" sz="2000" b="1" dirty="0" smtClean="0"/>
              <a:t>ervice </a:t>
            </a:r>
            <a:r>
              <a:rPr lang="da-DK" sz="2000" b="1" u="sng" dirty="0" err="1" smtClean="0"/>
              <a:t>L</a:t>
            </a:r>
            <a:r>
              <a:rPr lang="da-DK" sz="2000" b="1" dirty="0" err="1" smtClean="0"/>
              <a:t>evel</a:t>
            </a:r>
            <a:r>
              <a:rPr lang="da-DK" sz="2000" b="1" dirty="0" smtClean="0"/>
              <a:t> </a:t>
            </a:r>
            <a:r>
              <a:rPr lang="da-DK" sz="2000" b="1" u="sng" dirty="0" smtClean="0"/>
              <a:t>A</a:t>
            </a:r>
            <a:r>
              <a:rPr lang="da-DK" sz="2000" b="1" dirty="0" smtClean="0"/>
              <a:t>greements – </a:t>
            </a:r>
            <a:r>
              <a:rPr lang="da-DK" sz="2000" b="1" dirty="0" err="1" smtClean="0"/>
              <a:t>SLA’s</a:t>
            </a:r>
            <a:endParaRPr lang="da-DK" sz="2000" b="1" dirty="0" smtClean="0"/>
          </a:p>
          <a:p>
            <a:pPr>
              <a:buNone/>
            </a:pPr>
            <a:endParaRPr lang="da-DK" sz="2000" b="1" dirty="0" smtClean="0"/>
          </a:p>
          <a:p>
            <a:pPr>
              <a:buNone/>
            </a:pPr>
            <a:r>
              <a:rPr lang="da-DK" sz="2000" b="1" dirty="0" smtClean="0"/>
              <a:t>	Er de tekniske afdelinger og FM klar ?</a:t>
            </a:r>
          </a:p>
          <a:p>
            <a:pPr>
              <a:buNone/>
            </a:pPr>
            <a:endParaRPr lang="da-DK" sz="2000" b="1" dirty="0" smtClean="0"/>
          </a:p>
          <a:p>
            <a:pPr>
              <a:buNone/>
            </a:pPr>
            <a:r>
              <a:rPr lang="da-DK" sz="2000" b="1" dirty="0" smtClean="0"/>
              <a:t>	CAFM – Computer </a:t>
            </a:r>
            <a:r>
              <a:rPr lang="da-DK" sz="2000" b="1" dirty="0" err="1" smtClean="0"/>
              <a:t>Aided</a:t>
            </a:r>
            <a:r>
              <a:rPr lang="da-DK" sz="2000" b="1" dirty="0" smtClean="0"/>
              <a:t> FM, totaldigitalisering</a:t>
            </a:r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11</a:t>
            </a:fld>
            <a:endParaRPr lang="da-DK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i Danmark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a-DK" sz="2000" b="1" dirty="0" smtClean="0"/>
              <a:t>FM – Ledelse / teknik</a:t>
            </a:r>
          </a:p>
          <a:p>
            <a:pPr>
              <a:buNone/>
            </a:pPr>
            <a:endParaRPr lang="da-DK" sz="2000" b="1" dirty="0" smtClean="0"/>
          </a:p>
          <a:p>
            <a:pPr>
              <a:buNone/>
            </a:pPr>
            <a:r>
              <a:rPr lang="da-DK" sz="2000" b="1" dirty="0" smtClean="0"/>
              <a:t>Delvis outsourcing </a:t>
            </a:r>
            <a:r>
              <a:rPr lang="da-DK" sz="2000" dirty="0" smtClean="0"/>
              <a:t>:	-&gt;	forskellige serviceopgaver</a:t>
            </a:r>
          </a:p>
          <a:p>
            <a:pPr>
              <a:buNone/>
            </a:pPr>
            <a:r>
              <a:rPr lang="da-DK" sz="2000" dirty="0" smtClean="0"/>
              <a:t>	</a:t>
            </a:r>
            <a:r>
              <a:rPr lang="da-DK" sz="2000" dirty="0" smtClean="0"/>
              <a:t>			-&gt;	Planlagt vedligehold</a:t>
            </a:r>
          </a:p>
          <a:p>
            <a:pPr>
              <a:buNone/>
            </a:pPr>
            <a:r>
              <a:rPr lang="da-DK" sz="2000" dirty="0" smtClean="0"/>
              <a:t>	</a:t>
            </a:r>
            <a:r>
              <a:rPr lang="da-DK" sz="2000" dirty="0" smtClean="0"/>
              <a:t>			-&gt;	Specielle /avancerede opgaver</a:t>
            </a:r>
          </a:p>
          <a:p>
            <a:pPr>
              <a:buNone/>
            </a:pPr>
            <a:endParaRPr lang="da-DK" sz="2000" dirty="0" smtClean="0"/>
          </a:p>
          <a:p>
            <a:pPr>
              <a:buNone/>
            </a:pPr>
            <a:r>
              <a:rPr lang="da-DK" sz="2000" b="1" dirty="0" smtClean="0"/>
              <a:t>Total outsourcing	</a:t>
            </a:r>
            <a:r>
              <a:rPr lang="da-DK" sz="2000" dirty="0" smtClean="0"/>
              <a:t> :	-&gt;	Ikke sket endnu på sygehuse</a:t>
            </a:r>
          </a:p>
          <a:p>
            <a:pPr>
              <a:buNone/>
            </a:pPr>
            <a:r>
              <a:rPr lang="da-DK" sz="2000" dirty="0" smtClean="0"/>
              <a:t>	</a:t>
            </a:r>
            <a:r>
              <a:rPr lang="da-DK" sz="2000" dirty="0" smtClean="0"/>
              <a:t>			-&gt;	Kompetencemæssigt muligt !!</a:t>
            </a:r>
          </a:p>
          <a:p>
            <a:pPr>
              <a:buNone/>
            </a:pPr>
            <a:r>
              <a:rPr lang="da-DK" sz="2000" dirty="0" smtClean="0"/>
              <a:t>	</a:t>
            </a:r>
            <a:r>
              <a:rPr lang="da-DK" sz="2000" dirty="0" smtClean="0"/>
              <a:t>			-&gt;	Aftalemæssigt voldsomt kompliceret</a:t>
            </a:r>
          </a:p>
          <a:p>
            <a:pPr>
              <a:buNone/>
            </a:pPr>
            <a:r>
              <a:rPr lang="da-DK" sz="2000" dirty="0" smtClean="0"/>
              <a:t>	</a:t>
            </a:r>
            <a:r>
              <a:rPr lang="da-DK" sz="2000" dirty="0" smtClean="0"/>
              <a:t>			-&gt;	Strategisk tvivlsomt</a:t>
            </a:r>
          </a:p>
          <a:p>
            <a:pPr>
              <a:buNone/>
            </a:pPr>
            <a:endParaRPr lang="da-DK" sz="2000" dirty="0" smtClean="0"/>
          </a:p>
          <a:p>
            <a:pPr>
              <a:buNone/>
            </a:pPr>
            <a:r>
              <a:rPr lang="da-DK" sz="2000" b="1" dirty="0" smtClean="0"/>
              <a:t>OPP &amp; ESCO</a:t>
            </a:r>
            <a:r>
              <a:rPr lang="da-DK" sz="2000" dirty="0" smtClean="0"/>
              <a:t>		-&gt; 	3. parts finansiering</a:t>
            </a:r>
          </a:p>
          <a:p>
            <a:pPr>
              <a:buNone/>
            </a:pP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12</a:t>
            </a:fld>
            <a:endParaRPr lang="da-DK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a-DK" sz="3600" dirty="0" smtClean="0"/>
              <a:t>FSTL </a:t>
            </a:r>
            <a:r>
              <a:rPr lang="da-DK" sz="3600" dirty="0" err="1" smtClean="0"/>
              <a:t>Høstmøte</a:t>
            </a:r>
            <a:r>
              <a:rPr lang="da-DK" sz="3600" dirty="0" smtClean="0"/>
              <a:t>, 2016	</a:t>
            </a:r>
            <a:r>
              <a:rPr lang="da-DK" dirty="0" smtClean="0"/>
              <a:t>	</a:t>
            </a:r>
            <a:r>
              <a:rPr lang="da-DK" b="1" dirty="0" smtClean="0"/>
              <a:t>Udviklingstendenser i Danmark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da-DK" dirty="0" smtClean="0"/>
          </a:p>
          <a:p>
            <a:pPr>
              <a:buNone/>
            </a:pPr>
            <a:r>
              <a:rPr lang="da-DK" sz="2000" b="1" dirty="0" smtClean="0"/>
              <a:t>Projektaflevering :</a:t>
            </a:r>
          </a:p>
          <a:p>
            <a:pPr>
              <a:buNone/>
            </a:pPr>
            <a:endParaRPr lang="da-DK" sz="2000" b="1" dirty="0" smtClean="0"/>
          </a:p>
          <a:p>
            <a:pPr>
              <a:buNone/>
            </a:pPr>
            <a:r>
              <a:rPr lang="da-DK" sz="2000" b="1" dirty="0" smtClean="0"/>
              <a:t>	Som vi ”plejer” ?</a:t>
            </a:r>
          </a:p>
          <a:p>
            <a:pPr>
              <a:buNone/>
            </a:pPr>
            <a:endParaRPr lang="da-DK" sz="2000" b="1" dirty="0" smtClean="0"/>
          </a:p>
          <a:p>
            <a:pPr>
              <a:buNone/>
            </a:pPr>
            <a:r>
              <a:rPr lang="da-DK" sz="2000" b="1" dirty="0" smtClean="0"/>
              <a:t>	</a:t>
            </a:r>
            <a:r>
              <a:rPr lang="da-DK" sz="2000" b="1" dirty="0" smtClean="0"/>
              <a:t>Eller med performance test ?</a:t>
            </a:r>
          </a:p>
          <a:p>
            <a:pPr>
              <a:buNone/>
            </a:pPr>
            <a:endParaRPr lang="da-DK" dirty="0" smtClean="0"/>
          </a:p>
          <a:p>
            <a:pPr>
              <a:buNone/>
            </a:pP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95DC-1870-496C-9101-B842A43900FD}" type="slidenum">
              <a:rPr lang="da-DK" smtClean="0"/>
              <a:pPr/>
              <a:t>13</a:t>
            </a:fld>
            <a:endParaRPr lang="da-DK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boks 2"/>
          <p:cNvSpPr txBox="1">
            <a:spLocks noChangeArrowheads="1"/>
          </p:cNvSpPr>
          <p:nvPr/>
        </p:nvSpPr>
        <p:spPr bwMode="auto">
          <a:xfrm>
            <a:off x="468313" y="1196975"/>
            <a:ext cx="79914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/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285750" indent="-285750" eaLnBrk="0" hangingPunct="0">
              <a:spcBef>
                <a:spcPct val="0"/>
              </a:spcBef>
              <a:defRPr/>
            </a:pPr>
            <a:endParaRPr lang="da-DK" altLang="da-DK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285750" indent="-285750" eaLnBrk="0" hangingPunct="0">
              <a:spcBef>
                <a:spcPct val="0"/>
              </a:spcBef>
              <a:defRPr/>
            </a:pP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0723" name="Billed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855663"/>
            <a:ext cx="7531100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kstboks 5"/>
          <p:cNvSpPr txBox="1"/>
          <p:nvPr/>
        </p:nvSpPr>
        <p:spPr>
          <a:xfrm>
            <a:off x="539750" y="1196975"/>
            <a:ext cx="3095625" cy="1938338"/>
          </a:xfrm>
          <a:prstGeom prst="rect">
            <a:avLst/>
          </a:prstGeom>
          <a:solidFill>
            <a:schemeClr val="bg2">
              <a:alpha val="78000"/>
            </a:schemeClr>
          </a:solidFill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Den visuelle aflevering:</a:t>
            </a:r>
          </a:p>
          <a:p>
            <a:pPr eaLnBrk="0" hangingPunct="0">
              <a:defRPr/>
            </a:pP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Det ser flot ud</a:t>
            </a:r>
          </a:p>
          <a:p>
            <a:pPr marL="342900" indent="-342900" eaLnBrk="0" hangingPunct="0">
              <a:buFontTx/>
              <a:buChar char="-"/>
              <a:defRPr/>
            </a:pP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Det sidder lige</a:t>
            </a:r>
          </a:p>
          <a:p>
            <a:pPr eaLnBrk="0" hangingPunct="0">
              <a:defRPr/>
            </a:pPr>
            <a:endParaRPr lang="da-DK" sz="20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" name="Tekstboks 9"/>
          <p:cNvSpPr txBox="1">
            <a:spLocks noChangeArrowheads="1"/>
          </p:cNvSpPr>
          <p:nvPr/>
        </p:nvSpPr>
        <p:spPr bwMode="auto">
          <a:xfrm>
            <a:off x="611188" y="180975"/>
            <a:ext cx="8137525" cy="1016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AB92-traditionen for visuel aflevering giver ufærdigt byggeri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b="1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Pladsholder til dato 1"/>
          <p:cNvSpPr>
            <a:spLocks noGrp="1"/>
          </p:cNvSpPr>
          <p:nvPr>
            <p:ph type="dt" sz="quarter" idx="10"/>
          </p:nvPr>
        </p:nvSpPr>
        <p:spPr>
          <a:xfrm>
            <a:off x="4932363" y="6324600"/>
            <a:ext cx="3297237" cy="273050"/>
          </a:xfrm>
        </p:spPr>
        <p:txBody>
          <a:bodyPr/>
          <a:lstStyle/>
          <a:p>
            <a:pPr>
              <a:defRPr/>
            </a:pPr>
            <a:r>
              <a:rPr lang="da-DK" dirty="0" smtClean="0"/>
              <a:t>CTS konferencen 4. og 6. oktober 2016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boks 2"/>
          <p:cNvSpPr txBox="1">
            <a:spLocks noChangeArrowheads="1"/>
          </p:cNvSpPr>
          <p:nvPr/>
        </p:nvSpPr>
        <p:spPr bwMode="auto">
          <a:xfrm>
            <a:off x="468313" y="1196975"/>
            <a:ext cx="79914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/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285750" indent="-285750" eaLnBrk="0" hangingPunct="0">
              <a:spcBef>
                <a:spcPct val="0"/>
              </a:spcBef>
              <a:defRPr/>
            </a:pPr>
            <a:endParaRPr lang="da-DK" altLang="da-DK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285750" indent="-285750" eaLnBrk="0" hangingPunct="0">
              <a:spcBef>
                <a:spcPct val="0"/>
              </a:spcBef>
              <a:defRPr/>
            </a:pP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1747" name="Billed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855663"/>
            <a:ext cx="7531100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kstboks 5"/>
          <p:cNvSpPr txBox="1"/>
          <p:nvPr/>
        </p:nvSpPr>
        <p:spPr>
          <a:xfrm>
            <a:off x="539750" y="1196975"/>
            <a:ext cx="3095625" cy="1938338"/>
          </a:xfrm>
          <a:prstGeom prst="rect">
            <a:avLst/>
          </a:prstGeom>
          <a:solidFill>
            <a:schemeClr val="bg2">
              <a:alpha val="78000"/>
            </a:schemeClr>
          </a:solidFill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Den visuelle aflevering:</a:t>
            </a:r>
          </a:p>
          <a:p>
            <a:pPr eaLnBrk="0" hangingPunct="0">
              <a:defRPr/>
            </a:pP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Det ser flot ud</a:t>
            </a:r>
          </a:p>
          <a:p>
            <a:pPr marL="342900" indent="-342900" eaLnBrk="0" hangingPunct="0">
              <a:buFontTx/>
              <a:buChar char="-"/>
              <a:defRPr/>
            </a:pP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Det sidder lige</a:t>
            </a:r>
          </a:p>
          <a:p>
            <a:pPr eaLnBrk="0" hangingPunct="0">
              <a:defRPr/>
            </a:pPr>
            <a:endParaRPr lang="da-DK" sz="20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8" name="Tekstboks 7"/>
          <p:cNvSpPr txBox="1"/>
          <p:nvPr/>
        </p:nvSpPr>
        <p:spPr>
          <a:xfrm>
            <a:off x="4787900" y="1196975"/>
            <a:ext cx="4248150" cy="4400550"/>
          </a:xfrm>
          <a:prstGeom prst="rect">
            <a:avLst/>
          </a:prstGeom>
          <a:solidFill>
            <a:schemeClr val="bg2">
              <a:alpha val="78000"/>
            </a:schemeClr>
          </a:solidFill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Performance test er aflevering baseret på afprøvninger:</a:t>
            </a:r>
          </a:p>
          <a:p>
            <a:pPr eaLnBrk="0" hangingPunct="0">
              <a:defRPr/>
            </a:pP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Virker det?</a:t>
            </a:r>
          </a:p>
          <a:p>
            <a:pPr marL="342900" indent="-342900" eaLnBrk="0" hangingPunct="0">
              <a:buFontTx/>
              <a:buChar char="-"/>
              <a:defRPr/>
            </a:pP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Er virkningsgrader opfyldt?</a:t>
            </a:r>
            <a:b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</a:b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Er det korrekt indreguleret?</a:t>
            </a:r>
            <a:b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</a:b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Kan vi betjene det?</a:t>
            </a:r>
            <a:b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</a:br>
            <a:endParaRPr lang="da-DK" altLang="da-DK" sz="2000" b="1" kern="0" dirty="0">
              <a:solidFill>
                <a:srgbClr val="000000"/>
              </a:solidFill>
              <a:ea typeface="ＭＳ Ｐゴシック" pitchFamily="34" charset="-128"/>
            </a:endParaRPr>
          </a:p>
          <a:p>
            <a:pPr marL="342900" indent="-342900" eaLnBrk="0" hangingPunct="0">
              <a:buFontTx/>
              <a:buChar char="-"/>
              <a:defRPr/>
            </a:pPr>
            <a:r>
              <a:rPr lang="da-DK" altLang="da-DK" sz="2000" b="1" kern="0" dirty="0">
                <a:solidFill>
                  <a:srgbClr val="000000"/>
                </a:solidFill>
                <a:ea typeface="ＭＳ Ｐゴシック" pitchFamily="34" charset="-128"/>
              </a:rPr>
              <a:t>Hvad gør vi, hvis der svares nej til ovenstående?</a:t>
            </a:r>
          </a:p>
          <a:p>
            <a:pPr eaLnBrk="0" hangingPunct="0">
              <a:defRPr/>
            </a:pPr>
            <a:endParaRPr lang="da-DK" sz="20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" name="Tekstboks 9"/>
          <p:cNvSpPr txBox="1">
            <a:spLocks noChangeArrowheads="1"/>
          </p:cNvSpPr>
          <p:nvPr/>
        </p:nvSpPr>
        <p:spPr bwMode="auto">
          <a:xfrm>
            <a:off x="611188" y="180975"/>
            <a:ext cx="8137525" cy="1016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b="1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AB92-traditionen for visuel aflevering giver </a:t>
            </a:r>
            <a:r>
              <a:rPr lang="da-DK" altLang="da-DK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ufærdigt byggeri</a:t>
            </a:r>
            <a:endParaRPr lang="da-DK" altLang="da-DK" b="1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b="1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Pladsholder til dato 1"/>
          <p:cNvSpPr>
            <a:spLocks noGrp="1"/>
          </p:cNvSpPr>
          <p:nvPr>
            <p:ph type="dt" sz="quarter" idx="10"/>
          </p:nvPr>
        </p:nvSpPr>
        <p:spPr>
          <a:xfrm>
            <a:off x="4932363" y="6324600"/>
            <a:ext cx="3297237" cy="273050"/>
          </a:xfrm>
        </p:spPr>
        <p:txBody>
          <a:bodyPr/>
          <a:lstStyle/>
          <a:p>
            <a:pPr>
              <a:defRPr/>
            </a:pPr>
            <a:r>
              <a:rPr lang="da-DK" dirty="0" smtClean="0"/>
              <a:t>CTS konferencen 4. og 6. oktober 2016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Billed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-22225"/>
            <a:ext cx="13558838" cy="680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kstboks 5"/>
          <p:cNvSpPr txBox="1">
            <a:spLocks noChangeArrowheads="1"/>
          </p:cNvSpPr>
          <p:nvPr/>
        </p:nvSpPr>
        <p:spPr bwMode="auto">
          <a:xfrm>
            <a:off x="184150" y="404813"/>
            <a:ext cx="3595688" cy="56324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Traditionen med </a:t>
            </a: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AB92 og visuel 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aflevering understøtter ikke installationsteknik.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/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- Derfor har byggebranchen 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 Danmark </a:t>
            </a: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ikke 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tradition for at slutfasen på installationer </a:t>
            </a: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planlægges tilstrækkeligt.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 AB92-traditionen skal bygherre påpege mangler.</a:t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/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- Hvordan skal bygherre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løfte en bevisbyrde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for funktionelle mangler?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/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- Er det rimeligt, at alle bygherrer skal kunne det?</a:t>
            </a:r>
          </a:p>
        </p:txBody>
      </p:sp>
      <p:sp>
        <p:nvSpPr>
          <p:cNvPr id="5" name="Pladsholder til dato 1"/>
          <p:cNvSpPr>
            <a:spLocks noGrp="1"/>
          </p:cNvSpPr>
          <p:nvPr>
            <p:ph type="dt" sz="quarter" idx="10"/>
          </p:nvPr>
        </p:nvSpPr>
        <p:spPr>
          <a:xfrm>
            <a:off x="4932363" y="6324600"/>
            <a:ext cx="3297237" cy="273050"/>
          </a:xfrm>
        </p:spPr>
        <p:txBody>
          <a:bodyPr/>
          <a:lstStyle/>
          <a:p>
            <a:pPr>
              <a:defRPr/>
            </a:pPr>
            <a:r>
              <a:rPr lang="da-DK" dirty="0" smtClean="0"/>
              <a:t>CTS konferencen 4. og 6. oktober 2016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/>
          <p:cNvPicPr>
            <a:picLocks noChangeAspect="1" noChangeArrowheads="1"/>
          </p:cNvPicPr>
          <p:nvPr/>
        </p:nvPicPr>
        <p:blipFill>
          <a:blip r:embed="rId3" cstate="print"/>
          <a:srcRect l="35950" t="21526" r="26221" b="12738"/>
          <a:stretch>
            <a:fillRect/>
          </a:stretch>
        </p:blipFill>
        <p:spPr bwMode="auto">
          <a:xfrm>
            <a:off x="249238" y="836613"/>
            <a:ext cx="4970462" cy="539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kstboks 1"/>
          <p:cNvSpPr txBox="1"/>
          <p:nvPr/>
        </p:nvSpPr>
        <p:spPr>
          <a:xfrm>
            <a:off x="5219700" y="1196975"/>
            <a:ext cx="3673475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Fremdrift på installationer når ikke 100% på tidspunktet for aflevering.</a:t>
            </a:r>
          </a:p>
          <a:p>
            <a:pPr eaLnBrk="0" hangingPunct="0">
              <a:defRPr/>
            </a:pP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Men der gennemføres aflevering alligevel.</a:t>
            </a:r>
          </a:p>
          <a:p>
            <a:pPr eaLnBrk="0" hangingPunct="0"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6" name="Tekstboks 5"/>
          <p:cNvSpPr txBox="1">
            <a:spLocks noChangeArrowheads="1"/>
          </p:cNvSpPr>
          <p:nvPr/>
        </p:nvSpPr>
        <p:spPr bwMode="auto">
          <a:xfrm>
            <a:off x="611188" y="180975"/>
            <a:ext cx="8137525" cy="4016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b="1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Styring af tid og økonomi under udførelsen glider</a:t>
            </a: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Pladsholder til dato 1"/>
          <p:cNvSpPr>
            <a:spLocks noGrp="1"/>
          </p:cNvSpPr>
          <p:nvPr>
            <p:ph type="dt" sz="quarter" idx="10"/>
          </p:nvPr>
        </p:nvSpPr>
        <p:spPr>
          <a:xfrm>
            <a:off x="4932363" y="6324600"/>
            <a:ext cx="3297237" cy="273050"/>
          </a:xfrm>
        </p:spPr>
        <p:txBody>
          <a:bodyPr/>
          <a:lstStyle/>
          <a:p>
            <a:pPr>
              <a:defRPr/>
            </a:pPr>
            <a:r>
              <a:rPr lang="da-DK" dirty="0" smtClean="0"/>
              <a:t>CTS konferencen 4. og 6. oktober 2016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boks 2"/>
          <p:cNvSpPr txBox="1">
            <a:spLocks noChangeArrowheads="1"/>
          </p:cNvSpPr>
          <p:nvPr/>
        </p:nvSpPr>
        <p:spPr bwMode="auto">
          <a:xfrm>
            <a:off x="412750" y="404813"/>
            <a:ext cx="8280400" cy="56324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b="1" kern="0" dirty="0">
                <a:solidFill>
                  <a:srgbClr val="000000"/>
                </a:solidFill>
                <a:cs typeface="Arial" charset="0"/>
              </a:rPr>
              <a:t>Tradition for aflevering trods store mangler. Et eksempel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AB92 aflevering juni 2015</a:t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Totalrådgivers vurdering: </a:t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Kapitalisering af mangler i installationer:         434.500 kr. </a:t>
            </a:r>
            <a:b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Alene visuelle registreringer.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Ingen tilsyn på CTS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BYGST </a:t>
            </a: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vurdering via 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performance test: </a:t>
            </a:r>
            <a:b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Kapitalisering af mangler i </a:t>
            </a: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installationsfag: 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14.715.000 kr.</a:t>
            </a:r>
            <a:b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CTS entreprise på ca. 65% fremdrift, </a:t>
            </a: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væsentlige mangler, aflevering 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nægtet og </a:t>
            </a: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dagbod iværksat.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/>
            </a:r>
            <a:b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altLang="da-DK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Entreprenørerne 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accepterede BYGST opgørelse over mangler og den </a:t>
            </a:r>
            <a:r>
              <a:rPr lang="da-DK" altLang="da-DK" kern="0" dirty="0" smtClean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afledte kapitalisering</a:t>
            </a:r>
            <a: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/>
            </a:r>
            <a:br>
              <a:rPr lang="da-DK" altLang="da-DK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da-DK" altLang="da-DK" kern="0" dirty="0" smtClean="0">
                <a:solidFill>
                  <a:srgbClr val="6699FF"/>
                </a:solidFill>
                <a:latin typeface="+mj-lt"/>
                <a:ea typeface="+mj-ea"/>
                <a:cs typeface="+mj-cs"/>
              </a:rPr>
              <a:t/>
            </a:r>
            <a:br>
              <a:rPr lang="da-DK" altLang="da-DK" kern="0" dirty="0" smtClean="0">
                <a:solidFill>
                  <a:srgbClr val="6699FF"/>
                </a:solidFill>
                <a:latin typeface="+mj-lt"/>
                <a:ea typeface="+mj-ea"/>
                <a:cs typeface="+mj-cs"/>
              </a:rPr>
            </a:b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kstboks 4"/>
          <p:cNvSpPr txBox="1">
            <a:spLocks noChangeArrowheads="1"/>
          </p:cNvSpPr>
          <p:nvPr/>
        </p:nvSpPr>
        <p:spPr bwMode="auto">
          <a:xfrm>
            <a:off x="611188" y="180975"/>
            <a:ext cx="8137525" cy="7080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b="1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Pladsholder til dato 1"/>
          <p:cNvSpPr>
            <a:spLocks noGrp="1"/>
          </p:cNvSpPr>
          <p:nvPr>
            <p:ph type="dt" sz="quarter" idx="10"/>
          </p:nvPr>
        </p:nvSpPr>
        <p:spPr>
          <a:xfrm>
            <a:off x="4932363" y="6324600"/>
            <a:ext cx="3297237" cy="273050"/>
          </a:xfrm>
        </p:spPr>
        <p:txBody>
          <a:bodyPr/>
          <a:lstStyle/>
          <a:p>
            <a:pPr>
              <a:defRPr/>
            </a:pPr>
            <a:r>
              <a:rPr lang="da-DK" dirty="0" smtClean="0"/>
              <a:t>CTS konferencen 4. og 6. oktober 2016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/>
          <p:cNvPicPr>
            <a:picLocks noChangeAspect="1" noChangeArrowheads="1"/>
          </p:cNvPicPr>
          <p:nvPr/>
        </p:nvPicPr>
        <p:blipFill>
          <a:blip r:embed="rId3" cstate="print"/>
          <a:srcRect l="35950" t="21526" r="26221" b="12738"/>
          <a:stretch>
            <a:fillRect/>
          </a:stretch>
        </p:blipFill>
        <p:spPr bwMode="auto">
          <a:xfrm>
            <a:off x="249238" y="836613"/>
            <a:ext cx="4970462" cy="539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kstboks 1"/>
          <p:cNvSpPr txBox="1"/>
          <p:nvPr/>
        </p:nvSpPr>
        <p:spPr>
          <a:xfrm>
            <a:off x="5164138" y="203200"/>
            <a:ext cx="3673475" cy="59388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a-DK" sz="2000" b="1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Konsekvenser:</a:t>
            </a:r>
            <a:br>
              <a:rPr lang="da-DK" sz="2000" b="1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sz="2000" b="1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Forringet funktionalitet</a:t>
            </a: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Brugere som klager</a:t>
            </a: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Problemer med indeklima</a:t>
            </a: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Forstyrrelser af driften</a:t>
            </a: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Langvarige og komplicerede konflikter</a:t>
            </a:r>
            <a:b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Tab for alle parter</a:t>
            </a:r>
            <a:b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For højt energiforbrug</a:t>
            </a:r>
            <a:b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Reduceret levetid på komponenter</a:t>
            </a:r>
          </a:p>
        </p:txBody>
      </p:sp>
      <p:sp>
        <p:nvSpPr>
          <p:cNvPr id="6" name="Pladsholder til dato 1"/>
          <p:cNvSpPr>
            <a:spLocks noGrp="1"/>
          </p:cNvSpPr>
          <p:nvPr>
            <p:ph type="dt" sz="quarter" idx="10"/>
          </p:nvPr>
        </p:nvSpPr>
        <p:spPr>
          <a:xfrm>
            <a:off x="4932363" y="6324600"/>
            <a:ext cx="3297237" cy="273050"/>
          </a:xfrm>
        </p:spPr>
        <p:txBody>
          <a:bodyPr/>
          <a:lstStyle/>
          <a:p>
            <a:pPr>
              <a:defRPr/>
            </a:pPr>
            <a:r>
              <a:rPr lang="da-DK" dirty="0" smtClean="0"/>
              <a:t>CTS konferencen 4. og 6. oktober 2016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kstboks 6"/>
          <p:cNvSpPr txBox="1">
            <a:spLocks noChangeArrowheads="1"/>
          </p:cNvSpPr>
          <p:nvPr/>
        </p:nvSpPr>
        <p:spPr bwMode="auto">
          <a:xfrm>
            <a:off x="611188" y="180975"/>
            <a:ext cx="8137525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4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spcBef>
                <a:spcPct val="40000"/>
              </a:spcBef>
              <a:buFont typeface="Times" pitchFamily="48" charset="0"/>
              <a:buChar char="•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spcBef>
                <a:spcPct val="40000"/>
              </a:spcBef>
              <a:buChar char="–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spcBef>
                <a:spcPct val="40000"/>
              </a:spcBef>
              <a:buFont typeface="Times" pitchFamily="48" charset="0"/>
              <a:buChar char="•"/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spcBef>
                <a:spcPct val="40000"/>
              </a:spcBef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Font typeface="Times" pitchFamily="48" charset="0"/>
              <a:buChar char="–"/>
              <a:defRPr sz="1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da-DK" altLang="da-DK" b="1" kern="0" dirty="0">
                <a:solidFill>
                  <a:srgbClr val="000000"/>
                </a:solidFill>
                <a:cs typeface="Arial" charset="0"/>
              </a:rPr>
              <a:t>Ændret </a:t>
            </a:r>
            <a:r>
              <a:rPr lang="da-DK" altLang="da-DK" b="1" kern="0" dirty="0" smtClean="0">
                <a:solidFill>
                  <a:srgbClr val="000000"/>
                </a:solidFill>
                <a:cs typeface="Arial" charset="0"/>
              </a:rPr>
              <a:t>planlægning</a:t>
            </a:r>
            <a:endParaRPr lang="da-DK" altLang="da-DK" kern="0" dirty="0" smtClean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kstboks 5"/>
          <p:cNvSpPr txBox="1"/>
          <p:nvPr/>
        </p:nvSpPr>
        <p:spPr>
          <a:xfrm>
            <a:off x="5219700" y="1196975"/>
            <a:ext cx="3673475" cy="4400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Udførelsesfasen skal planlægges og styres efter at performance test bestås ved AB92 / ABT93-aflevering. </a:t>
            </a:r>
          </a:p>
          <a:p>
            <a:pPr eaLnBrk="0" hangingPunct="0">
              <a:defRPr/>
            </a:pP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Forlænger det byggetiden?</a:t>
            </a:r>
          </a:p>
          <a:p>
            <a:pPr eaLnBrk="0" hangingPunct="0">
              <a:defRPr/>
            </a:pP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Koster det ekstra?</a:t>
            </a:r>
          </a:p>
          <a:p>
            <a:pPr eaLnBrk="0" hangingPunct="0">
              <a:defRPr/>
            </a:pP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Nej. Men det kræver ændret planlægning. </a:t>
            </a:r>
            <a:b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da-DK" sz="2000" kern="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eaLnBrk="0" hangingPunct="0">
              <a:defRPr/>
            </a:pPr>
            <a:r>
              <a:rPr lang="da-DK" sz="2000" kern="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Og, det kræver ændrede aftalevilkår</a:t>
            </a:r>
          </a:p>
        </p:txBody>
      </p:sp>
      <p:pic>
        <p:nvPicPr>
          <p:cNvPr id="40964" name="Picture 6"/>
          <p:cNvPicPr>
            <a:picLocks noChangeAspect="1" noChangeArrowheads="1"/>
          </p:cNvPicPr>
          <p:nvPr/>
        </p:nvPicPr>
        <p:blipFill>
          <a:blip r:embed="rId3" cstate="print"/>
          <a:srcRect l="35876" t="21642" r="26221" b="12738"/>
          <a:stretch>
            <a:fillRect/>
          </a:stretch>
        </p:blipFill>
        <p:spPr bwMode="auto">
          <a:xfrm>
            <a:off x="323850" y="725488"/>
            <a:ext cx="4999038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0965" name="Lige pilforbindelse 4"/>
          <p:cNvCxnSpPr>
            <a:cxnSpLocks noChangeShapeType="1"/>
          </p:cNvCxnSpPr>
          <p:nvPr/>
        </p:nvCxnSpPr>
        <p:spPr bwMode="auto">
          <a:xfrm flipH="1">
            <a:off x="5035550" y="836613"/>
            <a:ext cx="688975" cy="503237"/>
          </a:xfrm>
          <a:prstGeom prst="straightConnector1">
            <a:avLst/>
          </a:prstGeom>
          <a:noFill/>
          <a:ln w="508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8" name="Pladsholder til dato 1"/>
          <p:cNvSpPr>
            <a:spLocks noGrp="1"/>
          </p:cNvSpPr>
          <p:nvPr>
            <p:ph type="dt" sz="quarter" idx="10"/>
          </p:nvPr>
        </p:nvSpPr>
        <p:spPr>
          <a:xfrm>
            <a:off x="4932363" y="6324600"/>
            <a:ext cx="3297237" cy="273050"/>
          </a:xfrm>
        </p:spPr>
        <p:txBody>
          <a:bodyPr/>
          <a:lstStyle/>
          <a:p>
            <a:pPr>
              <a:defRPr/>
            </a:pPr>
            <a:r>
              <a:rPr lang="da-DK" dirty="0" smtClean="0"/>
              <a:t>CTS konferencen 4. og 6. oktober 2016</a:t>
            </a:r>
            <a:endParaRPr lang="da-DK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ontor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ontor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ontor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318</TotalTime>
  <Words>714</Words>
  <Application>Microsoft Office PowerPoint</Application>
  <PresentationFormat>Skærmshow (4:3)</PresentationFormat>
  <Paragraphs>215</Paragraphs>
  <Slides>20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20</vt:i4>
      </vt:variant>
    </vt:vector>
  </HeadingPairs>
  <TitlesOfParts>
    <vt:vector size="21" baseType="lpstr">
      <vt:lpstr>Kontortema</vt:lpstr>
      <vt:lpstr>FSTL Høstmøte, 2016  Udviklingstendenser i Danmark</vt:lpstr>
      <vt:lpstr>FSTL Høstmøte, 2016  Udviklingstendenser i Danmark</vt:lpstr>
      <vt:lpstr>FSTL Høstmøte, 2016  Udviklingstendenser i Danmark</vt:lpstr>
      <vt:lpstr>FSTL Høstmøte, 2016  Udviklingstendenser i Danmark</vt:lpstr>
      <vt:lpstr>FSTL Høstmøte, 2016  Udviklingstendenser i Danmark</vt:lpstr>
      <vt:lpstr>Dias nummer 6</vt:lpstr>
      <vt:lpstr>FSTL Høstmøte, 2016  Udviklingstendenser i Danmark</vt:lpstr>
      <vt:lpstr>FSTL Høstmøte, 2016  Udviklingstendenser i Danmark</vt:lpstr>
      <vt:lpstr>FSTL Høstmøte, 2016  Udviklingstendenser i Danmark</vt:lpstr>
      <vt:lpstr>FSTL Høstmøte, 2016  Udviklingstendenser i Danmark</vt:lpstr>
      <vt:lpstr>FSTL Høstmøte, 2016  Udviklingstendenser i Danmark</vt:lpstr>
      <vt:lpstr>FSTL Høstmøte, 2016  Udviklingstendenser i Danmark</vt:lpstr>
      <vt:lpstr>FSTL Høstmøte, 2016  Udviklingstendenser i Danmark</vt:lpstr>
      <vt:lpstr>Dias nummer 14</vt:lpstr>
      <vt:lpstr>Dias nummer 15</vt:lpstr>
      <vt:lpstr>Dias nummer 16</vt:lpstr>
      <vt:lpstr>Dias nummer 17</vt:lpstr>
      <vt:lpstr>Dias nummer 18</vt:lpstr>
      <vt:lpstr>Dias nummer 19</vt:lpstr>
      <vt:lpstr>Dias nummer 20</vt:lpstr>
    </vt:vector>
  </TitlesOfParts>
  <Company>Balslev A/S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Dias nummer 1</dc:title>
  <dc:creator>Mogens Thrane</dc:creator>
  <cp:lastModifiedBy>Mogens Thrane</cp:lastModifiedBy>
  <cp:revision>30</cp:revision>
  <dcterms:created xsi:type="dcterms:W3CDTF">2016-10-16T09:43:04Z</dcterms:created>
  <dcterms:modified xsi:type="dcterms:W3CDTF">2016-10-16T18:19:14Z</dcterms:modified>
</cp:coreProperties>
</file>