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366" r:id="rId2"/>
    <p:sldId id="371" r:id="rId3"/>
    <p:sldId id="445" r:id="rId4"/>
    <p:sldId id="364" r:id="rId5"/>
    <p:sldId id="439" r:id="rId6"/>
    <p:sldId id="365" r:id="rId7"/>
    <p:sldId id="423" r:id="rId8"/>
    <p:sldId id="446" r:id="rId9"/>
    <p:sldId id="391" r:id="rId10"/>
    <p:sldId id="426" r:id="rId11"/>
    <p:sldId id="417" r:id="rId12"/>
    <p:sldId id="418" r:id="rId13"/>
    <p:sldId id="419" r:id="rId14"/>
    <p:sldId id="416" r:id="rId15"/>
    <p:sldId id="441" r:id="rId16"/>
    <p:sldId id="392" r:id="rId17"/>
    <p:sldId id="398" r:id="rId18"/>
    <p:sldId id="393" r:id="rId19"/>
    <p:sldId id="400" r:id="rId20"/>
    <p:sldId id="402" r:id="rId21"/>
    <p:sldId id="395" r:id="rId22"/>
    <p:sldId id="383" r:id="rId23"/>
    <p:sldId id="399" r:id="rId24"/>
    <p:sldId id="394" r:id="rId25"/>
    <p:sldId id="413" r:id="rId26"/>
    <p:sldId id="442" r:id="rId27"/>
    <p:sldId id="396" r:id="rId28"/>
    <p:sldId id="443" r:id="rId29"/>
    <p:sldId id="444" r:id="rId30"/>
    <p:sldId id="397" r:id="rId31"/>
    <p:sldId id="429" r:id="rId32"/>
    <p:sldId id="373" r:id="rId33"/>
  </p:sldIdLst>
  <p:sldSz cx="9144000" cy="6858000" type="screen4x3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aks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94" autoAdjust="0"/>
  </p:normalViewPr>
  <p:slideViewPr>
    <p:cSldViewPr>
      <p:cViewPr>
        <p:scale>
          <a:sx n="50" d="100"/>
          <a:sy n="50" d="100"/>
        </p:scale>
        <p:origin x="-1866" y="-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IS-FIL09.so.hf.no\Work09$\xnnmoe\Mine%20Dokumenter\NTNU\MASTER\Litteratur\NS3454\Anonymisert%20Ver%204.0NfN%20sykehus%20-%20%20N&#248;kkeltallsrapport%202013%20per%2030.08.2013%20KS%20av%20tal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IS-FIL09.so.hf.no\Work09$\xnnmoe\Mine%20Dokumenter\NTNU\MASTER\Litteratur\NS3454\Anonymisert%20Ver%204.0NfN%20sykehus%20-%20%20N&#248;kkeltallsrapport%202013%20per%2030.08.2013%20KS%20av%20tal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/>
            </a:pPr>
            <a:r>
              <a:rPr lang="nb-NO" sz="1050"/>
              <a:t>Rangering av servicekostnader i kr per pasient (snittverdi for alle sykehusene)</a:t>
            </a:r>
          </a:p>
        </c:rich>
      </c:tx>
      <c:layout>
        <c:manualLayout>
          <c:xMode val="edge"/>
          <c:yMode val="edge"/>
          <c:x val="0.10830489192263937"/>
          <c:y val="4.962779156327543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0502449992385766E-2"/>
          <c:y val="0.17153652668416447"/>
          <c:w val="0.90872808703623553"/>
          <c:h val="0.6376526445360583"/>
        </c:manualLayout>
      </c:layout>
      <c:barChart>
        <c:barDir val="col"/>
        <c:grouping val="clustered"/>
        <c:varyColors val="0"/>
        <c:ser>
          <c:idx val="1"/>
          <c:order val="0"/>
          <c:tx>
            <c:v>2010</c:v>
          </c:tx>
          <c:invertIfNegative val="0"/>
          <c:cat>
            <c:strRef>
              <c:f>'[Anonymisert Ver 4.0NfN sykehus -  Nøkkeltallsrapport 2013 per 30.08.2013 KS av tall.xlsx]Tjenestelisten 2012'!$P$12:$P$16</c:f>
              <c:strCache>
                <c:ptCount val="5"/>
                <c:pt idx="0">
                  <c:v>Kjøkken/Kantine</c:v>
                </c:pt>
                <c:pt idx="1">
                  <c:v>Vaskeri/tekstilkostnader</c:v>
                </c:pt>
                <c:pt idx="2">
                  <c:v>Arkiv-, post- og budtjeneste</c:v>
                </c:pt>
                <c:pt idx="3">
                  <c:v>Annet pasientrelatert</c:v>
                </c:pt>
                <c:pt idx="4">
                  <c:v>Sentralbord - og resepsjonstjeneste</c:v>
                </c:pt>
              </c:strCache>
            </c:strRef>
          </c:cat>
          <c:val>
            <c:numRef>
              <c:f>'[Anonymisert Ver 4.0NfN sykehus -  Nøkkeltallsrapport 2013 per 30.08.2013 KS av tall.xlsx]Tjenestelisten 2012'!$S$12:$S$16</c:f>
              <c:numCache>
                <c:formatCode>0</c:formatCode>
                <c:ptCount val="5"/>
                <c:pt idx="0">
                  <c:v>193.15567154589186</c:v>
                </c:pt>
                <c:pt idx="1">
                  <c:v>89.631252626552396</c:v>
                </c:pt>
                <c:pt idx="2">
                  <c:v>71</c:v>
                </c:pt>
                <c:pt idx="3">
                  <c:v>61.531634436527582</c:v>
                </c:pt>
                <c:pt idx="4">
                  <c:v>33.020007603427295</c:v>
                </c:pt>
              </c:numCache>
            </c:numRef>
          </c:val>
        </c:ser>
        <c:ser>
          <c:idx val="0"/>
          <c:order val="1"/>
          <c:tx>
            <c:v>2011</c:v>
          </c:tx>
          <c:invertIfNegative val="0"/>
          <c:cat>
            <c:strRef>
              <c:f>'[Anonymisert Ver 4.0NfN sykehus -  Nøkkeltallsrapport 2013 per 30.08.2013 KS av tall.xlsx]Tjenestelisten 2012'!$P$12:$P$16</c:f>
              <c:strCache>
                <c:ptCount val="5"/>
                <c:pt idx="0">
                  <c:v>Kjøkken/Kantine</c:v>
                </c:pt>
                <c:pt idx="1">
                  <c:v>Vaskeri/tekstilkostnader</c:v>
                </c:pt>
                <c:pt idx="2">
                  <c:v>Arkiv-, post- og budtjeneste</c:v>
                </c:pt>
                <c:pt idx="3">
                  <c:v>Annet pasientrelatert</c:v>
                </c:pt>
                <c:pt idx="4">
                  <c:v>Sentralbord - og resepsjonstjeneste</c:v>
                </c:pt>
              </c:strCache>
            </c:strRef>
          </c:cat>
          <c:val>
            <c:numRef>
              <c:f>'[Anonymisert Ver 4.0NfN sykehus -  Nøkkeltallsrapport 2013 per 30.08.2013 KS av tall.xlsx]Tjenestelisten 2012'!$R$12:$R$16</c:f>
              <c:numCache>
                <c:formatCode>General</c:formatCode>
                <c:ptCount val="5"/>
                <c:pt idx="0">
                  <c:v>176</c:v>
                </c:pt>
                <c:pt idx="1">
                  <c:v>101</c:v>
                </c:pt>
                <c:pt idx="2">
                  <c:v>74</c:v>
                </c:pt>
                <c:pt idx="3" formatCode="#,##0">
                  <c:v>66</c:v>
                </c:pt>
                <c:pt idx="4" formatCode="#,##0">
                  <c:v>32</c:v>
                </c:pt>
              </c:numCache>
            </c:numRef>
          </c:val>
        </c:ser>
        <c:ser>
          <c:idx val="2"/>
          <c:order val="2"/>
          <c:tx>
            <c:v>2012</c:v>
          </c:tx>
          <c:invertIfNegative val="0"/>
          <c:val>
            <c:numRef>
              <c:f>'[Anonymisert Ver 4.0NfN sykehus -  Nøkkeltallsrapport 2013 per 30.08.2013 KS av tall.xlsx]Tjenestelisten 2012'!$Q$12:$Q$16</c:f>
              <c:numCache>
                <c:formatCode>General</c:formatCode>
                <c:ptCount val="5"/>
                <c:pt idx="0">
                  <c:v>197</c:v>
                </c:pt>
                <c:pt idx="1">
                  <c:v>100</c:v>
                </c:pt>
                <c:pt idx="2">
                  <c:v>77</c:v>
                </c:pt>
                <c:pt idx="3">
                  <c:v>70</c:v>
                </c:pt>
                <c:pt idx="4">
                  <c:v>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6316416"/>
        <c:axId val="96334592"/>
      </c:barChart>
      <c:catAx>
        <c:axId val="9631641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800"/>
            </a:pPr>
            <a:endParaRPr lang="nb-NO"/>
          </a:p>
        </c:txPr>
        <c:crossAx val="96334592"/>
        <c:crosses val="autoZero"/>
        <c:auto val="1"/>
        <c:lblAlgn val="ctr"/>
        <c:lblOffset val="100"/>
        <c:noMultiLvlLbl val="0"/>
      </c:catAx>
      <c:valAx>
        <c:axId val="96334592"/>
        <c:scaling>
          <c:orientation val="minMax"/>
        </c:scaling>
        <c:delete val="0"/>
        <c:axPos val="l"/>
        <c:majorGridlines/>
        <c:numFmt formatCode="0" sourceLinked="1"/>
        <c:majorTickMark val="none"/>
        <c:minorTickMark val="none"/>
        <c:tickLblPos val="nextTo"/>
        <c:txPr>
          <a:bodyPr/>
          <a:lstStyle/>
          <a:p>
            <a:pPr>
              <a:defRPr sz="800"/>
            </a:pPr>
            <a:endParaRPr lang="nb-NO"/>
          </a:p>
        </c:txPr>
        <c:crossAx val="963164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6970537385898439"/>
          <c:y val="0.35090404642347744"/>
          <c:w val="8.4788369030662974E-2"/>
          <c:h val="0.18836368110236221"/>
        </c:manualLayout>
      </c:layout>
      <c:overlay val="0"/>
      <c:txPr>
        <a:bodyPr/>
        <a:lstStyle/>
        <a:p>
          <a:pPr>
            <a:defRPr sz="800"/>
          </a:pPr>
          <a:endParaRPr lang="nb-NO"/>
        </a:p>
      </c:txPr>
    </c:legend>
    <c:plotVisOnly val="1"/>
    <c:dispBlanksAs val="gap"/>
    <c:showDLblsOverMax val="0"/>
  </c:chart>
  <c:spPr>
    <a:ln w="6350"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 sz="1050"/>
            </a:pPr>
            <a:r>
              <a:rPr lang="nb-NO" sz="1050"/>
              <a:t>Snittkostnader for eiendomstjenester i kr per </a:t>
            </a:r>
            <a:r>
              <a:rPr lang="nb-NO" sz="105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kvm</a:t>
            </a:r>
            <a:r>
              <a:rPr lang="nb-NO" sz="1050"/>
              <a:t> BTA 2010-2012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5.9125885714797599E-2"/>
          <c:y val="0.12087832933926737"/>
          <c:w val="0.92464987951591371"/>
          <c:h val="0.76761979752530929"/>
        </c:manualLayout>
      </c:layout>
      <c:barChart>
        <c:barDir val="col"/>
        <c:grouping val="clustered"/>
        <c:varyColors val="0"/>
        <c:ser>
          <c:idx val="1"/>
          <c:order val="0"/>
          <c:tx>
            <c:v>2010</c:v>
          </c:tx>
          <c:invertIfNegative val="0"/>
          <c:cat>
            <c:strRef>
              <c:f>'[Anonymisert Ver 4.0NfN sykehus -  Nøkkeltallsrapport 2013 per 30.08.2013 KS av tall.xlsx]Tjenestelisten 2012'!$P$3:$P$16</c:f>
              <c:strCache>
                <c:ptCount val="14"/>
                <c:pt idx="0">
                  <c:v>Renhold</c:v>
                </c:pt>
                <c:pt idx="1">
                  <c:v>Energi</c:v>
                </c:pt>
                <c:pt idx="2">
                  <c:v>Løpende drift</c:v>
                </c:pt>
                <c:pt idx="3">
                  <c:v>Vedlikehold</c:v>
                </c:pt>
                <c:pt idx="4">
                  <c:v>Forvaltning</c:v>
                </c:pt>
                <c:pt idx="5">
                  <c:v>Vakt og sikring</c:v>
                </c:pt>
                <c:pt idx="6">
                  <c:v>Avfallshåndtering</c:v>
                </c:pt>
                <c:pt idx="7">
                  <c:v>Vann og avløp</c:v>
                </c:pt>
                <c:pt idx="8">
                  <c:v>Utendørs</c:v>
                </c:pt>
                <c:pt idx="9">
                  <c:v>Kjøkken/Kantine</c:v>
                </c:pt>
                <c:pt idx="10">
                  <c:v>Vaskeri/tekstilkostnader</c:v>
                </c:pt>
                <c:pt idx="11">
                  <c:v>Arkiv-, post- og budtjeneste</c:v>
                </c:pt>
                <c:pt idx="12">
                  <c:v>Annet pasientrelatert</c:v>
                </c:pt>
                <c:pt idx="13">
                  <c:v>Sentralbord - og resepsjonstjeneste</c:v>
                </c:pt>
              </c:strCache>
            </c:strRef>
          </c:cat>
          <c:val>
            <c:numRef>
              <c:f>'[Anonymisert Ver 4.0NfN sykehus -  Nøkkeltallsrapport 2013 per 30.08.2013 KS av tall.xlsx]Tjenestelisten 2012'!$S$3:$S$11</c:f>
              <c:numCache>
                <c:formatCode>0</c:formatCode>
                <c:ptCount val="9"/>
                <c:pt idx="0">
                  <c:v>342.45359608706525</c:v>
                </c:pt>
                <c:pt idx="1">
                  <c:v>257.32908003092791</c:v>
                </c:pt>
                <c:pt idx="2">
                  <c:v>220.78122578615566</c:v>
                </c:pt>
                <c:pt idx="3">
                  <c:v>44.637962884855341</c:v>
                </c:pt>
                <c:pt idx="4">
                  <c:v>41.77676527702036</c:v>
                </c:pt>
                <c:pt idx="5">
                  <c:v>40.252052314090456</c:v>
                </c:pt>
                <c:pt idx="6">
                  <c:v>29.353072756053251</c:v>
                </c:pt>
                <c:pt idx="7">
                  <c:v>24.241277659163213</c:v>
                </c:pt>
                <c:pt idx="8">
                  <c:v>18.199900683596777</c:v>
                </c:pt>
              </c:numCache>
            </c:numRef>
          </c:val>
        </c:ser>
        <c:ser>
          <c:idx val="0"/>
          <c:order val="1"/>
          <c:tx>
            <c:v>2011</c:v>
          </c:tx>
          <c:invertIfNegative val="0"/>
          <c:cat>
            <c:strRef>
              <c:f>'[Anonymisert Ver 4.0NfN sykehus -  Nøkkeltallsrapport 2013 per 30.08.2013 KS av tall.xlsx]Tjenestelisten 2012'!$P$3:$P$16</c:f>
              <c:strCache>
                <c:ptCount val="14"/>
                <c:pt idx="0">
                  <c:v>Renhold</c:v>
                </c:pt>
                <c:pt idx="1">
                  <c:v>Energi</c:v>
                </c:pt>
                <c:pt idx="2">
                  <c:v>Løpende drift</c:v>
                </c:pt>
                <c:pt idx="3">
                  <c:v>Vedlikehold</c:v>
                </c:pt>
                <c:pt idx="4">
                  <c:v>Forvaltning</c:v>
                </c:pt>
                <c:pt idx="5">
                  <c:v>Vakt og sikring</c:v>
                </c:pt>
                <c:pt idx="6">
                  <c:v>Avfallshåndtering</c:v>
                </c:pt>
                <c:pt idx="7">
                  <c:v>Vann og avløp</c:v>
                </c:pt>
                <c:pt idx="8">
                  <c:v>Utendørs</c:v>
                </c:pt>
                <c:pt idx="9">
                  <c:v>Kjøkken/Kantine</c:v>
                </c:pt>
                <c:pt idx="10">
                  <c:v>Vaskeri/tekstilkostnader</c:v>
                </c:pt>
                <c:pt idx="11">
                  <c:v>Arkiv-, post- og budtjeneste</c:v>
                </c:pt>
                <c:pt idx="12">
                  <c:v>Annet pasientrelatert</c:v>
                </c:pt>
                <c:pt idx="13">
                  <c:v>Sentralbord - og resepsjonstjeneste</c:v>
                </c:pt>
              </c:strCache>
            </c:strRef>
          </c:cat>
          <c:val>
            <c:numRef>
              <c:f>'[Anonymisert Ver 4.0NfN sykehus -  Nøkkeltallsrapport 2013 per 30.08.2013 KS av tall.xlsx]Tjenestelisten 2012'!$R$3:$R$11</c:f>
              <c:numCache>
                <c:formatCode>General</c:formatCode>
                <c:ptCount val="9"/>
                <c:pt idx="0">
                  <c:v>311</c:v>
                </c:pt>
                <c:pt idx="1">
                  <c:v>219</c:v>
                </c:pt>
                <c:pt idx="2">
                  <c:v>197</c:v>
                </c:pt>
                <c:pt idx="3">
                  <c:v>75</c:v>
                </c:pt>
                <c:pt idx="4">
                  <c:v>40</c:v>
                </c:pt>
                <c:pt idx="5">
                  <c:v>37</c:v>
                </c:pt>
                <c:pt idx="6">
                  <c:v>30</c:v>
                </c:pt>
                <c:pt idx="7">
                  <c:v>21</c:v>
                </c:pt>
                <c:pt idx="8">
                  <c:v>11</c:v>
                </c:pt>
              </c:numCache>
            </c:numRef>
          </c:val>
        </c:ser>
        <c:ser>
          <c:idx val="2"/>
          <c:order val="2"/>
          <c:tx>
            <c:v>2012</c:v>
          </c:tx>
          <c:invertIfNegative val="0"/>
          <c:cat>
            <c:strRef>
              <c:f>'[Anonymisert Ver 4.0NfN sykehus -  Nøkkeltallsrapport 2013 per 30.08.2013 KS av tall.xlsx]Tjenestelisten 2012'!$P$3:$P$16</c:f>
              <c:strCache>
                <c:ptCount val="14"/>
                <c:pt idx="0">
                  <c:v>Renhold</c:v>
                </c:pt>
                <c:pt idx="1">
                  <c:v>Energi</c:v>
                </c:pt>
                <c:pt idx="2">
                  <c:v>Løpende drift</c:v>
                </c:pt>
                <c:pt idx="3">
                  <c:v>Vedlikehold</c:v>
                </c:pt>
                <c:pt idx="4">
                  <c:v>Forvaltning</c:v>
                </c:pt>
                <c:pt idx="5">
                  <c:v>Vakt og sikring</c:v>
                </c:pt>
                <c:pt idx="6">
                  <c:v>Avfallshåndtering</c:v>
                </c:pt>
                <c:pt idx="7">
                  <c:v>Vann og avløp</c:v>
                </c:pt>
                <c:pt idx="8">
                  <c:v>Utendørs</c:v>
                </c:pt>
                <c:pt idx="9">
                  <c:v>Kjøkken/Kantine</c:v>
                </c:pt>
                <c:pt idx="10">
                  <c:v>Vaskeri/tekstilkostnader</c:v>
                </c:pt>
                <c:pt idx="11">
                  <c:v>Arkiv-, post- og budtjeneste</c:v>
                </c:pt>
                <c:pt idx="12">
                  <c:v>Annet pasientrelatert</c:v>
                </c:pt>
                <c:pt idx="13">
                  <c:v>Sentralbord - og resepsjonstjeneste</c:v>
                </c:pt>
              </c:strCache>
            </c:strRef>
          </c:cat>
          <c:val>
            <c:numRef>
              <c:f>'[Anonymisert Ver 4.0NfN sykehus -  Nøkkeltallsrapport 2013 per 30.08.2013 KS av tall.xlsx]Tjenestelisten 2012'!$Q$3:$Q$11</c:f>
              <c:numCache>
                <c:formatCode>General</c:formatCode>
                <c:ptCount val="9"/>
                <c:pt idx="0">
                  <c:v>296</c:v>
                </c:pt>
                <c:pt idx="1">
                  <c:v>234</c:v>
                </c:pt>
                <c:pt idx="2">
                  <c:v>156</c:v>
                </c:pt>
                <c:pt idx="3">
                  <c:v>96</c:v>
                </c:pt>
                <c:pt idx="4">
                  <c:v>44</c:v>
                </c:pt>
                <c:pt idx="5">
                  <c:v>29</c:v>
                </c:pt>
                <c:pt idx="6">
                  <c:v>38</c:v>
                </c:pt>
                <c:pt idx="7">
                  <c:v>26</c:v>
                </c:pt>
                <c:pt idx="8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6361088"/>
        <c:axId val="96371072"/>
      </c:barChart>
      <c:catAx>
        <c:axId val="96361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630" baseline="0"/>
            </a:pPr>
            <a:endParaRPr lang="nb-NO"/>
          </a:p>
        </c:txPr>
        <c:crossAx val="96371072"/>
        <c:crosses val="autoZero"/>
        <c:auto val="1"/>
        <c:lblAlgn val="ctr"/>
        <c:lblOffset val="100"/>
        <c:noMultiLvlLbl val="0"/>
      </c:catAx>
      <c:valAx>
        <c:axId val="96371072"/>
        <c:scaling>
          <c:orientation val="minMax"/>
        </c:scaling>
        <c:delete val="0"/>
        <c:axPos val="l"/>
        <c:majorGridlines/>
        <c:numFmt formatCode="0" sourceLinked="1"/>
        <c:majorTickMark val="none"/>
        <c:minorTickMark val="none"/>
        <c:tickLblPos val="nextTo"/>
        <c:txPr>
          <a:bodyPr/>
          <a:lstStyle/>
          <a:p>
            <a:pPr>
              <a:defRPr sz="800"/>
            </a:pPr>
            <a:endParaRPr lang="nb-NO"/>
          </a:p>
        </c:txPr>
        <c:crossAx val="963610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150287101484323"/>
          <c:y val="0.15019347581552309"/>
          <c:w val="8.4788369030662974E-2"/>
          <c:h val="0.18869127011297501"/>
        </c:manualLayout>
      </c:layout>
      <c:overlay val="0"/>
      <c:txPr>
        <a:bodyPr/>
        <a:lstStyle/>
        <a:p>
          <a:pPr>
            <a:defRPr sz="800"/>
          </a:pPr>
          <a:endParaRPr lang="nb-NO"/>
        </a:p>
      </c:txPr>
    </c:legend>
    <c:plotVisOnly val="1"/>
    <c:dispBlanksAs val="gap"/>
    <c:showDLblsOverMax val="0"/>
  </c:chart>
  <c:spPr>
    <a:ln w="6350"/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AC7261-9C93-471B-8965-962D5923B919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CB5480-7F9D-4EC9-B683-EEABFFAF034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29388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7FCF9BFA-E1B7-49F4-A20E-FC6EA23ACFE8}" type="slidenum">
              <a:rPr lang="nb-NO" sz="1200">
                <a:latin typeface="Times New Roman" pitchFamily="18" charset="0"/>
              </a:rPr>
              <a:pPr algn="r" eaLnBrk="0" hangingPunct="0"/>
              <a:t>11</a:t>
            </a:fld>
            <a:endParaRPr lang="nb-NO" sz="1200">
              <a:latin typeface="Times New Roman" pitchFamily="18" charset="0"/>
            </a:endParaRPr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3588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b-NO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nb-NO" dirty="0" smtClean="0"/>
              <a:t>Husk rød sirkel</a:t>
            </a:r>
          </a:p>
          <a:p>
            <a:r>
              <a:rPr lang="nb-NO" dirty="0" smtClean="0"/>
              <a:t>Gode</a:t>
            </a:r>
            <a:r>
              <a:rPr lang="nb-NO" baseline="0" dirty="0" smtClean="0"/>
              <a:t> KPI eksempler er…..</a:t>
            </a:r>
          </a:p>
          <a:p>
            <a:r>
              <a:rPr lang="nb-NO" baseline="0" dirty="0" smtClean="0"/>
              <a:t>Gode tjenesteforløp er … (aktiv forsyning )</a:t>
            </a:r>
          </a:p>
          <a:p>
            <a:endParaRPr lang="nb-NO" baseline="0" dirty="0" smtClean="0"/>
          </a:p>
          <a:p>
            <a:r>
              <a:rPr lang="nb-NO" baseline="0" dirty="0" smtClean="0"/>
              <a:t>Beskrive organisasjonens tre hovedområder:</a:t>
            </a:r>
          </a:p>
          <a:p>
            <a:pPr marL="228600" indent="-228600">
              <a:buAutoNum type="arabicPeriod"/>
            </a:pPr>
            <a:r>
              <a:rPr lang="nb-NO" baseline="0" dirty="0" smtClean="0"/>
              <a:t>Hotelldrift</a:t>
            </a:r>
          </a:p>
          <a:p>
            <a:pPr marL="228600" indent="-228600">
              <a:buAutoNum type="arabicPeriod"/>
            </a:pPr>
            <a:r>
              <a:rPr lang="nb-NO" baseline="0" dirty="0" smtClean="0"/>
              <a:t>Logistikk og forsyning</a:t>
            </a:r>
          </a:p>
          <a:p>
            <a:pPr marL="228600" indent="-228600">
              <a:buAutoNum type="arabicPeriod"/>
            </a:pPr>
            <a:r>
              <a:rPr lang="nb-NO" baseline="0" dirty="0" smtClean="0"/>
              <a:t>Teknisk drift og eiendomsforvaltning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DE7F2B-DFF0-4BAA-880F-4D6DA211DB0E}" type="slidenum">
              <a:rPr lang="nb-NO" smtClean="0"/>
              <a:pPr>
                <a:defRPr/>
              </a:pPr>
              <a:t>12</a:t>
            </a:fld>
            <a:endParaRPr lang="nb-N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8" descr="Sommerfuglen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42" b="9491"/>
          <a:stretch/>
        </p:blipFill>
        <p:spPr bwMode="auto">
          <a:xfrm>
            <a:off x="5721351" y="1211263"/>
            <a:ext cx="3422650" cy="564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195200" y="1440568"/>
            <a:ext cx="4960976" cy="738664"/>
          </a:xfrm>
        </p:spPr>
        <p:txBody>
          <a:bodyPr wrap="square" anchor="b" anchorCtr="0">
            <a:spAutoFit/>
          </a:bodyPr>
          <a:lstStyle>
            <a:lvl1pPr>
              <a:defRPr/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8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5349" y="2204864"/>
            <a:ext cx="4960976" cy="400110"/>
          </a:xfrm>
        </p:spPr>
        <p:txBody>
          <a:bodyPr wrap="square">
            <a:sp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1252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[lang overskrift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8" descr="Sommerfuglen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42" b="9491"/>
          <a:stretch/>
        </p:blipFill>
        <p:spPr bwMode="auto">
          <a:xfrm>
            <a:off x="5721351" y="1211263"/>
            <a:ext cx="3422650" cy="564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tel 1"/>
          <p:cNvSpPr>
            <a:spLocks noGrp="1"/>
          </p:cNvSpPr>
          <p:nvPr>
            <p:ph type="title" hasCustomPrompt="1"/>
          </p:nvPr>
        </p:nvSpPr>
        <p:spPr>
          <a:xfrm>
            <a:off x="1195200" y="4971792"/>
            <a:ext cx="4456920" cy="738664"/>
          </a:xfrm>
        </p:spPr>
        <p:txBody>
          <a:bodyPr wrap="square" anchor="b" anchorCtr="0">
            <a:spAutoFit/>
          </a:bodyPr>
          <a:lstStyle>
            <a:lvl1pPr>
              <a:defRPr/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77950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[lang overskrift/undertittel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8" descr="Sommerfuglen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42" b="9491"/>
          <a:stretch/>
        </p:blipFill>
        <p:spPr bwMode="auto">
          <a:xfrm>
            <a:off x="5721351" y="1211263"/>
            <a:ext cx="3422650" cy="564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tel 1"/>
          <p:cNvSpPr>
            <a:spLocks noGrp="1"/>
          </p:cNvSpPr>
          <p:nvPr>
            <p:ph type="title" hasCustomPrompt="1"/>
          </p:nvPr>
        </p:nvSpPr>
        <p:spPr>
          <a:xfrm>
            <a:off x="1195200" y="4971792"/>
            <a:ext cx="4456920" cy="738664"/>
          </a:xfrm>
        </p:spPr>
        <p:txBody>
          <a:bodyPr wrap="square" anchor="b" anchorCtr="0">
            <a:spAutoFit/>
          </a:bodyPr>
          <a:lstStyle>
            <a:lvl1pPr>
              <a:defRPr/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6" name="Plassholder for tekst 7"/>
          <p:cNvSpPr>
            <a:spLocks noGrp="1"/>
          </p:cNvSpPr>
          <p:nvPr>
            <p:ph type="body" sz="quarter" idx="14" hasCustomPrompt="1"/>
          </p:nvPr>
        </p:nvSpPr>
        <p:spPr>
          <a:xfrm>
            <a:off x="1195349" y="3305309"/>
            <a:ext cx="4526002" cy="400110"/>
          </a:xfrm>
        </p:spPr>
        <p:txBody>
          <a:bodyPr anchor="b">
            <a:sp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12019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å sommerfug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7376"/>
            <a:ext cx="9143245" cy="908229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195200" y="2736001"/>
            <a:ext cx="6753600" cy="2925248"/>
          </a:xfrm>
        </p:spPr>
        <p:txBody>
          <a:bodyPr/>
          <a:lstStyle>
            <a:lvl1pPr marL="0" indent="180975">
              <a:lnSpc>
                <a:spcPct val="100000"/>
              </a:lnSpc>
              <a:defRPr sz="2600">
                <a:solidFill>
                  <a:schemeClr val="tx2"/>
                </a:solidFill>
              </a:defRPr>
            </a:lvl1pPr>
            <a:lvl2pPr>
              <a:lnSpc>
                <a:spcPct val="100000"/>
              </a:lnSpc>
              <a:defRPr sz="2400">
                <a:solidFill>
                  <a:schemeClr val="tx2"/>
                </a:solidFill>
              </a:defRPr>
            </a:lvl2pPr>
            <a:lvl3pPr>
              <a:lnSpc>
                <a:spcPct val="100000"/>
              </a:lnSpc>
              <a:defRPr sz="2000">
                <a:solidFill>
                  <a:schemeClr val="tx2"/>
                </a:solidFill>
              </a:defRPr>
            </a:lvl3pPr>
            <a:lvl4pPr>
              <a:lnSpc>
                <a:spcPct val="100000"/>
              </a:lnSpc>
              <a:defRPr sz="2000">
                <a:solidFill>
                  <a:schemeClr val="tx2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nb-NO" dirty="0" smtClean="0"/>
              <a:t>Punkt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09CD38DE-78AD-48C0-998E-7BAD348D738E}" type="datetimeFigureOut">
              <a:rPr lang="nb-NO" smtClean="0"/>
              <a:pPr/>
              <a:t>03.11.2014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61CC824B-B1FC-44F9-B855-91D3BC076A68}" type="slidenum">
              <a:rPr lang="nb-NO" smtClean="0"/>
              <a:pPr/>
              <a:t>‹#›</a:t>
            </a:fld>
            <a:endParaRPr lang="nb-NO" dirty="0"/>
          </a:p>
        </p:txBody>
      </p:sp>
      <p:sp>
        <p:nvSpPr>
          <p:cNvPr id="12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5349" y="2204864"/>
            <a:ext cx="6753600" cy="492443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03306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å sommerfugler [to spalter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7376"/>
            <a:ext cx="9143245" cy="908229"/>
          </a:xfrm>
          <a:prstGeom prst="rect">
            <a:avLst/>
          </a:prstGeom>
        </p:spPr>
      </p:pic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195200" y="2881513"/>
            <a:ext cx="3224400" cy="2779735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aseline="0">
                <a:solidFill>
                  <a:schemeClr val="tx2"/>
                </a:solidFill>
              </a:defRPr>
            </a:lvl1pPr>
            <a:lvl2pPr marL="360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2pPr>
            <a:lvl3pPr marL="756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3pPr>
            <a:lvl4pPr marL="1080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4pPr>
            <a:lvl5pPr marL="1476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nb-NO" dirty="0" smtClean="0"/>
              <a:t>Klikk her for å sette inn tekst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09CD38DE-78AD-48C0-998E-7BAD348D738E}" type="datetimeFigureOut">
              <a:rPr lang="nb-NO" smtClean="0"/>
              <a:pPr/>
              <a:t>03.11.2014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61CC824B-B1FC-44F9-B855-91D3BC076A68}" type="slidenum">
              <a:rPr lang="nb-NO" smtClean="0"/>
              <a:pPr/>
              <a:t>‹#›</a:t>
            </a:fld>
            <a:endParaRPr lang="nb-NO" dirty="0"/>
          </a:p>
        </p:txBody>
      </p:sp>
      <p:sp>
        <p:nvSpPr>
          <p:cNvPr id="12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5349" y="2204864"/>
            <a:ext cx="3224251" cy="492443"/>
          </a:xfrm>
        </p:spPr>
        <p:txBody>
          <a:bodyPr anchor="t">
            <a:spAutoFit/>
          </a:bodyPr>
          <a:lstStyle>
            <a:lvl1pPr marL="0" indent="0">
              <a:lnSpc>
                <a:spcPct val="10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  <p:sp>
        <p:nvSpPr>
          <p:cNvPr id="13" name="Tittel 1"/>
          <p:cNvSpPr>
            <a:spLocks noGrp="1"/>
          </p:cNvSpPr>
          <p:nvPr>
            <p:ph type="title" hasCustomPrompt="1"/>
          </p:nvPr>
        </p:nvSpPr>
        <p:spPr>
          <a:xfrm>
            <a:off x="1195200" y="908720"/>
            <a:ext cx="6753600" cy="738664"/>
          </a:xfrm>
        </p:spPr>
        <p:txBody>
          <a:bodyPr anchor="t"/>
          <a:lstStyle>
            <a:lvl1pPr>
              <a:defRPr/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16" name="Plassholder for innhold 2"/>
          <p:cNvSpPr>
            <a:spLocks noGrp="1"/>
          </p:cNvSpPr>
          <p:nvPr>
            <p:ph idx="14" hasCustomPrompt="1"/>
          </p:nvPr>
        </p:nvSpPr>
        <p:spPr>
          <a:xfrm>
            <a:off x="4724400" y="2881513"/>
            <a:ext cx="3224400" cy="2779735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aseline="0">
                <a:solidFill>
                  <a:schemeClr val="tx2"/>
                </a:solidFill>
              </a:defRPr>
            </a:lvl1pPr>
            <a:lvl2pPr marL="360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2pPr>
            <a:lvl3pPr marL="756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3pPr>
            <a:lvl4pPr marL="1080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4pPr>
            <a:lvl5pPr marL="1476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nb-NO" dirty="0" smtClean="0"/>
              <a:t>Klikk her for å sette inn tekst</a:t>
            </a:r>
            <a:endParaRPr lang="nb-NO" dirty="0"/>
          </a:p>
        </p:txBody>
      </p:sp>
      <p:sp>
        <p:nvSpPr>
          <p:cNvPr id="17" name="Plassholder for tekst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549" y="2204864"/>
            <a:ext cx="3224251" cy="492443"/>
          </a:xfrm>
        </p:spPr>
        <p:txBody>
          <a:bodyPr anchor="t">
            <a:spAutoFit/>
          </a:bodyPr>
          <a:lstStyle>
            <a:lvl1pPr marL="0" indent="0">
              <a:lnSpc>
                <a:spcPct val="10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1982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å sommerfugler [to spalter stor tekst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7376"/>
            <a:ext cx="9143245" cy="908229"/>
          </a:xfrm>
          <a:prstGeom prst="rect">
            <a:avLst/>
          </a:prstGeom>
        </p:spPr>
      </p:pic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09CD38DE-78AD-48C0-998E-7BAD348D738E}" type="datetimeFigureOut">
              <a:rPr lang="nb-NO" smtClean="0"/>
              <a:pPr/>
              <a:t>03.11.2014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61CC824B-B1FC-44F9-B855-91D3BC076A68}" type="slidenum">
              <a:rPr lang="nb-NO" smtClean="0"/>
              <a:pPr/>
              <a:t>‹#›</a:t>
            </a:fld>
            <a:endParaRPr lang="nb-NO" dirty="0"/>
          </a:p>
        </p:txBody>
      </p:sp>
      <p:sp>
        <p:nvSpPr>
          <p:cNvPr id="12" name="Plassholder for tekst 7"/>
          <p:cNvSpPr>
            <a:spLocks noGrp="1"/>
          </p:cNvSpPr>
          <p:nvPr>
            <p:ph type="body" sz="quarter" idx="13"/>
          </p:nvPr>
        </p:nvSpPr>
        <p:spPr>
          <a:xfrm>
            <a:off x="1195349" y="2204864"/>
            <a:ext cx="3224251" cy="3456383"/>
          </a:xfrm>
        </p:spPr>
        <p:txBody>
          <a:bodyPr anchor="t"/>
          <a:lstStyle>
            <a:lvl1pPr marL="0" indent="0">
              <a:lnSpc>
                <a:spcPct val="100000"/>
              </a:lnSpc>
              <a:buNone/>
              <a:defRPr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13" name="Tittel 1"/>
          <p:cNvSpPr>
            <a:spLocks noGrp="1"/>
          </p:cNvSpPr>
          <p:nvPr>
            <p:ph type="title" hasCustomPrompt="1"/>
          </p:nvPr>
        </p:nvSpPr>
        <p:spPr>
          <a:xfrm>
            <a:off x="1195200" y="908720"/>
            <a:ext cx="6753600" cy="738664"/>
          </a:xfrm>
        </p:spPr>
        <p:txBody>
          <a:bodyPr anchor="t"/>
          <a:lstStyle>
            <a:lvl1pPr>
              <a:defRPr/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17" name="Plassholder for tekst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549" y="2204864"/>
            <a:ext cx="3224251" cy="3456383"/>
          </a:xfrm>
        </p:spPr>
        <p:txBody>
          <a:bodyPr anchor="t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 smtClean="0"/>
              <a:t>Klikk her for å legge til tekst</a:t>
            </a:r>
          </a:p>
        </p:txBody>
      </p:sp>
    </p:spTree>
    <p:extLst>
      <p:ext uri="{BB962C8B-B14F-4D97-AF65-F5344CB8AC3E}">
        <p14:creationId xmlns:p14="http://schemas.microsoft.com/office/powerpoint/2010/main" val="1626912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øde sommerfug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5738400"/>
            <a:ext cx="9143245" cy="908229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195200" y="2736001"/>
            <a:ext cx="6753600" cy="2925248"/>
          </a:xfrm>
        </p:spPr>
        <p:txBody>
          <a:bodyPr/>
          <a:lstStyle>
            <a:lvl1pPr>
              <a:lnSpc>
                <a:spcPct val="100000"/>
              </a:lnSpc>
              <a:defRPr sz="2600">
                <a:solidFill>
                  <a:srgbClr val="003785"/>
                </a:solidFill>
              </a:defRPr>
            </a:lvl1pPr>
            <a:lvl2pPr>
              <a:lnSpc>
                <a:spcPct val="100000"/>
              </a:lnSpc>
              <a:defRPr sz="2400">
                <a:solidFill>
                  <a:srgbClr val="003785"/>
                </a:solidFill>
              </a:defRPr>
            </a:lvl2pPr>
            <a:lvl3pPr>
              <a:lnSpc>
                <a:spcPct val="100000"/>
              </a:lnSpc>
              <a:defRPr sz="2000">
                <a:solidFill>
                  <a:srgbClr val="003785"/>
                </a:solidFill>
              </a:defRPr>
            </a:lvl3pPr>
            <a:lvl4pPr>
              <a:lnSpc>
                <a:spcPct val="100000"/>
              </a:lnSpc>
              <a:defRPr sz="2000">
                <a:solidFill>
                  <a:srgbClr val="003785"/>
                </a:solidFill>
              </a:defRPr>
            </a:lvl4pPr>
            <a:lvl5pPr>
              <a:lnSpc>
                <a:spcPct val="100000"/>
              </a:lnSpc>
              <a:defRPr>
                <a:solidFill>
                  <a:srgbClr val="003785"/>
                </a:solidFill>
              </a:defRPr>
            </a:lvl5pPr>
          </a:lstStyle>
          <a:p>
            <a:pPr lvl="0"/>
            <a:r>
              <a:rPr lang="nb-NO" dirty="0" smtClean="0"/>
              <a:t>Punkt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3785"/>
                </a:solidFill>
              </a:defRPr>
            </a:lvl1pPr>
          </a:lstStyle>
          <a:p>
            <a:fld id="{09CD38DE-78AD-48C0-998E-7BAD348D738E}" type="datetimeFigureOut">
              <a:rPr lang="nb-NO" smtClean="0"/>
              <a:pPr/>
              <a:t>03.11.2014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3785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3785"/>
                </a:solidFill>
              </a:defRPr>
            </a:lvl1pPr>
          </a:lstStyle>
          <a:p>
            <a:fld id="{61CC824B-B1FC-44F9-B855-91D3BC076A68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1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5349" y="2204864"/>
            <a:ext cx="6753600" cy="492443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None/>
              <a:defRPr>
                <a:solidFill>
                  <a:srgbClr val="003785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10016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øde sommerfugler [høyrestilt tittel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5738400"/>
            <a:ext cx="9143245" cy="908229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4267200" y="1288959"/>
            <a:ext cx="3681600" cy="4372289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078898" y="2474655"/>
            <a:ext cx="3061054" cy="318659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aseline="0">
                <a:solidFill>
                  <a:srgbClr val="003785"/>
                </a:solidFill>
              </a:defRPr>
            </a:lvl1pPr>
            <a:lvl2pPr marL="360000" indent="0">
              <a:lnSpc>
                <a:spcPct val="100000"/>
              </a:lnSpc>
              <a:buNone/>
              <a:defRPr sz="2000">
                <a:solidFill>
                  <a:srgbClr val="003785"/>
                </a:solidFill>
              </a:defRPr>
            </a:lvl2pPr>
            <a:lvl3pPr marL="756000" indent="0">
              <a:lnSpc>
                <a:spcPct val="100000"/>
              </a:lnSpc>
              <a:buNone/>
              <a:defRPr sz="2000">
                <a:solidFill>
                  <a:srgbClr val="003785"/>
                </a:solidFill>
              </a:defRPr>
            </a:lvl3pPr>
            <a:lvl4pPr marL="1080000" indent="0">
              <a:lnSpc>
                <a:spcPct val="100000"/>
              </a:lnSpc>
              <a:buNone/>
              <a:defRPr sz="2000">
                <a:solidFill>
                  <a:srgbClr val="003785"/>
                </a:solidFill>
              </a:defRPr>
            </a:lvl4pPr>
            <a:lvl5pPr marL="1476000" indent="0">
              <a:lnSpc>
                <a:spcPct val="100000"/>
              </a:lnSpc>
              <a:buNone/>
              <a:defRPr sz="2000">
                <a:solidFill>
                  <a:srgbClr val="003785"/>
                </a:solidFill>
              </a:defRPr>
            </a:lvl5pPr>
          </a:lstStyle>
          <a:p>
            <a:pPr lvl="0"/>
            <a:r>
              <a:rPr lang="nb-NO" dirty="0" smtClean="0"/>
              <a:t>Klikk for å legg til tekst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3785"/>
                </a:solidFill>
              </a:defRPr>
            </a:lvl1pPr>
          </a:lstStyle>
          <a:p>
            <a:fld id="{09CD38DE-78AD-48C0-998E-7BAD348D738E}" type="datetimeFigureOut">
              <a:rPr lang="nb-NO" smtClean="0"/>
              <a:pPr/>
              <a:t>03.11.2014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3785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3785"/>
                </a:solidFill>
              </a:defRPr>
            </a:lvl1pPr>
          </a:lstStyle>
          <a:p>
            <a:fld id="{61CC824B-B1FC-44F9-B855-91D3BC076A68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1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067039" y="1394652"/>
            <a:ext cx="3072913" cy="95422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>
                <a:solidFill>
                  <a:srgbClr val="003785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39636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øde sommerfugler [to spalter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5738400"/>
            <a:ext cx="9143245" cy="908229"/>
          </a:xfrm>
          <a:prstGeom prst="rect">
            <a:avLst/>
          </a:prstGeom>
        </p:spPr>
      </p:pic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195200" y="2881513"/>
            <a:ext cx="3224400" cy="2779735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aseline="0">
                <a:solidFill>
                  <a:schemeClr val="tx2"/>
                </a:solidFill>
              </a:defRPr>
            </a:lvl1pPr>
            <a:lvl2pPr marL="360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2pPr>
            <a:lvl3pPr marL="756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3pPr>
            <a:lvl4pPr marL="1080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4pPr>
            <a:lvl5pPr marL="1476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nb-NO" dirty="0" smtClean="0"/>
              <a:t>Klikk her for å sette inn tekst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09CD38DE-78AD-48C0-998E-7BAD348D738E}" type="datetimeFigureOut">
              <a:rPr lang="nb-NO" smtClean="0"/>
              <a:pPr/>
              <a:t>03.11.2014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61CC824B-B1FC-44F9-B855-91D3BC076A68}" type="slidenum">
              <a:rPr lang="nb-NO" smtClean="0"/>
              <a:pPr/>
              <a:t>‹#›</a:t>
            </a:fld>
            <a:endParaRPr lang="nb-NO" dirty="0"/>
          </a:p>
        </p:txBody>
      </p:sp>
      <p:sp>
        <p:nvSpPr>
          <p:cNvPr id="12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5349" y="2204864"/>
            <a:ext cx="3224251" cy="492443"/>
          </a:xfrm>
        </p:spPr>
        <p:txBody>
          <a:bodyPr anchor="t">
            <a:spAutoFit/>
          </a:bodyPr>
          <a:lstStyle>
            <a:lvl1pPr marL="0" indent="0">
              <a:lnSpc>
                <a:spcPct val="10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  <p:sp>
        <p:nvSpPr>
          <p:cNvPr id="13" name="Tittel 1"/>
          <p:cNvSpPr>
            <a:spLocks noGrp="1"/>
          </p:cNvSpPr>
          <p:nvPr>
            <p:ph type="title" hasCustomPrompt="1"/>
          </p:nvPr>
        </p:nvSpPr>
        <p:spPr>
          <a:xfrm>
            <a:off x="1195200" y="908720"/>
            <a:ext cx="6753600" cy="738664"/>
          </a:xfrm>
        </p:spPr>
        <p:txBody>
          <a:bodyPr anchor="t"/>
          <a:lstStyle>
            <a:lvl1pPr>
              <a:defRPr/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16" name="Plassholder for innhold 2"/>
          <p:cNvSpPr>
            <a:spLocks noGrp="1"/>
          </p:cNvSpPr>
          <p:nvPr>
            <p:ph idx="14" hasCustomPrompt="1"/>
          </p:nvPr>
        </p:nvSpPr>
        <p:spPr>
          <a:xfrm>
            <a:off x="4724400" y="2881513"/>
            <a:ext cx="3224400" cy="2779735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aseline="0">
                <a:solidFill>
                  <a:schemeClr val="tx2"/>
                </a:solidFill>
              </a:defRPr>
            </a:lvl1pPr>
            <a:lvl2pPr marL="360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2pPr>
            <a:lvl3pPr marL="756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3pPr>
            <a:lvl4pPr marL="1080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4pPr>
            <a:lvl5pPr marL="1476000" indent="0">
              <a:lnSpc>
                <a:spcPct val="100000"/>
              </a:lnSpc>
              <a:buNone/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nb-NO" dirty="0" smtClean="0"/>
              <a:t>Klikk her for å sette inn tekst</a:t>
            </a:r>
            <a:endParaRPr lang="nb-NO" dirty="0"/>
          </a:p>
        </p:txBody>
      </p:sp>
      <p:sp>
        <p:nvSpPr>
          <p:cNvPr id="17" name="Plassholder for tekst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549" y="2204864"/>
            <a:ext cx="3224251" cy="492443"/>
          </a:xfrm>
        </p:spPr>
        <p:txBody>
          <a:bodyPr anchor="t"/>
          <a:lstStyle>
            <a:lvl1pPr marL="0" indent="0">
              <a:lnSpc>
                <a:spcPct val="10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391230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øde sommerfugler [to spalter stor tekst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5738400"/>
            <a:ext cx="9143245" cy="908229"/>
          </a:xfrm>
          <a:prstGeom prst="rect">
            <a:avLst/>
          </a:prstGeom>
        </p:spPr>
      </p:pic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09CD38DE-78AD-48C0-998E-7BAD348D738E}" type="datetimeFigureOut">
              <a:rPr lang="nb-NO" smtClean="0"/>
              <a:pPr/>
              <a:t>03.11.2014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61CC824B-B1FC-44F9-B855-91D3BC076A68}" type="slidenum">
              <a:rPr lang="nb-NO" smtClean="0"/>
              <a:pPr/>
              <a:t>‹#›</a:t>
            </a:fld>
            <a:endParaRPr lang="nb-NO" dirty="0"/>
          </a:p>
        </p:txBody>
      </p:sp>
      <p:sp>
        <p:nvSpPr>
          <p:cNvPr id="12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5349" y="2204865"/>
            <a:ext cx="3224251" cy="3456384"/>
          </a:xfrm>
        </p:spPr>
        <p:txBody>
          <a:bodyPr anchor="t"/>
          <a:lstStyle>
            <a:lvl1pPr marL="0" indent="0">
              <a:lnSpc>
                <a:spcPct val="10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  <p:sp>
        <p:nvSpPr>
          <p:cNvPr id="13" name="Tittel 1"/>
          <p:cNvSpPr>
            <a:spLocks noGrp="1"/>
          </p:cNvSpPr>
          <p:nvPr>
            <p:ph type="title" hasCustomPrompt="1"/>
          </p:nvPr>
        </p:nvSpPr>
        <p:spPr>
          <a:xfrm>
            <a:off x="1195200" y="908720"/>
            <a:ext cx="6753600" cy="738664"/>
          </a:xfrm>
        </p:spPr>
        <p:txBody>
          <a:bodyPr anchor="t"/>
          <a:lstStyle>
            <a:lvl1pPr>
              <a:defRPr/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17" name="Plassholder for tekst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549" y="2204865"/>
            <a:ext cx="3224251" cy="3456384"/>
          </a:xfrm>
        </p:spPr>
        <p:txBody>
          <a:bodyPr anchor="t"/>
          <a:lstStyle>
            <a:lvl1pPr marL="0" indent="0">
              <a:lnSpc>
                <a:spcPct val="10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729522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røde sommerfug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7" descr="To_sommerfugler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38" b="6526"/>
          <a:stretch/>
        </p:blipFill>
        <p:spPr bwMode="auto">
          <a:xfrm>
            <a:off x="7537451" y="4675188"/>
            <a:ext cx="1606550" cy="218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195200" y="1440568"/>
            <a:ext cx="6257120" cy="738664"/>
          </a:xfrm>
        </p:spPr>
        <p:txBody>
          <a:bodyPr/>
          <a:lstStyle>
            <a:lvl1pPr>
              <a:defRPr/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195200" y="2736000"/>
            <a:ext cx="6257120" cy="3240405"/>
          </a:xfrm>
        </p:spPr>
        <p:txBody>
          <a:bodyPr/>
          <a:lstStyle>
            <a:lvl1pPr>
              <a:lnSpc>
                <a:spcPct val="100000"/>
              </a:lnSpc>
              <a:defRPr sz="2600">
                <a:solidFill>
                  <a:schemeClr val="tx2"/>
                </a:solidFill>
              </a:defRPr>
            </a:lvl1pPr>
            <a:lvl2pPr>
              <a:lnSpc>
                <a:spcPct val="100000"/>
              </a:lnSpc>
              <a:defRPr sz="2400">
                <a:solidFill>
                  <a:schemeClr val="tx2"/>
                </a:solidFill>
              </a:defRPr>
            </a:lvl2pPr>
            <a:lvl3pPr>
              <a:lnSpc>
                <a:spcPct val="100000"/>
              </a:lnSpc>
              <a:defRPr sz="2000">
                <a:solidFill>
                  <a:schemeClr val="tx2"/>
                </a:solidFill>
              </a:defRPr>
            </a:lvl3pPr>
            <a:lvl4pPr>
              <a:lnSpc>
                <a:spcPct val="100000"/>
              </a:lnSpc>
              <a:defRPr sz="2000">
                <a:solidFill>
                  <a:schemeClr val="tx2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nb-NO" dirty="0" smtClean="0"/>
              <a:t>Punkt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09CD38DE-78AD-48C0-998E-7BAD348D738E}" type="datetimeFigureOut">
              <a:rPr lang="nb-NO" smtClean="0"/>
              <a:pPr/>
              <a:t>03.11.2014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61CC824B-B1FC-44F9-B855-91D3BC076A68}" type="slidenum">
              <a:rPr lang="nb-NO" smtClean="0"/>
              <a:pPr/>
              <a:t>‹#›</a:t>
            </a:fld>
            <a:endParaRPr lang="nb-NO" dirty="0"/>
          </a:p>
        </p:txBody>
      </p:sp>
      <p:sp>
        <p:nvSpPr>
          <p:cNvPr id="9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5349" y="2204864"/>
            <a:ext cx="6257120" cy="492443"/>
          </a:xfrm>
        </p:spPr>
        <p:txBody>
          <a:bodyPr wrap="square">
            <a:spAutoFit/>
          </a:bodyPr>
          <a:lstStyle>
            <a:lvl1pPr marL="0" indent="0">
              <a:lnSpc>
                <a:spcPct val="10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0579855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røde sommerfug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e 6" descr="Tre_sommerfugler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00" y="5087938"/>
            <a:ext cx="1169988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195200" y="1440568"/>
            <a:ext cx="6329128" cy="73866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195200" y="2736000"/>
            <a:ext cx="6329128" cy="3240405"/>
          </a:xfrm>
        </p:spPr>
        <p:txBody>
          <a:bodyPr/>
          <a:lstStyle>
            <a:lvl1pPr>
              <a:lnSpc>
                <a:spcPct val="100000"/>
              </a:lnSpc>
              <a:defRPr sz="2600">
                <a:solidFill>
                  <a:srgbClr val="003785"/>
                </a:solidFill>
              </a:defRPr>
            </a:lvl1pPr>
            <a:lvl2pPr>
              <a:lnSpc>
                <a:spcPct val="100000"/>
              </a:lnSpc>
              <a:defRPr sz="2400">
                <a:solidFill>
                  <a:srgbClr val="003785"/>
                </a:solidFill>
              </a:defRPr>
            </a:lvl2pPr>
            <a:lvl3pPr>
              <a:lnSpc>
                <a:spcPct val="100000"/>
              </a:lnSpc>
              <a:defRPr sz="2000">
                <a:solidFill>
                  <a:srgbClr val="003785"/>
                </a:solidFill>
              </a:defRPr>
            </a:lvl3pPr>
            <a:lvl4pPr>
              <a:lnSpc>
                <a:spcPct val="100000"/>
              </a:lnSpc>
              <a:defRPr sz="2000">
                <a:solidFill>
                  <a:srgbClr val="003785"/>
                </a:solidFill>
              </a:defRPr>
            </a:lvl4pPr>
            <a:lvl5pPr>
              <a:lnSpc>
                <a:spcPct val="100000"/>
              </a:lnSpc>
              <a:defRPr>
                <a:solidFill>
                  <a:srgbClr val="003785"/>
                </a:solidFill>
              </a:defRPr>
            </a:lvl5pPr>
          </a:lstStyle>
          <a:p>
            <a:pPr lvl="0"/>
            <a:r>
              <a:rPr lang="nb-NO" dirty="0" smtClean="0"/>
              <a:t>Punkt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3785"/>
                </a:solidFill>
              </a:defRPr>
            </a:lvl1pPr>
          </a:lstStyle>
          <a:p>
            <a:fld id="{09CD38DE-78AD-48C0-998E-7BAD348D738E}" type="datetimeFigureOut">
              <a:rPr lang="nb-NO" smtClean="0"/>
              <a:pPr/>
              <a:t>03.11.2014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3785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3785"/>
                </a:solidFill>
              </a:defRPr>
            </a:lvl1pPr>
          </a:lstStyle>
          <a:p>
            <a:fld id="{61CC824B-B1FC-44F9-B855-91D3BC076A68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0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5349" y="2204864"/>
            <a:ext cx="6329128" cy="492443"/>
          </a:xfrm>
        </p:spPr>
        <p:txBody>
          <a:bodyPr wrap="square">
            <a:spAutoFit/>
          </a:bodyPr>
          <a:lstStyle>
            <a:lvl1pPr marL="0" indent="0">
              <a:lnSpc>
                <a:spcPct val="10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Undertittel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969889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røde sommerfugler [bilde og tekst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e 6" descr="Tre_sommerfugler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00" y="5087938"/>
            <a:ext cx="1169988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4800600" y="764340"/>
            <a:ext cx="3148200" cy="738664"/>
          </a:xfrm>
        </p:spPr>
        <p:txBody>
          <a:bodyPr anchor="t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10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4800599" y="1530888"/>
            <a:ext cx="3148349" cy="341028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nb-NO" dirty="0" smtClean="0"/>
              <a:t>Klikk for å legge til tekst</a:t>
            </a:r>
            <a:endParaRPr lang="nb-NO" dirty="0"/>
          </a:p>
        </p:txBody>
      </p:sp>
      <p:sp>
        <p:nvSpPr>
          <p:cNvPr id="14" name="Plassholder for bilde 7"/>
          <p:cNvSpPr>
            <a:spLocks noGrp="1"/>
          </p:cNvSpPr>
          <p:nvPr>
            <p:ph type="pic" sz="quarter" idx="14"/>
          </p:nvPr>
        </p:nvSpPr>
        <p:spPr>
          <a:xfrm>
            <a:off x="381000" y="990600"/>
            <a:ext cx="4191000" cy="5486400"/>
          </a:xfrm>
        </p:spPr>
        <p:txBody>
          <a:bodyPr/>
          <a:lstStyle/>
          <a:p>
            <a:r>
              <a:rPr lang="nb-NO" smtClean="0"/>
              <a:t>Klikk ikonet for å legge til et bilde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88931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bilde 7"/>
          <p:cNvSpPr>
            <a:spLocks noGrp="1"/>
          </p:cNvSpPr>
          <p:nvPr>
            <p:ph type="pic" sz="quarter" idx="14"/>
          </p:nvPr>
        </p:nvSpPr>
        <p:spPr>
          <a:xfrm>
            <a:off x="381000" y="990600"/>
            <a:ext cx="8383588" cy="5486400"/>
          </a:xfrm>
        </p:spPr>
        <p:txBody>
          <a:bodyPr/>
          <a:lstStyle/>
          <a:p>
            <a:r>
              <a:rPr lang="nb-NO" smtClean="0"/>
              <a:t>Klikk ikonet for å legge til et bilde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385879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Klikk for å redigere tittelstil</a:t>
            </a:r>
            <a:endParaRPr lang="nb-NO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17550" y="6288088"/>
            <a:ext cx="1890713" cy="4143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642CA-8A24-4F33-BCFF-A7EE55A992D0}" type="datetimeFigureOut">
              <a:rPr lang="nb-NO"/>
              <a:pPr>
                <a:defRPr/>
              </a:pPr>
              <a:t>03.11.2014</a:t>
            </a:fld>
            <a:endParaRPr lang="nb-NO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8963" y="6288088"/>
            <a:ext cx="2868612" cy="4143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83363" y="6288088"/>
            <a:ext cx="1890712" cy="4143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B1AEE-CBE2-4E47-8CF1-2EF0402EE0A8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87680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17550" y="6288088"/>
            <a:ext cx="1890713" cy="4143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45DA9-CE0D-4DCB-8029-BF889767D6FC}" type="datetimeFigureOut">
              <a:rPr lang="nb-NO"/>
              <a:pPr>
                <a:defRPr/>
              </a:pPr>
              <a:t>03.11.2014</a:t>
            </a:fld>
            <a:endParaRPr lang="nb-NO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8963" y="6288088"/>
            <a:ext cx="2868612" cy="4143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83363" y="6288088"/>
            <a:ext cx="1890712" cy="4143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D92D7-BD02-455C-9602-674BB7031E60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18893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Klikk for å redigere tekststiler i malen</a:t>
            </a:r>
          </a:p>
          <a:p>
            <a:pPr lvl="1"/>
            <a:r>
              <a:rPr lang="en-US"/>
              <a:t>Andre nivå</a:t>
            </a:r>
          </a:p>
          <a:p>
            <a:pPr lvl="2"/>
            <a:r>
              <a:rPr lang="en-US"/>
              <a:t>Tredje nivå</a:t>
            </a:r>
          </a:p>
          <a:p>
            <a:pPr lvl="3"/>
            <a:r>
              <a:rPr lang="en-US"/>
              <a:t>Fjerde nivå</a:t>
            </a:r>
          </a:p>
          <a:p>
            <a:pPr lvl="4"/>
            <a:r>
              <a:rPr lang="en-US"/>
              <a:t>Femte nivå</a:t>
            </a:r>
            <a:endParaRPr lang="nb-NO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717550" y="6288088"/>
            <a:ext cx="1890713" cy="4143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267BA-8C95-4B7D-9953-B43112ECE8AA}" type="datetimeFigureOut">
              <a:rPr lang="nb-NO"/>
              <a:pPr>
                <a:defRPr/>
              </a:pPr>
              <a:t>03.11.2014</a:t>
            </a:fld>
            <a:endParaRPr lang="nb-NO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8963" y="6288088"/>
            <a:ext cx="2868612" cy="4143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83363" y="6288088"/>
            <a:ext cx="1890712" cy="4143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07578-CF7F-45FF-9D9C-53460CD15E86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29740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1195200" y="1440568"/>
            <a:ext cx="6753600" cy="738664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/>
          <a:p>
            <a:r>
              <a:rPr lang="nb-NO" dirty="0" smtClean="0"/>
              <a:t>Overskrift</a:t>
            </a:r>
            <a:endParaRPr lang="nb-NO" dirty="0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1195200" y="2736000"/>
            <a:ext cx="6753600" cy="29252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nb-NO" dirty="0" smtClean="0"/>
              <a:t>Punkt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  <a:endParaRPr lang="nb-NO" dirty="0"/>
          </a:p>
        </p:txBody>
      </p:sp>
      <p:pic>
        <p:nvPicPr>
          <p:cNvPr id="6" name="Bilde 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" y="304786"/>
            <a:ext cx="2275200" cy="322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276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6" r:id="rId15"/>
    <p:sldLayoutId id="2147483677" r:id="rId16"/>
    <p:sldLayoutId id="2147483678" r:id="rId17"/>
  </p:sldLayoutIdLst>
  <p:txStyles>
    <p:titleStyle>
      <a:lvl1pPr algn="l" defTabSz="914400" rtl="0" eaLnBrk="1" latinLnBrk="0" hangingPunct="1">
        <a:spcBef>
          <a:spcPct val="0"/>
        </a:spcBef>
        <a:buNone/>
        <a:defRPr sz="4200" b="1" kern="1200">
          <a:solidFill>
            <a:srgbClr val="81B1E0"/>
          </a:solidFill>
          <a:latin typeface="+mj-lt"/>
          <a:ea typeface="+mj-ea"/>
          <a:cs typeface="+mj-cs"/>
        </a:defRPr>
      </a:lvl1pPr>
    </p:titleStyle>
    <p:bodyStyle>
      <a:lvl1pPr marL="0" indent="180975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600" kern="1200">
          <a:solidFill>
            <a:srgbClr val="404040"/>
          </a:solidFill>
          <a:latin typeface="+mn-lt"/>
          <a:ea typeface="+mn-ea"/>
          <a:cs typeface="+mn-cs"/>
        </a:defRPr>
      </a:lvl1pPr>
      <a:lvl2pPr marL="360000" indent="2413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–"/>
        <a:defRPr sz="2400" kern="1200">
          <a:solidFill>
            <a:srgbClr val="404040"/>
          </a:solidFill>
          <a:latin typeface="+mn-lt"/>
          <a:ea typeface="+mn-ea"/>
          <a:cs typeface="+mn-cs"/>
        </a:defRPr>
      </a:lvl2pPr>
      <a:lvl3pPr marL="756000" indent="204788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080000" indent="193675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–"/>
        <a:defRPr sz="2000" kern="1200">
          <a:solidFill>
            <a:srgbClr val="404040"/>
          </a:solidFill>
          <a:latin typeface="+mn-lt"/>
          <a:ea typeface="+mn-ea"/>
          <a:cs typeface="+mn-cs"/>
        </a:defRPr>
      </a:lvl4pPr>
      <a:lvl5pPr marL="1476000" indent="182563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»"/>
        <a:defRPr sz="20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microsoft.com/office/2007/relationships/hdphoto" Target="../media/hdphoto1.wdp"/><Relationship Id="rId7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10" Type="http://schemas.microsoft.com/office/2007/relationships/hdphoto" Target="../media/hdphoto3.wdp"/><Relationship Id="rId4" Type="http://schemas.openxmlformats.org/officeDocument/2006/relationships/image" Target="../media/image11.jpe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jpeg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microsoft.com/office/2007/relationships/hdphoto" Target="../media/hdphoto1.wdp"/><Relationship Id="rId7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10" Type="http://schemas.microsoft.com/office/2007/relationships/hdphoto" Target="../media/hdphoto3.wdp"/><Relationship Id="rId4" Type="http://schemas.openxmlformats.org/officeDocument/2006/relationships/image" Target="../media/image11.jpe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jpeg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microsoft.com/office/2007/relationships/hdphoto" Target="../media/hdphoto1.wdp"/><Relationship Id="rId7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10" Type="http://schemas.microsoft.com/office/2007/relationships/hdphoto" Target="../media/hdphoto3.wdp"/><Relationship Id="rId4" Type="http://schemas.openxmlformats.org/officeDocument/2006/relationships/image" Target="../media/image11.jpeg"/><Relationship Id="rId9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png"/><Relationship Id="rId7" Type="http://schemas.openxmlformats.org/officeDocument/2006/relationships/image" Target="../media/image13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7.jpeg"/><Relationship Id="rId4" Type="http://schemas.openxmlformats.org/officeDocument/2006/relationships/image" Target="../media/image23.png"/><Relationship Id="rId9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0.jpe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microsoft.com/office/2007/relationships/hdphoto" Target="../media/hdphoto1.wdp"/><Relationship Id="rId7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10" Type="http://schemas.microsoft.com/office/2007/relationships/hdphoto" Target="../media/hdphoto3.wdp"/><Relationship Id="rId4" Type="http://schemas.openxmlformats.org/officeDocument/2006/relationships/image" Target="../media/image11.jpeg"/><Relationship Id="rId9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jpeg"/><Relationship Id="rId9" Type="http://schemas.microsoft.com/office/2007/relationships/hdphoto" Target="../media/hdphoto3.wdp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jpeg"/><Relationship Id="rId9" Type="http://schemas.microsoft.com/office/2007/relationships/hdphoto" Target="../media/hdphoto3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-675456"/>
            <a:ext cx="12599670" cy="8907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tel 2"/>
          <p:cNvSpPr txBox="1">
            <a:spLocks/>
          </p:cNvSpPr>
          <p:nvPr/>
        </p:nvSpPr>
        <p:spPr>
          <a:xfrm>
            <a:off x="107503" y="5243135"/>
            <a:ext cx="7488833" cy="1354217"/>
          </a:xfrm>
          <a:prstGeom prst="rect">
            <a:avLst/>
          </a:prstGeom>
        </p:spPr>
        <p:txBody>
          <a:bodyPr vert="horz" wrap="square" lIns="91440" tIns="45720" rIns="91440" bIns="45720" rtlCol="0" anchor="b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200" b="1" kern="1200">
                <a:solidFill>
                  <a:srgbClr val="81B1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b-NO" dirty="0" smtClean="0">
                <a:solidFill>
                  <a:schemeClr val="bg1"/>
                </a:solidFill>
              </a:rPr>
              <a:t>FM i fremtidens sykehusbygg</a:t>
            </a:r>
            <a:br>
              <a:rPr lang="nb-NO" dirty="0" smtClean="0">
                <a:solidFill>
                  <a:schemeClr val="bg1"/>
                </a:solidFill>
              </a:rPr>
            </a:br>
            <a:r>
              <a:rPr lang="nb-NO" sz="2000" dirty="0" smtClean="0">
                <a:solidFill>
                  <a:schemeClr val="bg1"/>
                </a:solidFill>
              </a:rPr>
              <a:t>FSTL ‘s høstmøte, 3. november 2014, Trondheim</a:t>
            </a:r>
            <a:br>
              <a:rPr lang="nb-NO" sz="2000" dirty="0" smtClean="0">
                <a:solidFill>
                  <a:schemeClr val="bg1"/>
                </a:solidFill>
              </a:rPr>
            </a:br>
            <a:r>
              <a:rPr lang="nb-NO" sz="2000" dirty="0" smtClean="0">
                <a:solidFill>
                  <a:schemeClr val="bg1"/>
                </a:solidFill>
              </a:rPr>
              <a:t>Anne Charlotte Moe, eiendomssjef  Sykehuset Østfold</a:t>
            </a:r>
            <a:endParaRPr lang="nb-NO" sz="2000" dirty="0">
              <a:solidFill>
                <a:schemeClr val="bg1"/>
              </a:solidFill>
            </a:endParaRPr>
          </a:p>
        </p:txBody>
      </p:sp>
      <p:sp>
        <p:nvSpPr>
          <p:cNvPr id="8" name=" 4"/>
          <p:cNvSpPr>
            <a:spLocks noGrp="1"/>
          </p:cNvSpPr>
          <p:nvPr/>
        </p:nvSpPr>
        <p:spPr bwMode="auto">
          <a:xfrm>
            <a:off x="8430419" y="6467475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28" tIns="45715" rIns="91428" bIns="45715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  <a:sym typeface="Arial" charset="0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9pPr>
          </a:lstStyle>
          <a:p>
            <a:fld id="{B1FD77C8-9E63-4775-9A29-71CA37414745}" type="slidenum">
              <a:rPr lang="en-US" altLang="nb-NO"/>
              <a:pPr/>
              <a:t>1</a:t>
            </a:fld>
            <a:endParaRPr lang="en-US" altLang="nb-NO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91344" y="1017588"/>
            <a:ext cx="86947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793" tIns="50793" rIns="104274" bIns="50793" numCol="1" anchor="t" anchorCtr="0" compatLnSpc="1">
            <a:prstTxWarp prst="textNoShape">
              <a:avLst/>
            </a:prstTxWarp>
          </a:bodyPr>
          <a:lstStyle>
            <a:lvl1pPr marL="1588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+mj-lt"/>
                <a:ea typeface="+mj-ea"/>
                <a:cs typeface="+mj-cs"/>
                <a:sym typeface="Verdana" pitchFamily="34" charset="0"/>
              </a:defRPr>
            </a:lvl1pPr>
            <a:lvl2pPr marL="1588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itchFamily="34" charset="0"/>
                <a:ea typeface="ヒラギノ角ゴ Pro W3" charset="-128"/>
                <a:sym typeface="Verdana" pitchFamily="34" charset="0"/>
              </a:defRPr>
            </a:lvl2pPr>
            <a:lvl3pPr marL="1588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itchFamily="34" charset="0"/>
                <a:ea typeface="ヒラギノ角ゴ Pro W3" charset="-128"/>
                <a:sym typeface="Verdana" pitchFamily="34" charset="0"/>
              </a:defRPr>
            </a:lvl3pPr>
            <a:lvl4pPr marL="1588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itchFamily="34" charset="0"/>
                <a:ea typeface="ヒラギノ角ゴ Pro W3" charset="-128"/>
                <a:sym typeface="Verdana" pitchFamily="34" charset="0"/>
              </a:defRPr>
            </a:lvl4pPr>
            <a:lvl5pPr marL="1588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itchFamily="34" charset="0"/>
                <a:ea typeface="ヒラギノ角ゴ Pro W3" charset="-128"/>
                <a:sym typeface="Verdana" pitchFamily="34" charset="0"/>
              </a:defRPr>
            </a:lvl5pPr>
            <a:lvl6pPr marL="458788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itchFamily="34" charset="0"/>
                <a:ea typeface="ヒラギノ角ゴ Pro W3" charset="-128"/>
                <a:sym typeface="Verdana" pitchFamily="34" charset="0"/>
              </a:defRPr>
            </a:lvl6pPr>
            <a:lvl7pPr marL="915988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itchFamily="34" charset="0"/>
                <a:ea typeface="ヒラギノ角ゴ Pro W3" charset="-128"/>
                <a:sym typeface="Verdana" pitchFamily="34" charset="0"/>
              </a:defRPr>
            </a:lvl7pPr>
            <a:lvl8pPr marL="1373188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itchFamily="34" charset="0"/>
                <a:ea typeface="ヒラギノ角ゴ Pro W3" charset="-128"/>
                <a:sym typeface="Verdana" pitchFamily="34" charset="0"/>
              </a:defRPr>
            </a:lvl8pPr>
            <a:lvl9pPr marL="1830388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itchFamily="34" charset="0"/>
                <a:ea typeface="ヒラギノ角ゴ Pro W3" charset="-128"/>
                <a:sym typeface="Verdana" pitchFamily="34" charset="0"/>
              </a:defRPr>
            </a:lvl9pPr>
          </a:lstStyle>
          <a:p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163718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772319" y="-352425"/>
            <a:ext cx="10688638" cy="7562850"/>
          </a:xfrm>
          <a:prstGeom prst="rect">
            <a:avLst/>
          </a:prstGeom>
          <a:solidFill>
            <a:schemeClr val="tx1"/>
          </a:solidFill>
          <a:ln w="25400" algn="ctr">
            <a:solidFill>
              <a:schemeClr val="tx1"/>
            </a:solidFill>
            <a:prstDash val="sysDot"/>
            <a:miter lim="800000"/>
            <a:headEnd/>
            <a:tailEnd type="none" w="lg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2000" tIns="72000" rIns="72000" bIns="72000" anchor="ctr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9pPr>
          </a:lstStyle>
          <a:p>
            <a:endParaRPr lang="nb-NO" altLang="nb-NO" b="1">
              <a:solidFill>
                <a:schemeClr val="tx2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91344" y="2373313"/>
            <a:ext cx="8694737" cy="415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793" tIns="50793" rIns="104274" bIns="50793" numCol="1" anchor="t" anchorCtr="0" compatLnSpc="1">
            <a:prstTxWarp prst="textNoShape">
              <a:avLst/>
            </a:prstTxWarp>
          </a:bodyPr>
          <a:lstStyle>
            <a:lvl1pPr marL="355600" indent="-355600" algn="l" rtl="0" fontAlgn="base">
              <a:spcBef>
                <a:spcPts val="10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Zapf Dingbats" charset="2"/>
              <a:buBlip>
                <a:blip r:embed="rId2"/>
              </a:buBlip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itchFamily="34" charset="0"/>
              </a:defRPr>
            </a:lvl1pPr>
            <a:lvl2pPr marL="803275" indent="-261938" algn="l" rtl="0" fontAlgn="base">
              <a:spcBef>
                <a:spcPts val="1000"/>
              </a:spcBef>
              <a:spcAft>
                <a:spcPct val="0"/>
              </a:spcAft>
              <a:buClr>
                <a:srgbClr val="6EBBEA"/>
              </a:buClr>
              <a:buSzPct val="80000"/>
              <a:buFont typeface="Wingdings 3" pitchFamily="18" charset="2"/>
              <a:buChar char="Ú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2pPr>
            <a:lvl3pPr marL="1344613" indent="-269875" algn="l" rtl="0" fontAlgn="base">
              <a:spcBef>
                <a:spcPts val="10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3pPr>
            <a:lvl4pPr marL="1879600" indent="-263525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4pPr>
            <a:lvl5pPr marL="22431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5pPr>
            <a:lvl6pPr marL="27003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6pPr>
            <a:lvl7pPr marL="31575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7pPr>
            <a:lvl8pPr marL="36147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8pPr>
            <a:lvl9pPr marL="40719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9pPr>
          </a:lstStyle>
          <a:p>
            <a:pPr algn="ctr">
              <a:buFont typeface="Zapf Dingbats" charset="2"/>
              <a:buNone/>
            </a:pPr>
            <a:r>
              <a:rPr lang="nb-NO" altLang="nb-NO" sz="2400" i="1" dirty="0">
                <a:solidFill>
                  <a:schemeClr val="bg1"/>
                </a:solidFill>
              </a:rPr>
              <a:t>   </a:t>
            </a:r>
            <a:endParaRPr lang="nb-NO" altLang="nb-NO" sz="2400" dirty="0">
              <a:solidFill>
                <a:schemeClr val="bg1"/>
              </a:solidFill>
            </a:endParaRPr>
          </a:p>
          <a:p>
            <a:pPr algn="ctr">
              <a:buFont typeface="Zapf Dingbats" charset="2"/>
              <a:buNone/>
            </a:pPr>
            <a:r>
              <a:rPr lang="nb-NO" altLang="nb-NO" sz="2400" i="1" dirty="0" smtClean="0">
                <a:solidFill>
                  <a:schemeClr val="bg1"/>
                </a:solidFill>
              </a:rPr>
              <a:t>Først former vi byggene, så former byggene oss</a:t>
            </a:r>
            <a:endParaRPr lang="nb-NO" altLang="nb-NO" sz="2400" i="1" dirty="0">
              <a:solidFill>
                <a:schemeClr val="bg1"/>
              </a:solidFill>
            </a:endParaRPr>
          </a:p>
          <a:p>
            <a:pPr algn="ctr">
              <a:buFont typeface="Zapf Dingbats" charset="2"/>
              <a:buNone/>
            </a:pPr>
            <a:r>
              <a:rPr lang="nb-NO" altLang="nb-NO" sz="2400" dirty="0">
                <a:solidFill>
                  <a:schemeClr val="bg1"/>
                </a:solidFill>
              </a:rPr>
              <a:t>   </a:t>
            </a:r>
          </a:p>
          <a:p>
            <a:pPr algn="ctr">
              <a:buFont typeface="Zapf Dingbats" charset="2"/>
              <a:buNone/>
            </a:pPr>
            <a:r>
              <a:rPr lang="nb-NO" altLang="nb-NO" sz="2400" dirty="0">
                <a:solidFill>
                  <a:schemeClr val="bg1"/>
                </a:solidFill>
              </a:rPr>
              <a:t> </a:t>
            </a:r>
            <a:r>
              <a:rPr lang="nb-NO" altLang="nb-NO" dirty="0" smtClean="0">
                <a:solidFill>
                  <a:schemeClr val="bg1"/>
                </a:solidFill>
              </a:rPr>
              <a:t>Winston </a:t>
            </a:r>
            <a:r>
              <a:rPr lang="nb-NO" altLang="nb-NO" dirty="0" err="1" smtClean="0">
                <a:solidFill>
                  <a:schemeClr val="bg1"/>
                </a:solidFill>
              </a:rPr>
              <a:t>Churcill</a:t>
            </a:r>
            <a:endParaRPr lang="nb-NO" altLang="nb-N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81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772319" y="-352425"/>
            <a:ext cx="10688638" cy="7562850"/>
          </a:xfrm>
          <a:prstGeom prst="rect">
            <a:avLst/>
          </a:prstGeom>
          <a:solidFill>
            <a:schemeClr val="tx1"/>
          </a:solidFill>
          <a:ln w="25400" algn="ctr">
            <a:solidFill>
              <a:schemeClr val="tx1"/>
            </a:solidFill>
            <a:prstDash val="sysDot"/>
            <a:miter lim="800000"/>
            <a:headEnd/>
            <a:tailEnd type="none" w="lg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2000" tIns="72000" rIns="72000" bIns="72000" anchor="ctr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9pPr>
          </a:lstStyle>
          <a:p>
            <a:endParaRPr lang="nb-NO" altLang="nb-NO" b="1">
              <a:solidFill>
                <a:schemeClr val="tx2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3568" y="2373313"/>
            <a:ext cx="7200800" cy="415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793" tIns="50793" rIns="104274" bIns="50793" numCol="1" anchor="t" anchorCtr="0" compatLnSpc="1">
            <a:prstTxWarp prst="textNoShape">
              <a:avLst/>
            </a:prstTxWarp>
          </a:bodyPr>
          <a:lstStyle>
            <a:lvl1pPr marL="355600" indent="-355600" algn="l" rtl="0" fontAlgn="base">
              <a:spcBef>
                <a:spcPts val="10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Zapf Dingbats" charset="2"/>
              <a:buBlip>
                <a:blip r:embed="rId2"/>
              </a:buBlip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itchFamily="34" charset="0"/>
              </a:defRPr>
            </a:lvl1pPr>
            <a:lvl2pPr marL="803275" indent="-261938" algn="l" rtl="0" fontAlgn="base">
              <a:spcBef>
                <a:spcPts val="1000"/>
              </a:spcBef>
              <a:spcAft>
                <a:spcPct val="0"/>
              </a:spcAft>
              <a:buClr>
                <a:srgbClr val="6EBBEA"/>
              </a:buClr>
              <a:buSzPct val="80000"/>
              <a:buFont typeface="Wingdings 3" pitchFamily="18" charset="2"/>
              <a:buChar char="Ú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2pPr>
            <a:lvl3pPr marL="1344613" indent="-269875" algn="l" rtl="0" fontAlgn="base">
              <a:spcBef>
                <a:spcPts val="10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3pPr>
            <a:lvl4pPr marL="1879600" indent="-263525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4pPr>
            <a:lvl5pPr marL="22431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5pPr>
            <a:lvl6pPr marL="27003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6pPr>
            <a:lvl7pPr marL="31575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7pPr>
            <a:lvl8pPr marL="36147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8pPr>
            <a:lvl9pPr marL="40719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9pPr>
          </a:lstStyle>
          <a:p>
            <a:pPr algn="ctr">
              <a:buFont typeface="Zapf Dingbats" charset="2"/>
              <a:buNone/>
            </a:pPr>
            <a:r>
              <a:rPr lang="nb-NO" altLang="nb-NO" sz="2400" i="1" dirty="0">
                <a:solidFill>
                  <a:schemeClr val="bg1"/>
                </a:solidFill>
              </a:rPr>
              <a:t>   </a:t>
            </a:r>
            <a:endParaRPr lang="nb-NO" altLang="nb-NO" sz="24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nb-NO" sz="2400" i="1" dirty="0" smtClean="0">
                <a:solidFill>
                  <a:schemeClr val="bg1"/>
                </a:solidFill>
              </a:rPr>
              <a:t>FM </a:t>
            </a:r>
            <a:r>
              <a:rPr lang="nb-NO" sz="2400" i="1" dirty="0">
                <a:solidFill>
                  <a:schemeClr val="bg1"/>
                </a:solidFill>
              </a:rPr>
              <a:t>skal være bærekraftig og understøtte god, trygg og effektiv </a:t>
            </a:r>
            <a:r>
              <a:rPr lang="nb-NO" sz="2400" i="1" dirty="0" smtClean="0">
                <a:solidFill>
                  <a:schemeClr val="bg1"/>
                </a:solidFill>
              </a:rPr>
              <a:t>pasientbehandling</a:t>
            </a:r>
            <a:endParaRPr lang="nb-NO" altLang="nb-NO" sz="2400" i="1" dirty="0">
              <a:solidFill>
                <a:schemeClr val="bg1"/>
              </a:solidFill>
            </a:endParaRPr>
          </a:p>
          <a:p>
            <a:pPr algn="ctr">
              <a:buFont typeface="Zapf Dingbats" charset="2"/>
              <a:buNone/>
            </a:pPr>
            <a:r>
              <a:rPr lang="nb-NO" altLang="nb-NO" sz="2400" dirty="0">
                <a:solidFill>
                  <a:schemeClr val="bg1"/>
                </a:solidFill>
              </a:rPr>
              <a:t>   </a:t>
            </a:r>
          </a:p>
          <a:p>
            <a:pPr algn="ctr">
              <a:buFont typeface="Zapf Dingbats" charset="2"/>
              <a:buNone/>
            </a:pPr>
            <a:r>
              <a:rPr lang="nb-NO" altLang="nb-NO" sz="2400" dirty="0">
                <a:solidFill>
                  <a:schemeClr val="bg1"/>
                </a:solidFill>
              </a:rPr>
              <a:t> </a:t>
            </a:r>
            <a:endParaRPr lang="nb-NO" altLang="nb-N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16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/>
          <p:cNvSpPr>
            <a:spLocks noGrp="1"/>
          </p:cNvSpPr>
          <p:nvPr>
            <p:ph type="title"/>
          </p:nvPr>
        </p:nvSpPr>
        <p:spPr>
          <a:xfrm>
            <a:off x="497662" y="764340"/>
            <a:ext cx="3148200" cy="738664"/>
          </a:xfrm>
        </p:spPr>
        <p:txBody>
          <a:bodyPr/>
          <a:lstStyle/>
          <a:p>
            <a:r>
              <a:rPr lang="nb-NO" dirty="0" smtClean="0"/>
              <a:t>CV</a:t>
            </a:r>
            <a:endParaRPr lang="nb-NO" dirty="0"/>
          </a:p>
        </p:txBody>
      </p:sp>
      <p:sp>
        <p:nvSpPr>
          <p:cNvPr id="6" name="Plassholder for tekst 5"/>
          <p:cNvSpPr>
            <a:spLocks noGrp="1"/>
          </p:cNvSpPr>
          <p:nvPr>
            <p:ph type="body" sz="quarter" idx="13"/>
          </p:nvPr>
        </p:nvSpPr>
        <p:spPr>
          <a:xfrm>
            <a:off x="497661" y="1530888"/>
            <a:ext cx="7458715" cy="3410280"/>
          </a:xfrm>
        </p:spPr>
        <p:txBody>
          <a:bodyPr/>
          <a:lstStyle/>
          <a:p>
            <a:r>
              <a:rPr lang="nb-NO" sz="2000" dirty="0" smtClean="0"/>
              <a:t>2014	Master eiendomsledelse og forvaltning, NTNU</a:t>
            </a:r>
          </a:p>
          <a:p>
            <a:r>
              <a:rPr lang="nb-NO" sz="2000" dirty="0" smtClean="0"/>
              <a:t>1991	Master </a:t>
            </a:r>
            <a:r>
              <a:rPr lang="nb-NO" sz="2000" dirty="0"/>
              <a:t>økonomi og ledelse, BI Oslo</a:t>
            </a:r>
          </a:p>
          <a:p>
            <a:r>
              <a:rPr lang="nb-NO" sz="2000" dirty="0" smtClean="0"/>
              <a:t>1988	Cand</a:t>
            </a:r>
            <a:r>
              <a:rPr lang="nb-NO" sz="2000" dirty="0"/>
              <a:t>. Mag informatikk, Universitetet i </a:t>
            </a:r>
            <a:r>
              <a:rPr lang="nb-NO" sz="2000" dirty="0" smtClean="0"/>
              <a:t>Oslo</a:t>
            </a:r>
          </a:p>
          <a:p>
            <a:endParaRPr lang="nb-NO" sz="2000" dirty="0"/>
          </a:p>
          <a:p>
            <a:r>
              <a:rPr lang="nb-NO" sz="2000" dirty="0" smtClean="0"/>
              <a:t>dd 	Eiendomssjef, Sykehuset Østfold </a:t>
            </a:r>
          </a:p>
          <a:p>
            <a:r>
              <a:rPr lang="nb-NO" sz="2000" dirty="0" smtClean="0"/>
              <a:t>2013	Programleder FM, Sykehuset Østfold</a:t>
            </a:r>
          </a:p>
          <a:p>
            <a:r>
              <a:rPr lang="nb-NO" sz="2000" dirty="0" smtClean="0"/>
              <a:t>2012	Seksjonsleder eiendomsforvaltning, Sykehuset Østfold</a:t>
            </a:r>
          </a:p>
          <a:p>
            <a:pPr marL="457200" indent="-457200">
              <a:buAutoNum type="arabicPlain" startAt="2006"/>
            </a:pPr>
            <a:r>
              <a:rPr lang="nb-NO" sz="2000" dirty="0" smtClean="0"/>
              <a:t> 	Divisjonsrådgiver FM, Sykehuset Østfold</a:t>
            </a:r>
          </a:p>
          <a:p>
            <a:r>
              <a:rPr lang="nb-NO" sz="2000" dirty="0" smtClean="0"/>
              <a:t>2004	PL, unionsoppløsning 100 år, Østfold fylkeskommune </a:t>
            </a:r>
          </a:p>
          <a:p>
            <a:r>
              <a:rPr lang="nb-NO" sz="2000" dirty="0" smtClean="0"/>
              <a:t>2001	PL, næringsutvikling, Fredrikstad kommune</a:t>
            </a:r>
          </a:p>
          <a:p>
            <a:r>
              <a:rPr lang="nb-NO" sz="2000" dirty="0" smtClean="0"/>
              <a:t>1991 	Senior kostnadsingeniør utbyggingsprosjekter, Statoil</a:t>
            </a:r>
            <a:endParaRPr lang="nb-NO" sz="2000" dirty="0"/>
          </a:p>
          <a:p>
            <a:endParaRPr lang="nb-NO" sz="2000" dirty="0"/>
          </a:p>
          <a:p>
            <a:endParaRPr lang="nb-NO" sz="2000" dirty="0"/>
          </a:p>
        </p:txBody>
      </p:sp>
      <p:pic>
        <p:nvPicPr>
          <p:cNvPr id="8" name="Plassholder for bilde 7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4" b="6364"/>
          <a:stretch>
            <a:fillRect/>
          </a:stretch>
        </p:blipFill>
        <p:spPr>
          <a:xfrm>
            <a:off x="7037814" y="764704"/>
            <a:ext cx="1422618" cy="1862336"/>
          </a:xfrm>
        </p:spPr>
      </p:pic>
    </p:spTree>
    <p:extLst>
      <p:ext uri="{BB962C8B-B14F-4D97-AF65-F5344CB8AC3E}">
        <p14:creationId xmlns:p14="http://schemas.microsoft.com/office/powerpoint/2010/main" val="68359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033" y="5247560"/>
            <a:ext cx="2489063" cy="163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95536" y="980728"/>
            <a:ext cx="6329363" cy="739775"/>
          </a:xfrm>
        </p:spPr>
        <p:txBody>
          <a:bodyPr/>
          <a:lstStyle/>
          <a:p>
            <a:r>
              <a:rPr lang="nb-NO" dirty="0" smtClean="0"/>
              <a:t>Denne presentasjonen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4294967295"/>
          </p:nvPr>
        </p:nvSpPr>
        <p:spPr>
          <a:xfrm>
            <a:off x="547067" y="1916832"/>
            <a:ext cx="7553325" cy="3240087"/>
          </a:xfrm>
        </p:spPr>
        <p:txBody>
          <a:bodyPr/>
          <a:lstStyle/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Bakgrunn, metode og utvalg</a:t>
            </a:r>
          </a:p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Finnes det </a:t>
            </a:r>
            <a:r>
              <a:rPr lang="nb-NO" u="sng" dirty="0" smtClean="0">
                <a:solidFill>
                  <a:schemeClr val="accent1">
                    <a:lumMod val="50000"/>
                  </a:schemeClr>
                </a:solidFill>
              </a:rPr>
              <a:t>en</a:t>
            </a:r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 FM modell i fremtidens sykehus?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F1: Hvilke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fasilitetstjenester utføres i et helseforetak?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F2: Hvor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går skillet mellom støtte- og kjernevirksomhet i et helseforetak?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F3: Er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FM i helseforetak bærekraftig og konkurransedyktig?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F4: Hvor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moden er FM i helseforetakene? </a:t>
            </a:r>
          </a:p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Resultater og funn</a:t>
            </a:r>
          </a:p>
          <a:p>
            <a:r>
              <a:rPr lang="nb-NO" dirty="0">
                <a:solidFill>
                  <a:schemeClr val="accent1">
                    <a:lumMod val="50000"/>
                  </a:schemeClr>
                </a:solidFill>
              </a:rPr>
              <a:t>FM modell i fremtidens sykehus</a:t>
            </a:r>
          </a:p>
          <a:p>
            <a:pPr indent="0">
              <a:buNone/>
            </a:pPr>
            <a:endParaRPr lang="nb-NO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Rektangel 3"/>
          <p:cNvSpPr/>
          <p:nvPr/>
        </p:nvSpPr>
        <p:spPr>
          <a:xfrm>
            <a:off x="539552" y="1988840"/>
            <a:ext cx="6984776" cy="432048"/>
          </a:xfrm>
          <a:prstGeom prst="rect">
            <a:avLst/>
          </a:prstGeom>
          <a:noFill/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5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247557"/>
            <a:ext cx="1635274" cy="1637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13" y="5247557"/>
            <a:ext cx="1838333" cy="1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rp-gallery-agv-withconta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5247557"/>
            <a:ext cx="2000561" cy="1627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Rikshospitalet_rorpos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79808" y="5579257"/>
            <a:ext cx="2434075" cy="171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04048" y="5247557"/>
            <a:ext cx="2919101" cy="1614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2767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0" y="3214112"/>
            <a:ext cx="5580991" cy="3706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885" y="3227556"/>
            <a:ext cx="3624783" cy="363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Plassholder for innhold 2"/>
          <p:cNvSpPr txBox="1">
            <a:spLocks/>
          </p:cNvSpPr>
          <p:nvPr/>
        </p:nvSpPr>
        <p:spPr>
          <a:xfrm>
            <a:off x="395536" y="1412776"/>
            <a:ext cx="8352928" cy="3240405"/>
          </a:xfrm>
          <a:prstGeom prst="rect">
            <a:avLst/>
          </a:prstGeom>
        </p:spPr>
        <p:txBody>
          <a:bodyPr/>
          <a:lstStyle>
            <a:lvl1pPr marL="0" indent="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60000" indent="2413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756000" indent="2047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80000" indent="1936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476000" indent="182563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sz="2000" dirty="0">
                <a:solidFill>
                  <a:srgbClr val="003785"/>
                </a:solidFill>
              </a:rPr>
              <a:t>Spesialisthelsetjenesten  største offentlige eiendomsaktøren i Norge</a:t>
            </a:r>
          </a:p>
          <a:p>
            <a:r>
              <a:rPr lang="nb-NO" sz="2000" dirty="0">
                <a:solidFill>
                  <a:srgbClr val="003785"/>
                </a:solidFill>
              </a:rPr>
              <a:t>Bygningsmassen er kompleks, høyteknologisk og driftes døgnkontinuerlig</a:t>
            </a:r>
          </a:p>
          <a:p>
            <a:pPr lvl="1"/>
            <a:r>
              <a:rPr lang="nb-NO" sz="2000" dirty="0">
                <a:solidFill>
                  <a:srgbClr val="003785"/>
                </a:solidFill>
              </a:rPr>
              <a:t>av interne FM organisasjoner</a:t>
            </a:r>
          </a:p>
          <a:p>
            <a:r>
              <a:rPr lang="nb-NO" sz="2000" dirty="0">
                <a:solidFill>
                  <a:srgbClr val="003785"/>
                </a:solidFill>
              </a:rPr>
              <a:t>Omsetning FM </a:t>
            </a:r>
            <a:r>
              <a:rPr lang="nb-NO" sz="2000" dirty="0" smtClean="0">
                <a:solidFill>
                  <a:srgbClr val="003785"/>
                </a:solidFill>
              </a:rPr>
              <a:t>(2013) er </a:t>
            </a:r>
            <a:r>
              <a:rPr lang="nb-NO" sz="2000" dirty="0">
                <a:solidFill>
                  <a:srgbClr val="003785"/>
                </a:solidFill>
              </a:rPr>
              <a:t>ca. 10 mrd. NOK</a:t>
            </a:r>
          </a:p>
          <a:p>
            <a:r>
              <a:rPr lang="nb-NO" sz="2000" dirty="0">
                <a:solidFill>
                  <a:srgbClr val="003785"/>
                </a:solidFill>
              </a:rPr>
              <a:t>Hard FM </a:t>
            </a:r>
            <a:r>
              <a:rPr lang="nb-NO" sz="2000" dirty="0" smtClean="0">
                <a:solidFill>
                  <a:srgbClr val="003785"/>
                </a:solidFill>
              </a:rPr>
              <a:t>60-65 </a:t>
            </a:r>
            <a:r>
              <a:rPr lang="nb-NO" sz="2000" dirty="0">
                <a:solidFill>
                  <a:srgbClr val="003785"/>
                </a:solidFill>
              </a:rPr>
              <a:t>%, Soft FM </a:t>
            </a:r>
            <a:r>
              <a:rPr lang="nb-NO" sz="2000" dirty="0" smtClean="0">
                <a:solidFill>
                  <a:srgbClr val="003785"/>
                </a:solidFill>
              </a:rPr>
              <a:t>35-40 </a:t>
            </a:r>
            <a:r>
              <a:rPr lang="nb-NO" sz="2000" dirty="0">
                <a:solidFill>
                  <a:srgbClr val="003785"/>
                </a:solidFill>
              </a:rPr>
              <a:t>%</a:t>
            </a:r>
          </a:p>
          <a:p>
            <a:pPr indent="0">
              <a:buFont typeface="Arial" panose="020B0604020202020204" pitchFamily="34" charset="0"/>
              <a:buNone/>
            </a:pPr>
            <a:endParaRPr lang="nb-NO" sz="2000" dirty="0"/>
          </a:p>
        </p:txBody>
      </p:sp>
      <p:sp>
        <p:nvSpPr>
          <p:cNvPr id="11" name="Tittel 1"/>
          <p:cNvSpPr txBox="1">
            <a:spLocks/>
          </p:cNvSpPr>
          <p:nvPr/>
        </p:nvSpPr>
        <p:spPr>
          <a:xfrm>
            <a:off x="403112" y="674112"/>
            <a:ext cx="6329128" cy="7386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200" b="1" kern="1200">
                <a:solidFill>
                  <a:srgbClr val="81B1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b-NO" dirty="0" smtClean="0"/>
              <a:t>Bakgrunn</a:t>
            </a:r>
            <a:endParaRPr lang="nb-NO" dirty="0"/>
          </a:p>
        </p:txBody>
      </p:sp>
      <p:sp>
        <p:nvSpPr>
          <p:cNvPr id="12" name="Plassholder for innhold 2"/>
          <p:cNvSpPr txBox="1">
            <a:spLocks/>
          </p:cNvSpPr>
          <p:nvPr/>
        </p:nvSpPr>
        <p:spPr>
          <a:xfrm>
            <a:off x="395536" y="1607353"/>
            <a:ext cx="7553264" cy="3240405"/>
          </a:xfrm>
          <a:prstGeom prst="rect">
            <a:avLst/>
          </a:prstGeom>
        </p:spPr>
        <p:txBody>
          <a:bodyPr/>
          <a:lstStyle>
            <a:lvl1pPr marL="0" indent="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60000" indent="2413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756000" indent="2047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80000" indent="1936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476000" indent="182563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5893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ssholder for innhold 2"/>
          <p:cNvSpPr txBox="1">
            <a:spLocks/>
          </p:cNvSpPr>
          <p:nvPr/>
        </p:nvSpPr>
        <p:spPr>
          <a:xfrm>
            <a:off x="384867" y="3140968"/>
            <a:ext cx="8219581" cy="3240360"/>
          </a:xfrm>
          <a:prstGeom prst="rect">
            <a:avLst/>
          </a:prstGeom>
        </p:spPr>
        <p:txBody>
          <a:bodyPr/>
          <a:lstStyle>
            <a:lvl1pPr marL="0" indent="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60000" indent="2413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756000" indent="2047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80000" indent="1936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476000" indent="182563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sz="2400" dirty="0" smtClean="0">
                <a:solidFill>
                  <a:srgbClr val="003785"/>
                </a:solidFill>
              </a:rPr>
              <a:t>Fakta: </a:t>
            </a:r>
          </a:p>
          <a:p>
            <a:pPr lvl="1"/>
            <a:r>
              <a:rPr lang="nb-NO" sz="2200" dirty="0" smtClean="0">
                <a:solidFill>
                  <a:srgbClr val="003785"/>
                </a:solidFill>
              </a:rPr>
              <a:t>NfN nøkkeltallsrapport, HSØ kostnadsrapport NS3454 (2012), HOD, SSB m fl.</a:t>
            </a:r>
          </a:p>
          <a:p>
            <a:r>
              <a:rPr lang="nb-NO" sz="2400" dirty="0" smtClean="0">
                <a:solidFill>
                  <a:srgbClr val="003785"/>
                </a:solidFill>
              </a:rPr>
              <a:t>Spørreundersøkelse:  </a:t>
            </a:r>
          </a:p>
          <a:p>
            <a:pPr lvl="1"/>
            <a:r>
              <a:rPr lang="nb-NO" sz="2200" dirty="0" smtClean="0">
                <a:solidFill>
                  <a:srgbClr val="003785"/>
                </a:solidFill>
              </a:rPr>
              <a:t>14 FM tjenesteområder</a:t>
            </a:r>
          </a:p>
          <a:p>
            <a:pPr lvl="1"/>
            <a:r>
              <a:rPr lang="nb-NO" sz="2200" dirty="0">
                <a:solidFill>
                  <a:srgbClr val="003785"/>
                </a:solidFill>
              </a:rPr>
              <a:t>Utvalg: 8 helseforetak (NfN), 61 % av bygningsareal, 56 % befolkningsgrunnlaget</a:t>
            </a:r>
          </a:p>
          <a:p>
            <a:r>
              <a:rPr lang="nb-NO" sz="2400" dirty="0" smtClean="0">
                <a:solidFill>
                  <a:srgbClr val="003785"/>
                </a:solidFill>
              </a:rPr>
              <a:t>Intervjuer</a:t>
            </a:r>
            <a:endParaRPr lang="nb-NO" sz="2400" i="1" dirty="0" smtClean="0">
              <a:solidFill>
                <a:srgbClr val="003785"/>
              </a:solidFill>
            </a:endParaRPr>
          </a:p>
          <a:p>
            <a:pPr lvl="1"/>
            <a:endParaRPr lang="nb-NO" sz="2000" i="1" dirty="0">
              <a:solidFill>
                <a:srgbClr val="003785"/>
              </a:solidFill>
            </a:endParaRPr>
          </a:p>
          <a:p>
            <a:pPr indent="0">
              <a:buFont typeface="Arial" panose="020B0604020202020204" pitchFamily="34" charset="0"/>
              <a:buNone/>
            </a:pPr>
            <a:endParaRPr lang="nb-NO" sz="2000" i="1" dirty="0"/>
          </a:p>
        </p:txBody>
      </p:sp>
      <p:sp>
        <p:nvSpPr>
          <p:cNvPr id="11" name="Tittel 1"/>
          <p:cNvSpPr txBox="1">
            <a:spLocks/>
          </p:cNvSpPr>
          <p:nvPr/>
        </p:nvSpPr>
        <p:spPr>
          <a:xfrm>
            <a:off x="403112" y="674112"/>
            <a:ext cx="6329128" cy="7386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200" b="1" kern="1200">
                <a:solidFill>
                  <a:srgbClr val="81B1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b-NO" dirty="0" smtClean="0"/>
              <a:t>Metode</a:t>
            </a:r>
            <a:endParaRPr lang="nb-NO" dirty="0"/>
          </a:p>
        </p:txBody>
      </p:sp>
      <p:sp>
        <p:nvSpPr>
          <p:cNvPr id="12" name="Plassholder for innhold 2"/>
          <p:cNvSpPr txBox="1">
            <a:spLocks/>
          </p:cNvSpPr>
          <p:nvPr/>
        </p:nvSpPr>
        <p:spPr>
          <a:xfrm>
            <a:off x="683568" y="1607354"/>
            <a:ext cx="7553264" cy="1965662"/>
          </a:xfrm>
          <a:prstGeom prst="rect">
            <a:avLst/>
          </a:prstGeom>
        </p:spPr>
        <p:txBody>
          <a:bodyPr/>
          <a:lstStyle>
            <a:lvl1pPr marL="0" indent="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60000" indent="2413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756000" indent="2047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80000" indent="1936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476000" indent="182563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b-NO" dirty="0"/>
          </a:p>
        </p:txBody>
      </p:sp>
      <p:pic>
        <p:nvPicPr>
          <p:cNvPr id="8" name="Bild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10" y="1844824"/>
            <a:ext cx="8410778" cy="11112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703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ssholder for innhold 2"/>
          <p:cNvSpPr txBox="1">
            <a:spLocks/>
          </p:cNvSpPr>
          <p:nvPr/>
        </p:nvSpPr>
        <p:spPr>
          <a:xfrm>
            <a:off x="395536" y="1412776"/>
            <a:ext cx="8748464" cy="4341926"/>
          </a:xfrm>
          <a:prstGeom prst="rect">
            <a:avLst/>
          </a:prstGeom>
        </p:spPr>
        <p:txBody>
          <a:bodyPr/>
          <a:lstStyle>
            <a:lvl1pPr marL="0" indent="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60000" indent="2413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756000" indent="2047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80000" indent="1936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476000" indent="182563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sz="2000" dirty="0" smtClean="0">
                <a:solidFill>
                  <a:srgbClr val="003785"/>
                </a:solidFill>
              </a:rPr>
              <a:t>Sykehuset Telemark</a:t>
            </a:r>
          </a:p>
          <a:p>
            <a:r>
              <a:rPr lang="nb-NO" sz="2000" dirty="0" smtClean="0">
                <a:solidFill>
                  <a:srgbClr val="003785"/>
                </a:solidFill>
              </a:rPr>
              <a:t>Stavanger Universitetssykehus</a:t>
            </a:r>
          </a:p>
          <a:p>
            <a:r>
              <a:rPr lang="nb-NO" sz="2000" dirty="0" smtClean="0">
                <a:solidFill>
                  <a:srgbClr val="003785"/>
                </a:solidFill>
              </a:rPr>
              <a:t>Universitetssykehuset i Nord-Norge</a:t>
            </a:r>
          </a:p>
          <a:p>
            <a:r>
              <a:rPr lang="nb-NO" sz="2000" dirty="0" smtClean="0">
                <a:solidFill>
                  <a:srgbClr val="003785"/>
                </a:solidFill>
              </a:rPr>
              <a:t>Akershus Universitetssykehus</a:t>
            </a:r>
          </a:p>
          <a:p>
            <a:endParaRPr lang="nb-NO" sz="2000" dirty="0" smtClean="0">
              <a:solidFill>
                <a:srgbClr val="003785"/>
              </a:solidFill>
            </a:endParaRPr>
          </a:p>
          <a:p>
            <a:r>
              <a:rPr lang="nb-NO" sz="2000" dirty="0" smtClean="0">
                <a:solidFill>
                  <a:srgbClr val="003785"/>
                </a:solidFill>
              </a:rPr>
              <a:t>Intervjuer:</a:t>
            </a:r>
          </a:p>
          <a:p>
            <a:pPr lvl="1"/>
            <a:r>
              <a:rPr lang="nb-NO" sz="1600" i="1" dirty="0" smtClean="0">
                <a:solidFill>
                  <a:srgbClr val="003785"/>
                </a:solidFill>
              </a:rPr>
              <a:t>Morten Bendiksen, FM direktør, Akershus universitetssykehus</a:t>
            </a:r>
          </a:p>
          <a:p>
            <a:pPr lvl="1"/>
            <a:r>
              <a:rPr lang="nb-NO" sz="1600" i="1" dirty="0" smtClean="0">
                <a:solidFill>
                  <a:srgbClr val="003785"/>
                </a:solidFill>
              </a:rPr>
              <a:t>Geir Teigstad, FM direktør, Oslo universitetssykehus</a:t>
            </a:r>
          </a:p>
          <a:p>
            <a:pPr lvl="1"/>
            <a:r>
              <a:rPr lang="nb-NO" sz="1600" i="1" dirty="0" smtClean="0">
                <a:solidFill>
                  <a:srgbClr val="003785"/>
                </a:solidFill>
              </a:rPr>
              <a:t>Gunnar Bækken, Ass. FM direktør, St. Olav Hospital</a:t>
            </a:r>
          </a:p>
          <a:p>
            <a:pPr lvl="1"/>
            <a:r>
              <a:rPr lang="nb-NO" sz="1600" i="1" dirty="0" smtClean="0">
                <a:solidFill>
                  <a:srgbClr val="003785"/>
                </a:solidFill>
              </a:rPr>
              <a:t>Gjertrud R. Spillum, avdelingsleder Oslo universitetssykehus, intern service</a:t>
            </a:r>
          </a:p>
          <a:p>
            <a:pPr lvl="1"/>
            <a:r>
              <a:rPr lang="nb-NO" sz="1600" i="1" dirty="0" smtClean="0">
                <a:solidFill>
                  <a:srgbClr val="003785"/>
                </a:solidFill>
              </a:rPr>
              <a:t>Torun Gjesdal, avdelingsleder, Oslo universitetssykehus, innkjøp og logistikk</a:t>
            </a:r>
          </a:p>
          <a:p>
            <a:pPr lvl="1"/>
            <a:r>
              <a:rPr lang="nb-NO" sz="1600" i="1" dirty="0" smtClean="0">
                <a:solidFill>
                  <a:srgbClr val="003785"/>
                </a:solidFill>
              </a:rPr>
              <a:t>Bjørn E. Helle, avdelingsleder , Oslo universitetssykehus, adm. fellesfunksjoner</a:t>
            </a:r>
          </a:p>
          <a:p>
            <a:pPr lvl="1"/>
            <a:r>
              <a:rPr lang="nb-NO" sz="1600" i="1" dirty="0" smtClean="0">
                <a:solidFill>
                  <a:srgbClr val="003785"/>
                </a:solidFill>
              </a:rPr>
              <a:t>Mads Hobber, avdelingsleder, St. Olav Hospital, allmenn teknikk</a:t>
            </a:r>
          </a:p>
          <a:p>
            <a:pPr lvl="1"/>
            <a:endParaRPr lang="nb-NO" sz="2000" i="1" dirty="0" smtClean="0">
              <a:solidFill>
                <a:srgbClr val="003785"/>
              </a:solidFill>
            </a:endParaRPr>
          </a:p>
          <a:p>
            <a:pPr lvl="1"/>
            <a:endParaRPr lang="nb-NO" sz="2000" i="1" dirty="0" smtClean="0">
              <a:solidFill>
                <a:srgbClr val="003785"/>
              </a:solidFill>
            </a:endParaRPr>
          </a:p>
          <a:p>
            <a:pPr indent="0">
              <a:buFont typeface="Arial" panose="020B0604020202020204" pitchFamily="34" charset="0"/>
              <a:buNone/>
            </a:pPr>
            <a:endParaRPr lang="nb-NO" sz="2000" i="1" dirty="0"/>
          </a:p>
        </p:txBody>
      </p:sp>
      <p:sp>
        <p:nvSpPr>
          <p:cNvPr id="11" name="Tittel 1"/>
          <p:cNvSpPr txBox="1">
            <a:spLocks/>
          </p:cNvSpPr>
          <p:nvPr/>
        </p:nvSpPr>
        <p:spPr>
          <a:xfrm>
            <a:off x="403112" y="674112"/>
            <a:ext cx="6329128" cy="7386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200" b="1" kern="1200">
                <a:solidFill>
                  <a:srgbClr val="81B1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b-NO" dirty="0" smtClean="0"/>
              <a:t>Utvalg</a:t>
            </a:r>
            <a:endParaRPr lang="nb-NO" dirty="0"/>
          </a:p>
        </p:txBody>
      </p:sp>
      <p:sp>
        <p:nvSpPr>
          <p:cNvPr id="12" name="Plassholder for innhold 2"/>
          <p:cNvSpPr txBox="1">
            <a:spLocks/>
          </p:cNvSpPr>
          <p:nvPr/>
        </p:nvSpPr>
        <p:spPr>
          <a:xfrm>
            <a:off x="683568" y="1607354"/>
            <a:ext cx="7553264" cy="1965662"/>
          </a:xfrm>
          <a:prstGeom prst="rect">
            <a:avLst/>
          </a:prstGeom>
        </p:spPr>
        <p:txBody>
          <a:bodyPr/>
          <a:lstStyle>
            <a:lvl1pPr marL="0" indent="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60000" indent="2413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756000" indent="2047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80000" indent="1936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476000" indent="182563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b-NO" dirty="0"/>
          </a:p>
        </p:txBody>
      </p:sp>
      <p:sp>
        <p:nvSpPr>
          <p:cNvPr id="6" name="Plassholder for innhold 2"/>
          <p:cNvSpPr txBox="1">
            <a:spLocks/>
          </p:cNvSpPr>
          <p:nvPr/>
        </p:nvSpPr>
        <p:spPr>
          <a:xfrm>
            <a:off x="4824536" y="1391330"/>
            <a:ext cx="8748464" cy="4341926"/>
          </a:xfrm>
          <a:prstGeom prst="rect">
            <a:avLst/>
          </a:prstGeom>
        </p:spPr>
        <p:txBody>
          <a:bodyPr/>
          <a:lstStyle>
            <a:lvl1pPr marL="0" indent="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60000" indent="2413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756000" indent="2047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80000" indent="1936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476000" indent="182563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sz="2000" dirty="0" smtClean="0">
                <a:solidFill>
                  <a:srgbClr val="003785"/>
                </a:solidFill>
              </a:rPr>
              <a:t>Helse Bergen</a:t>
            </a:r>
          </a:p>
          <a:p>
            <a:r>
              <a:rPr lang="nb-NO" sz="2000" dirty="0" smtClean="0">
                <a:solidFill>
                  <a:srgbClr val="003785"/>
                </a:solidFill>
              </a:rPr>
              <a:t>Oslo Universitetssykehus</a:t>
            </a:r>
          </a:p>
          <a:p>
            <a:r>
              <a:rPr lang="nb-NO" sz="2000" dirty="0" smtClean="0">
                <a:solidFill>
                  <a:srgbClr val="003785"/>
                </a:solidFill>
              </a:rPr>
              <a:t>St. Olavs Hospital </a:t>
            </a:r>
          </a:p>
          <a:p>
            <a:r>
              <a:rPr lang="nb-NO" sz="2000" dirty="0" smtClean="0">
                <a:solidFill>
                  <a:srgbClr val="003785"/>
                </a:solidFill>
              </a:rPr>
              <a:t>Sykehuset Østfold</a:t>
            </a:r>
            <a:endParaRPr lang="nb-NO" sz="2000" i="1" dirty="0" smtClean="0">
              <a:solidFill>
                <a:srgbClr val="003785"/>
              </a:solidFill>
            </a:endParaRPr>
          </a:p>
          <a:p>
            <a:pPr indent="0">
              <a:buFont typeface="Arial" panose="020B0604020202020204" pitchFamily="34" charset="0"/>
              <a:buNone/>
            </a:pPr>
            <a:endParaRPr lang="nb-NO" sz="2000" i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033" y="5247560"/>
            <a:ext cx="2489063" cy="163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247557"/>
            <a:ext cx="1635274" cy="1637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13" y="5247557"/>
            <a:ext cx="1838333" cy="1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rp-gallery-agv-withconta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5247557"/>
            <a:ext cx="2000561" cy="1627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04048" y="5247557"/>
            <a:ext cx="2919101" cy="1614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224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033" y="5247560"/>
            <a:ext cx="2489063" cy="163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95536" y="980728"/>
            <a:ext cx="6329363" cy="739775"/>
          </a:xfrm>
        </p:spPr>
        <p:txBody>
          <a:bodyPr/>
          <a:lstStyle/>
          <a:p>
            <a:r>
              <a:rPr lang="nb-NO" dirty="0" smtClean="0"/>
              <a:t>Denne presentasjonen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4294967295"/>
          </p:nvPr>
        </p:nvSpPr>
        <p:spPr>
          <a:xfrm>
            <a:off x="547067" y="1916832"/>
            <a:ext cx="7553325" cy="3240087"/>
          </a:xfrm>
        </p:spPr>
        <p:txBody>
          <a:bodyPr/>
          <a:lstStyle/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Bakgrunn, metode og utvalg</a:t>
            </a:r>
          </a:p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Finnes det </a:t>
            </a:r>
            <a:r>
              <a:rPr lang="nb-NO" u="sng" dirty="0" smtClean="0">
                <a:solidFill>
                  <a:schemeClr val="accent1">
                    <a:lumMod val="50000"/>
                  </a:schemeClr>
                </a:solidFill>
              </a:rPr>
              <a:t>en</a:t>
            </a:r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 FM modell i fremtidens sykehus?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F1: Hvilke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fasilitetstjenester utføres i et helseforetak?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F2: Hvor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går skillet mellom støtte- og kjernevirksomhet i et helseforetak?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F3: Er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FM i helseforetak bærekraftig og konkurransedyktig?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F4: Hvor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moden er FM i helseforetakene? </a:t>
            </a:r>
          </a:p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Resultater og funn</a:t>
            </a:r>
          </a:p>
          <a:p>
            <a:r>
              <a:rPr lang="nb-NO" dirty="0">
                <a:solidFill>
                  <a:schemeClr val="accent1">
                    <a:lumMod val="50000"/>
                  </a:schemeClr>
                </a:solidFill>
              </a:rPr>
              <a:t>FM modell i fremtidens sykehus</a:t>
            </a:r>
          </a:p>
          <a:p>
            <a:pPr indent="0">
              <a:buNone/>
            </a:pPr>
            <a:endParaRPr lang="nb-NO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Rektangel 3"/>
          <p:cNvSpPr/>
          <p:nvPr/>
        </p:nvSpPr>
        <p:spPr>
          <a:xfrm>
            <a:off x="539552" y="2348880"/>
            <a:ext cx="6984776" cy="432048"/>
          </a:xfrm>
          <a:prstGeom prst="rect">
            <a:avLst/>
          </a:prstGeom>
          <a:noFill/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5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247557"/>
            <a:ext cx="1635274" cy="1637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13" y="5247557"/>
            <a:ext cx="1838333" cy="1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rp-gallery-agv-withconta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5247557"/>
            <a:ext cx="2000561" cy="1627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Rikshospitalet_rorpos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79808" y="5579257"/>
            <a:ext cx="2434075" cy="171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04048" y="5247557"/>
            <a:ext cx="2919101" cy="1614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910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401697" cy="738664"/>
          </a:xfrm>
        </p:spPr>
        <p:txBody>
          <a:bodyPr/>
          <a:lstStyle/>
          <a:p>
            <a:r>
              <a:rPr lang="nb-NO" dirty="0" smtClean="0"/>
              <a:t>FM – før, nå og fremtid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9552" y="1556747"/>
            <a:ext cx="7553264" cy="3240405"/>
          </a:xfrm>
        </p:spPr>
        <p:txBody>
          <a:bodyPr/>
          <a:lstStyle/>
          <a:p>
            <a:r>
              <a:rPr lang="nb-NO" dirty="0"/>
              <a:t>u</a:t>
            </a:r>
            <a:r>
              <a:rPr lang="nb-NO" dirty="0" smtClean="0"/>
              <a:t>tvikling av FM i spesialisthelsetjenesten</a:t>
            </a:r>
          </a:p>
          <a:p>
            <a:r>
              <a:rPr lang="nb-NO" dirty="0" smtClean="0"/>
              <a:t>omlegging av spesialisthelsetjenesten i Norge</a:t>
            </a:r>
          </a:p>
          <a:p>
            <a:r>
              <a:rPr lang="nb-NO" dirty="0" smtClean="0"/>
              <a:t>endret </a:t>
            </a:r>
            <a:r>
              <a:rPr lang="nb-NO" dirty="0"/>
              <a:t>pasientgrunnlag og pasientfokus</a:t>
            </a:r>
          </a:p>
          <a:p>
            <a:r>
              <a:rPr lang="nb-NO" dirty="0"/>
              <a:t>medisinsk- og teknologisk utvikling</a:t>
            </a:r>
          </a:p>
          <a:p>
            <a:r>
              <a:rPr lang="nb-NO" dirty="0" smtClean="0"/>
              <a:t>nye samarbeidsformer fremover - joint venture?</a:t>
            </a:r>
          </a:p>
          <a:p>
            <a:r>
              <a:rPr lang="nb-NO" dirty="0"/>
              <a:t>oppgaveglidning og multitasking</a:t>
            </a:r>
          </a:p>
          <a:p>
            <a:r>
              <a:rPr lang="nb-NO" dirty="0" smtClean="0"/>
              <a:t>nasjonalt sykehusbygg helseforetak</a:t>
            </a:r>
          </a:p>
          <a:p>
            <a:r>
              <a:rPr lang="nb-NO" dirty="0"/>
              <a:t>i</a:t>
            </a:r>
            <a:r>
              <a:rPr lang="nb-NO" dirty="0" smtClean="0"/>
              <a:t>nnføring av nøytral merverdiavgift </a:t>
            </a:r>
          </a:p>
          <a:p>
            <a:pPr indent="0">
              <a:buNone/>
            </a:pPr>
            <a:endParaRPr lang="nb-NO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033" y="5247560"/>
            <a:ext cx="2489063" cy="163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247557"/>
            <a:ext cx="1635274" cy="1637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13" y="5247557"/>
            <a:ext cx="1838333" cy="1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ktangel 9"/>
          <p:cNvSpPr/>
          <p:nvPr/>
        </p:nvSpPr>
        <p:spPr>
          <a:xfrm>
            <a:off x="6948264" y="5013176"/>
            <a:ext cx="230425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noFill/>
            </a:endParaRPr>
          </a:p>
        </p:txBody>
      </p:sp>
      <p:pic>
        <p:nvPicPr>
          <p:cNvPr id="8" name="Picture 2" descr="crp-gallery-agv-withconta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5247557"/>
            <a:ext cx="2000561" cy="1627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04048" y="5247557"/>
            <a:ext cx="2919101" cy="1614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042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 noChangeArrowheads="1"/>
          </p:cNvSpPr>
          <p:nvPr>
            <p:ph type="title"/>
          </p:nvPr>
        </p:nvSpPr>
        <p:spPr>
          <a:xfrm>
            <a:off x="1195200" y="1119505"/>
            <a:ext cx="6753600" cy="1380790"/>
          </a:xfrm>
        </p:spPr>
        <p:txBody>
          <a:bodyPr lIns="87276" tIns="43638" rIns="87276" bIns="43638" anchor="ctr"/>
          <a:lstStyle/>
          <a:p>
            <a:r>
              <a:rPr lang="nb-NO" dirty="0" smtClean="0"/>
              <a:t>FM i sykehus</a:t>
            </a:r>
            <a:br>
              <a:rPr lang="nb-NO" dirty="0" smtClean="0"/>
            </a:br>
            <a:r>
              <a:rPr lang="nb-NO" dirty="0" smtClean="0"/>
              <a:t>Standardiserte pasientforløp</a:t>
            </a:r>
          </a:p>
        </p:txBody>
      </p:sp>
      <p:sp>
        <p:nvSpPr>
          <p:cNvPr id="78850" name="Rectangle 3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b-NO" dirty="0" smtClean="0">
              <a:ea typeface="ヒラギノ角ゴ Pro W3"/>
            </a:endParaRPr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539750" y="2781300"/>
            <a:ext cx="7978775" cy="2500313"/>
            <a:chOff x="512" y="1214"/>
            <a:chExt cx="5026" cy="1575"/>
          </a:xfrm>
        </p:grpSpPr>
        <p:sp>
          <p:nvSpPr>
            <p:cNvPr id="78853" name="Rectangle 4"/>
            <p:cNvSpPr>
              <a:spLocks noChangeArrowheads="1"/>
            </p:cNvSpPr>
            <p:nvPr/>
          </p:nvSpPr>
          <p:spPr bwMode="auto">
            <a:xfrm>
              <a:off x="512" y="1755"/>
              <a:ext cx="635" cy="495"/>
            </a:xfrm>
            <a:prstGeom prst="rect">
              <a:avLst/>
            </a:prstGeom>
            <a:solidFill>
              <a:srgbClr val="FFCC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87276" tIns="43638" rIns="87276" bIns="43638" anchor="ctr"/>
            <a:lstStyle/>
            <a:p>
              <a:pPr algn="ctr" defTabSz="873125" eaLnBrk="0" hangingPunct="0"/>
              <a:r>
                <a:rPr lang="nb-NO" sz="1300">
                  <a:latin typeface="Times New Roman" pitchFamily="18" charset="0"/>
                </a:rPr>
                <a:t>Kommune-</a:t>
              </a:r>
              <a:br>
                <a:rPr lang="nb-NO" sz="1300">
                  <a:latin typeface="Times New Roman" pitchFamily="18" charset="0"/>
                </a:rPr>
              </a:br>
              <a:r>
                <a:rPr lang="nb-NO" sz="1300">
                  <a:latin typeface="Times New Roman" pitchFamily="18" charset="0"/>
                </a:rPr>
                <a:t>helsetjenester</a:t>
              </a:r>
            </a:p>
          </p:txBody>
        </p:sp>
        <p:cxnSp>
          <p:nvCxnSpPr>
            <p:cNvPr id="78854" name="AutoShape 14"/>
            <p:cNvCxnSpPr>
              <a:cxnSpLocks noChangeShapeType="1"/>
              <a:stCxn id="78868" idx="2"/>
              <a:endCxn id="78853" idx="0"/>
            </p:cNvCxnSpPr>
            <p:nvPr/>
          </p:nvCxnSpPr>
          <p:spPr bwMode="auto">
            <a:xfrm flipH="1">
              <a:off x="830" y="1463"/>
              <a:ext cx="2164" cy="292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78855" name="AutoShape 19"/>
            <p:cNvCxnSpPr>
              <a:cxnSpLocks noChangeShapeType="1"/>
              <a:endCxn id="78858" idx="0"/>
            </p:cNvCxnSpPr>
            <p:nvPr/>
          </p:nvCxnSpPr>
          <p:spPr bwMode="auto">
            <a:xfrm>
              <a:off x="3016" y="1480"/>
              <a:ext cx="2205" cy="275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78856" name="AutoShape 20"/>
            <p:cNvCxnSpPr>
              <a:cxnSpLocks noChangeShapeType="1"/>
              <a:stCxn id="78869" idx="1"/>
            </p:cNvCxnSpPr>
            <p:nvPr/>
          </p:nvCxnSpPr>
          <p:spPr bwMode="auto">
            <a:xfrm flipH="1" flipV="1">
              <a:off x="793" y="2251"/>
              <a:ext cx="726" cy="414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78857" name="AutoShape 25"/>
            <p:cNvCxnSpPr>
              <a:cxnSpLocks noChangeShapeType="1"/>
              <a:endCxn id="78858" idx="2"/>
            </p:cNvCxnSpPr>
            <p:nvPr/>
          </p:nvCxnSpPr>
          <p:spPr bwMode="auto">
            <a:xfrm flipV="1">
              <a:off x="4468" y="2250"/>
              <a:ext cx="753" cy="337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sp>
          <p:nvSpPr>
            <p:cNvPr id="78858" name="Rectangle 26"/>
            <p:cNvSpPr>
              <a:spLocks noChangeArrowheads="1"/>
            </p:cNvSpPr>
            <p:nvPr/>
          </p:nvSpPr>
          <p:spPr bwMode="auto">
            <a:xfrm>
              <a:off x="4904" y="1755"/>
              <a:ext cx="634" cy="495"/>
            </a:xfrm>
            <a:prstGeom prst="rect">
              <a:avLst/>
            </a:prstGeom>
            <a:solidFill>
              <a:srgbClr val="FFCC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87276" tIns="43638" rIns="87276" bIns="43638" anchor="ctr"/>
            <a:lstStyle/>
            <a:p>
              <a:pPr algn="ctr" defTabSz="873125" eaLnBrk="0" hangingPunct="0"/>
              <a:r>
                <a:rPr lang="nb-NO" sz="1300">
                  <a:latin typeface="Times New Roman" pitchFamily="18" charset="0"/>
                </a:rPr>
                <a:t>Kommune-</a:t>
              </a:r>
              <a:br>
                <a:rPr lang="nb-NO" sz="1300">
                  <a:latin typeface="Times New Roman" pitchFamily="18" charset="0"/>
                </a:rPr>
              </a:br>
              <a:r>
                <a:rPr lang="nb-NO" sz="1300">
                  <a:latin typeface="Times New Roman" pitchFamily="18" charset="0"/>
                </a:rPr>
                <a:t>helsetjenester</a:t>
              </a:r>
            </a:p>
          </p:txBody>
        </p:sp>
        <p:grpSp>
          <p:nvGrpSpPr>
            <p:cNvPr id="3" name="Gruppe 96"/>
            <p:cNvGrpSpPr>
              <a:grpSpLocks/>
            </p:cNvGrpSpPr>
            <p:nvPr/>
          </p:nvGrpSpPr>
          <p:grpSpPr bwMode="auto">
            <a:xfrm>
              <a:off x="1444" y="1214"/>
              <a:ext cx="3107" cy="1575"/>
              <a:chOff x="2538710" y="1928802"/>
              <a:chExt cx="5343248" cy="2500330"/>
            </a:xfrm>
          </p:grpSpPr>
          <p:sp>
            <p:nvSpPr>
              <p:cNvPr id="78862" name="Rectangle 6"/>
              <p:cNvSpPr>
                <a:spLocks noChangeArrowheads="1"/>
              </p:cNvSpPr>
              <p:nvPr/>
            </p:nvSpPr>
            <p:spPr bwMode="auto">
              <a:xfrm>
                <a:off x="2538710" y="2976563"/>
                <a:ext cx="771216" cy="493713"/>
              </a:xfrm>
              <a:prstGeom prst="rect">
                <a:avLst/>
              </a:prstGeom>
              <a:solidFill>
                <a:srgbClr val="FFFF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87276" tIns="43638" rIns="87276" bIns="43638" anchor="ctr"/>
              <a:lstStyle/>
              <a:p>
                <a:pPr algn="ctr" defTabSz="873125" eaLnBrk="0" hangingPunct="0"/>
                <a:r>
                  <a:rPr lang="nb-NO" sz="1100">
                    <a:latin typeface="Times New Roman" pitchFamily="18" charset="0"/>
                  </a:rPr>
                  <a:t>Utredning</a:t>
                </a:r>
              </a:p>
            </p:txBody>
          </p:sp>
          <p:sp>
            <p:nvSpPr>
              <p:cNvPr id="78863" name="Rectangle 7"/>
              <p:cNvSpPr>
                <a:spLocks noChangeArrowheads="1"/>
              </p:cNvSpPr>
              <p:nvPr/>
            </p:nvSpPr>
            <p:spPr bwMode="auto">
              <a:xfrm>
                <a:off x="5238752" y="2976563"/>
                <a:ext cx="842739" cy="493713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87276" tIns="43638" rIns="87276" bIns="43638" anchor="ctr"/>
              <a:lstStyle/>
              <a:p>
                <a:pPr algn="ctr" defTabSz="873125" eaLnBrk="0" hangingPunct="0"/>
                <a:r>
                  <a:rPr lang="nb-NO" sz="1100">
                    <a:latin typeface="Times New Roman" pitchFamily="18" charset="0"/>
                  </a:rPr>
                  <a:t>Behandling</a:t>
                </a:r>
              </a:p>
            </p:txBody>
          </p:sp>
          <p:sp>
            <p:nvSpPr>
              <p:cNvPr id="78864" name="Rectangle 8"/>
              <p:cNvSpPr>
                <a:spLocks noChangeArrowheads="1"/>
              </p:cNvSpPr>
              <p:nvPr/>
            </p:nvSpPr>
            <p:spPr bwMode="auto">
              <a:xfrm>
                <a:off x="3452803" y="2976563"/>
                <a:ext cx="857256" cy="493713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87276" tIns="43638" rIns="87276" bIns="43638" anchor="ctr"/>
              <a:lstStyle/>
              <a:p>
                <a:pPr algn="ctr" defTabSz="873125" eaLnBrk="0" hangingPunct="0"/>
                <a:r>
                  <a:rPr lang="nb-NO" sz="1100">
                    <a:latin typeface="Times New Roman" pitchFamily="18" charset="0"/>
                  </a:rPr>
                  <a:t>Innleggelse</a:t>
                </a:r>
              </a:p>
            </p:txBody>
          </p:sp>
          <p:sp>
            <p:nvSpPr>
              <p:cNvPr id="78865" name="Rectangle 9"/>
              <p:cNvSpPr>
                <a:spLocks noChangeArrowheads="1"/>
              </p:cNvSpPr>
              <p:nvPr/>
            </p:nvSpPr>
            <p:spPr bwMode="auto">
              <a:xfrm>
                <a:off x="4386248" y="2976563"/>
                <a:ext cx="781066" cy="493713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87276" tIns="43638" rIns="87276" bIns="43638" anchor="ctr"/>
              <a:lstStyle/>
              <a:p>
                <a:pPr algn="ctr" defTabSz="873125" eaLnBrk="0" hangingPunct="0"/>
                <a:r>
                  <a:rPr lang="nb-NO" sz="1100">
                    <a:latin typeface="Times New Roman" pitchFamily="18" charset="0"/>
                  </a:rPr>
                  <a:t>Diagnostikk</a:t>
                </a:r>
              </a:p>
            </p:txBody>
          </p:sp>
          <p:sp>
            <p:nvSpPr>
              <p:cNvPr id="78866" name="Rectangle 10"/>
              <p:cNvSpPr>
                <a:spLocks noChangeArrowheads="1"/>
              </p:cNvSpPr>
              <p:nvPr/>
            </p:nvSpPr>
            <p:spPr bwMode="auto">
              <a:xfrm>
                <a:off x="7113917" y="2976563"/>
                <a:ext cx="768041" cy="493713"/>
              </a:xfrm>
              <a:prstGeom prst="rect">
                <a:avLst/>
              </a:prstGeom>
              <a:solidFill>
                <a:srgbClr val="FFFF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87276" tIns="43638" rIns="87276" bIns="43638" anchor="ctr"/>
              <a:lstStyle/>
              <a:p>
                <a:pPr algn="ctr" defTabSz="873125" eaLnBrk="0" hangingPunct="0"/>
                <a:r>
                  <a:rPr lang="nb-NO" sz="1100">
                    <a:latin typeface="Times New Roman" pitchFamily="18" charset="0"/>
                  </a:rPr>
                  <a:t>Oppfølging</a:t>
                </a:r>
              </a:p>
            </p:txBody>
          </p:sp>
          <p:sp>
            <p:nvSpPr>
              <p:cNvPr id="78867" name="Rectangle 11"/>
              <p:cNvSpPr>
                <a:spLocks noChangeArrowheads="1"/>
              </p:cNvSpPr>
              <p:nvPr/>
            </p:nvSpPr>
            <p:spPr bwMode="auto">
              <a:xfrm>
                <a:off x="6167446" y="2976563"/>
                <a:ext cx="829715" cy="493713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87276" tIns="43638" rIns="87276" bIns="43638" anchor="ctr"/>
              <a:lstStyle/>
              <a:p>
                <a:pPr algn="ctr" defTabSz="873125" eaLnBrk="0" hangingPunct="0"/>
                <a:r>
                  <a:rPr lang="nb-NO" sz="1100">
                    <a:latin typeface="Times New Roman" pitchFamily="18" charset="0"/>
                  </a:rPr>
                  <a:t>Utskrivelse</a:t>
                </a:r>
              </a:p>
            </p:txBody>
          </p:sp>
          <p:sp>
            <p:nvSpPr>
              <p:cNvPr id="78868" name="Rectangle 12"/>
              <p:cNvSpPr>
                <a:spLocks noChangeArrowheads="1"/>
              </p:cNvSpPr>
              <p:nvPr/>
            </p:nvSpPr>
            <p:spPr bwMode="auto">
              <a:xfrm>
                <a:off x="2952736" y="1928802"/>
                <a:ext cx="4500594" cy="395288"/>
              </a:xfrm>
              <a:prstGeom prst="rect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87276" tIns="43638" rIns="87276" bIns="43638" anchor="ctr"/>
              <a:lstStyle/>
              <a:p>
                <a:pPr algn="ctr" defTabSz="873125" eaLnBrk="0" hangingPunct="0"/>
                <a:r>
                  <a:rPr lang="nb-NO" sz="1500">
                    <a:latin typeface="Times New Roman" pitchFamily="18" charset="0"/>
                  </a:rPr>
                  <a:t>Opphold i sykehus</a:t>
                </a:r>
              </a:p>
            </p:txBody>
          </p:sp>
          <p:sp>
            <p:nvSpPr>
              <p:cNvPr id="78869" name="Rectangle 13"/>
              <p:cNvSpPr>
                <a:spLocks noChangeArrowheads="1"/>
              </p:cNvSpPr>
              <p:nvPr/>
            </p:nvSpPr>
            <p:spPr bwMode="auto">
              <a:xfrm>
                <a:off x="2666984" y="4033844"/>
                <a:ext cx="5072098" cy="395288"/>
              </a:xfrm>
              <a:prstGeom prst="rect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87276" tIns="43638" rIns="87276" bIns="43638" anchor="ctr"/>
              <a:lstStyle/>
              <a:p>
                <a:pPr algn="ctr" defTabSz="873125" eaLnBrk="0" hangingPunct="0"/>
                <a:r>
                  <a:rPr lang="nb-NO" sz="1300">
                    <a:latin typeface="Times New Roman" pitchFamily="18" charset="0"/>
                  </a:rPr>
                  <a:t>Standardisert pasientforløp (protokoll)      individuell behandlingsplan</a:t>
                </a:r>
              </a:p>
            </p:txBody>
          </p:sp>
          <p:cxnSp>
            <p:nvCxnSpPr>
              <p:cNvPr id="78870" name="AutoShape 15"/>
              <p:cNvCxnSpPr>
                <a:cxnSpLocks noChangeShapeType="1"/>
                <a:stCxn id="78868" idx="2"/>
                <a:endCxn id="78864" idx="0"/>
              </p:cNvCxnSpPr>
              <p:nvPr/>
            </p:nvCxnSpPr>
            <p:spPr bwMode="auto">
              <a:xfrm rot="5400000">
                <a:off x="4215996" y="1989525"/>
                <a:ext cx="652473" cy="1321602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8871" name="AutoShape 16"/>
              <p:cNvCxnSpPr>
                <a:cxnSpLocks noChangeShapeType="1"/>
                <a:stCxn id="78868" idx="2"/>
                <a:endCxn id="78865" idx="0"/>
              </p:cNvCxnSpPr>
              <p:nvPr/>
            </p:nvCxnSpPr>
            <p:spPr bwMode="auto">
              <a:xfrm rot="5400000">
                <a:off x="4663671" y="2437200"/>
                <a:ext cx="652473" cy="426252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8872" name="AutoShape 17"/>
              <p:cNvCxnSpPr>
                <a:cxnSpLocks noChangeShapeType="1"/>
                <a:stCxn id="78868" idx="2"/>
                <a:endCxn id="78863" idx="0"/>
              </p:cNvCxnSpPr>
              <p:nvPr/>
            </p:nvCxnSpPr>
            <p:spPr bwMode="auto">
              <a:xfrm rot="16200000" flipH="1">
                <a:off x="5105341" y="2421781"/>
                <a:ext cx="652473" cy="457089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8873" name="AutoShape 18"/>
              <p:cNvCxnSpPr>
                <a:cxnSpLocks noChangeShapeType="1"/>
                <a:stCxn id="78868" idx="2"/>
                <a:endCxn id="78867" idx="0"/>
              </p:cNvCxnSpPr>
              <p:nvPr/>
            </p:nvCxnSpPr>
            <p:spPr bwMode="auto">
              <a:xfrm rot="16200000" flipH="1">
                <a:off x="5566432" y="1960690"/>
                <a:ext cx="652473" cy="1379271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8874" name="AutoShape 21"/>
              <p:cNvCxnSpPr>
                <a:cxnSpLocks noChangeShapeType="1"/>
                <a:stCxn id="78869" idx="0"/>
                <a:endCxn id="78864" idx="2"/>
              </p:cNvCxnSpPr>
              <p:nvPr/>
            </p:nvCxnSpPr>
            <p:spPr bwMode="auto">
              <a:xfrm rot="16200000" flipV="1">
                <a:off x="4260448" y="3091259"/>
                <a:ext cx="563568" cy="1321602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8875" name="AutoShape 22"/>
              <p:cNvCxnSpPr>
                <a:cxnSpLocks noChangeShapeType="1"/>
                <a:stCxn id="78869" idx="0"/>
                <a:endCxn id="78865" idx="2"/>
              </p:cNvCxnSpPr>
              <p:nvPr/>
            </p:nvCxnSpPr>
            <p:spPr bwMode="auto">
              <a:xfrm rot="16200000" flipV="1">
                <a:off x="4708123" y="3538934"/>
                <a:ext cx="563568" cy="426252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8876" name="AutoShape 23"/>
              <p:cNvCxnSpPr>
                <a:cxnSpLocks noChangeShapeType="1"/>
                <a:stCxn id="78869" idx="0"/>
                <a:endCxn id="78863" idx="2"/>
              </p:cNvCxnSpPr>
              <p:nvPr/>
            </p:nvCxnSpPr>
            <p:spPr bwMode="auto">
              <a:xfrm rot="5400000" flipH="1" flipV="1">
                <a:off x="5149793" y="3523516"/>
                <a:ext cx="563568" cy="457089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8877" name="AutoShape 24"/>
              <p:cNvCxnSpPr>
                <a:cxnSpLocks noChangeShapeType="1"/>
                <a:stCxn id="78869" idx="0"/>
                <a:endCxn id="78867" idx="2"/>
              </p:cNvCxnSpPr>
              <p:nvPr/>
            </p:nvCxnSpPr>
            <p:spPr bwMode="auto">
              <a:xfrm rot="5400000" flipH="1" flipV="1">
                <a:off x="5610884" y="3062425"/>
                <a:ext cx="563568" cy="1379271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8878" name="Høyrepil med stripe 76"/>
              <p:cNvSpPr>
                <a:spLocks noChangeArrowheads="1"/>
              </p:cNvSpPr>
              <p:nvPr/>
            </p:nvSpPr>
            <p:spPr bwMode="auto">
              <a:xfrm>
                <a:off x="5525162" y="4157076"/>
                <a:ext cx="142703" cy="143945"/>
              </a:xfrm>
              <a:custGeom>
                <a:avLst/>
                <a:gdLst>
                  <a:gd name="T0" fmla="*/ 71352 w 142703"/>
                  <a:gd name="T1" fmla="*/ 0 h 143945"/>
                  <a:gd name="T2" fmla="*/ 0 w 142703"/>
                  <a:gd name="T3" fmla="*/ 71973 h 143945"/>
                  <a:gd name="T4" fmla="*/ 71352 w 142703"/>
                  <a:gd name="T5" fmla="*/ 143945 h 143945"/>
                  <a:gd name="T6" fmla="*/ 142703 w 142703"/>
                  <a:gd name="T7" fmla="*/ 71973 h 143945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22297 w 142703"/>
                  <a:gd name="T13" fmla="*/ 35986 h 143945"/>
                  <a:gd name="T14" fmla="*/ 107027 w 142703"/>
                  <a:gd name="T15" fmla="*/ 107959 h 14394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2703" h="143945">
                    <a:moveTo>
                      <a:pt x="0" y="35986"/>
                    </a:moveTo>
                    <a:lnTo>
                      <a:pt x="4459" y="35986"/>
                    </a:lnTo>
                    <a:lnTo>
                      <a:pt x="4459" y="107959"/>
                    </a:lnTo>
                    <a:lnTo>
                      <a:pt x="0" y="107959"/>
                    </a:lnTo>
                    <a:close/>
                    <a:moveTo>
                      <a:pt x="8919" y="35986"/>
                    </a:moveTo>
                    <a:lnTo>
                      <a:pt x="17838" y="35986"/>
                    </a:lnTo>
                    <a:lnTo>
                      <a:pt x="17838" y="107959"/>
                    </a:lnTo>
                    <a:lnTo>
                      <a:pt x="8919" y="107959"/>
                    </a:lnTo>
                    <a:close/>
                    <a:moveTo>
                      <a:pt x="22297" y="35986"/>
                    </a:moveTo>
                    <a:lnTo>
                      <a:pt x="71352" y="35986"/>
                    </a:lnTo>
                    <a:lnTo>
                      <a:pt x="71352" y="0"/>
                    </a:lnTo>
                    <a:lnTo>
                      <a:pt x="142703" y="71973"/>
                    </a:lnTo>
                    <a:lnTo>
                      <a:pt x="71352" y="143945"/>
                    </a:lnTo>
                    <a:lnTo>
                      <a:pt x="71352" y="107959"/>
                    </a:lnTo>
                    <a:lnTo>
                      <a:pt x="22297" y="107959"/>
                    </a:lnTo>
                    <a:close/>
                  </a:path>
                </a:pathLst>
              </a:custGeom>
              <a:solidFill>
                <a:srgbClr val="FFFF00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80165" tIns="40083" rIns="80165" bIns="40083"/>
              <a:lstStyle/>
              <a:p>
                <a:pPr defTabSz="801688" eaLnBrk="0" hangingPunct="0"/>
                <a:endParaRPr lang="nb-NO" sz="1800">
                  <a:latin typeface="Times"/>
                </a:endParaRPr>
              </a:p>
            </p:txBody>
          </p:sp>
        </p:grpSp>
        <p:sp>
          <p:nvSpPr>
            <p:cNvPr id="78860" name="Høyrepil med stripe 97"/>
            <p:cNvSpPr>
              <a:spLocks noChangeArrowheads="1"/>
            </p:cNvSpPr>
            <p:nvPr/>
          </p:nvSpPr>
          <p:spPr bwMode="auto">
            <a:xfrm>
              <a:off x="1177" y="1935"/>
              <a:ext cx="208" cy="180"/>
            </a:xfrm>
            <a:custGeom>
              <a:avLst/>
              <a:gdLst>
                <a:gd name="T0" fmla="*/ 0 w 385763"/>
                <a:gd name="T1" fmla="*/ 0 h 314325"/>
                <a:gd name="T2" fmla="*/ 0 w 385763"/>
                <a:gd name="T3" fmla="*/ 0 h 314325"/>
                <a:gd name="T4" fmla="*/ 0 w 385763"/>
                <a:gd name="T5" fmla="*/ 0 h 314325"/>
                <a:gd name="T6" fmla="*/ 0 w 385763"/>
                <a:gd name="T7" fmla="*/ 0 h 314325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48220 w 385763"/>
                <a:gd name="T13" fmla="*/ 78581 h 314325"/>
                <a:gd name="T14" fmla="*/ 307869 w 385763"/>
                <a:gd name="T15" fmla="*/ 235744 h 3143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5763" h="314325">
                  <a:moveTo>
                    <a:pt x="0" y="78581"/>
                  </a:moveTo>
                  <a:lnTo>
                    <a:pt x="9823" y="78581"/>
                  </a:lnTo>
                  <a:lnTo>
                    <a:pt x="9823" y="235744"/>
                  </a:lnTo>
                  <a:lnTo>
                    <a:pt x="0" y="235744"/>
                  </a:lnTo>
                  <a:close/>
                  <a:moveTo>
                    <a:pt x="19645" y="78581"/>
                  </a:moveTo>
                  <a:lnTo>
                    <a:pt x="39291" y="78581"/>
                  </a:lnTo>
                  <a:lnTo>
                    <a:pt x="39291" y="235744"/>
                  </a:lnTo>
                  <a:lnTo>
                    <a:pt x="19645" y="235744"/>
                  </a:lnTo>
                  <a:close/>
                  <a:moveTo>
                    <a:pt x="49113" y="78581"/>
                  </a:moveTo>
                  <a:lnTo>
                    <a:pt x="228601" y="78581"/>
                  </a:lnTo>
                  <a:lnTo>
                    <a:pt x="228601" y="0"/>
                  </a:lnTo>
                  <a:lnTo>
                    <a:pt x="385763" y="157163"/>
                  </a:lnTo>
                  <a:lnTo>
                    <a:pt x="228601" y="314325"/>
                  </a:lnTo>
                  <a:lnTo>
                    <a:pt x="228601" y="235744"/>
                  </a:lnTo>
                  <a:lnTo>
                    <a:pt x="49113" y="235744"/>
                  </a:lnTo>
                  <a:close/>
                </a:path>
              </a:pathLst>
            </a:cu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80165" tIns="40083" rIns="80165" bIns="40083"/>
            <a:lstStyle/>
            <a:p>
              <a:pPr defTabSz="801688" eaLnBrk="0" hangingPunct="0"/>
              <a:endParaRPr lang="nb-NO" sz="1800">
                <a:latin typeface="Times"/>
              </a:endParaRPr>
            </a:p>
          </p:txBody>
        </p:sp>
        <p:sp>
          <p:nvSpPr>
            <p:cNvPr id="78861" name="Høyrepil med stripe 98"/>
            <p:cNvSpPr>
              <a:spLocks noChangeArrowheads="1"/>
            </p:cNvSpPr>
            <p:nvPr/>
          </p:nvSpPr>
          <p:spPr bwMode="auto">
            <a:xfrm>
              <a:off x="4666" y="1935"/>
              <a:ext cx="208" cy="180"/>
            </a:xfrm>
            <a:custGeom>
              <a:avLst/>
              <a:gdLst>
                <a:gd name="T0" fmla="*/ 0 w 385763"/>
                <a:gd name="T1" fmla="*/ 0 h 314325"/>
                <a:gd name="T2" fmla="*/ 0 w 385763"/>
                <a:gd name="T3" fmla="*/ 0 h 314325"/>
                <a:gd name="T4" fmla="*/ 0 w 385763"/>
                <a:gd name="T5" fmla="*/ 0 h 314325"/>
                <a:gd name="T6" fmla="*/ 0 w 385763"/>
                <a:gd name="T7" fmla="*/ 0 h 314325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48220 w 385763"/>
                <a:gd name="T13" fmla="*/ 78581 h 314325"/>
                <a:gd name="T14" fmla="*/ 307869 w 385763"/>
                <a:gd name="T15" fmla="*/ 235744 h 3143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5763" h="314325">
                  <a:moveTo>
                    <a:pt x="0" y="78581"/>
                  </a:moveTo>
                  <a:lnTo>
                    <a:pt x="9823" y="78581"/>
                  </a:lnTo>
                  <a:lnTo>
                    <a:pt x="9823" y="235744"/>
                  </a:lnTo>
                  <a:lnTo>
                    <a:pt x="0" y="235744"/>
                  </a:lnTo>
                  <a:close/>
                  <a:moveTo>
                    <a:pt x="19645" y="78581"/>
                  </a:moveTo>
                  <a:lnTo>
                    <a:pt x="39291" y="78581"/>
                  </a:lnTo>
                  <a:lnTo>
                    <a:pt x="39291" y="235744"/>
                  </a:lnTo>
                  <a:lnTo>
                    <a:pt x="19645" y="235744"/>
                  </a:lnTo>
                  <a:close/>
                  <a:moveTo>
                    <a:pt x="49113" y="78581"/>
                  </a:moveTo>
                  <a:lnTo>
                    <a:pt x="228601" y="78581"/>
                  </a:lnTo>
                  <a:lnTo>
                    <a:pt x="228601" y="0"/>
                  </a:lnTo>
                  <a:lnTo>
                    <a:pt x="385763" y="157163"/>
                  </a:lnTo>
                  <a:lnTo>
                    <a:pt x="228601" y="314325"/>
                  </a:lnTo>
                  <a:lnTo>
                    <a:pt x="228601" y="235744"/>
                  </a:lnTo>
                  <a:lnTo>
                    <a:pt x="49113" y="235744"/>
                  </a:lnTo>
                  <a:close/>
                </a:path>
              </a:pathLst>
            </a:cu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80165" tIns="40083" rIns="80165" bIns="40083"/>
            <a:lstStyle/>
            <a:p>
              <a:pPr defTabSz="801688" eaLnBrk="0" hangingPunct="0"/>
              <a:endParaRPr lang="nb-NO" sz="1800">
                <a:latin typeface="Times"/>
              </a:endParaRPr>
            </a:p>
          </p:txBody>
        </p:sp>
      </p:grpSp>
      <p:sp>
        <p:nvSpPr>
          <p:cNvPr id="78852" name="Text Box 30"/>
          <p:cNvSpPr txBox="1">
            <a:spLocks noChangeArrowheads="1"/>
          </p:cNvSpPr>
          <p:nvPr/>
        </p:nvSpPr>
        <p:spPr bwMode="auto">
          <a:xfrm>
            <a:off x="8699500" y="163513"/>
            <a:ext cx="322263" cy="22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65" tIns="40083" rIns="80165" bIns="40083">
            <a:spAutoFit/>
          </a:bodyPr>
          <a:lstStyle/>
          <a:p>
            <a:pPr algn="r" defTabSz="801688" eaLnBrk="0" hangingPunct="0">
              <a:spcBef>
                <a:spcPct val="50000"/>
              </a:spcBef>
            </a:pPr>
            <a:r>
              <a:rPr lang="nb-NO" sz="900"/>
              <a:t>H</a:t>
            </a:r>
          </a:p>
        </p:txBody>
      </p:sp>
      <p:sp>
        <p:nvSpPr>
          <p:cNvPr id="32" name="Ellipse 31"/>
          <p:cNvSpPr/>
          <p:nvPr/>
        </p:nvSpPr>
        <p:spPr bwMode="auto">
          <a:xfrm>
            <a:off x="2771800" y="3501008"/>
            <a:ext cx="3456384" cy="122413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4116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=&gt; Standardiserte FM tjenesteforløp</a:t>
            </a:r>
          </a:p>
        </p:txBody>
      </p:sp>
      <p:sp>
        <p:nvSpPr>
          <p:cNvPr id="4" name="Pil høyre 3"/>
          <p:cNvSpPr/>
          <p:nvPr/>
        </p:nvSpPr>
        <p:spPr bwMode="auto">
          <a:xfrm>
            <a:off x="1475656" y="5517232"/>
            <a:ext cx="3744416" cy="576064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Standardisert tjenester    </a:t>
            </a:r>
          </a:p>
        </p:txBody>
      </p:sp>
      <p:sp>
        <p:nvSpPr>
          <p:cNvPr id="5" name="Pil høyre 4"/>
          <p:cNvSpPr/>
          <p:nvPr/>
        </p:nvSpPr>
        <p:spPr bwMode="auto">
          <a:xfrm>
            <a:off x="5220072" y="5517232"/>
            <a:ext cx="2160240" cy="576064"/>
          </a:xfrm>
          <a:prstGeom prst="rightArrow">
            <a:avLst/>
          </a:pr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Tilpasset SLA </a:t>
            </a:r>
            <a:r>
              <a:rPr lang="nb-NO" sz="1000" dirty="0" smtClean="0"/>
              <a:t>avtale</a:t>
            </a: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" name="TekstSylinder 5"/>
          <p:cNvSpPr txBox="1"/>
          <p:nvPr/>
        </p:nvSpPr>
        <p:spPr>
          <a:xfrm>
            <a:off x="5436096" y="6021288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000" b="1" dirty="0" smtClean="0">
                <a:solidFill>
                  <a:srgbClr val="FF0000"/>
                </a:solidFill>
              </a:rPr>
              <a:t>Kunde </a:t>
            </a:r>
            <a:r>
              <a:rPr lang="nb-NO" sz="1000" b="1" dirty="0" err="1" smtClean="0">
                <a:solidFill>
                  <a:srgbClr val="FF0000"/>
                </a:solidFill>
              </a:rPr>
              <a:t>KPI’er</a:t>
            </a:r>
            <a:endParaRPr lang="nb-NO" sz="1000" b="1" dirty="0">
              <a:solidFill>
                <a:srgbClr val="FF0000"/>
              </a:solidFill>
            </a:endParaRPr>
          </a:p>
        </p:txBody>
      </p:sp>
      <p:grpSp>
        <p:nvGrpSpPr>
          <p:cNvPr id="3076" name="Group 4"/>
          <p:cNvGrpSpPr>
            <a:grpSpLocks noChangeAspect="1"/>
          </p:cNvGrpSpPr>
          <p:nvPr/>
        </p:nvGrpSpPr>
        <p:grpSpPr bwMode="auto">
          <a:xfrm>
            <a:off x="1476375" y="2349500"/>
            <a:ext cx="5880100" cy="2665413"/>
            <a:chOff x="930" y="1480"/>
            <a:chExt cx="3704" cy="1679"/>
          </a:xfrm>
        </p:grpSpPr>
        <p:sp>
          <p:nvSpPr>
            <p:cNvPr id="3075" name="AutoShape 3"/>
            <p:cNvSpPr>
              <a:spLocks noChangeAspect="1" noChangeArrowheads="1" noTextEdit="1"/>
            </p:cNvSpPr>
            <p:nvPr/>
          </p:nvSpPr>
          <p:spPr bwMode="auto">
            <a:xfrm>
              <a:off x="930" y="1480"/>
              <a:ext cx="3704" cy="16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937" y="1487"/>
              <a:ext cx="3690" cy="882"/>
            </a:xfrm>
            <a:prstGeom prst="rect">
              <a:avLst/>
            </a:prstGeom>
            <a:solidFill>
              <a:srgbClr val="E8EEF7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78" name="Rectangle 6"/>
            <p:cNvSpPr>
              <a:spLocks noChangeArrowheads="1"/>
            </p:cNvSpPr>
            <p:nvPr/>
          </p:nvSpPr>
          <p:spPr bwMode="auto">
            <a:xfrm>
              <a:off x="937" y="1487"/>
              <a:ext cx="3690" cy="882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79" name="Rectangle 7"/>
            <p:cNvSpPr>
              <a:spLocks noChangeArrowheads="1"/>
            </p:cNvSpPr>
            <p:nvPr/>
          </p:nvSpPr>
          <p:spPr bwMode="auto">
            <a:xfrm>
              <a:off x="2431" y="1510"/>
              <a:ext cx="613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Fasilitetstjenester 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988" y="1510"/>
              <a:ext cx="56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(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3011" y="1510"/>
              <a:ext cx="136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FM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3111" y="1510"/>
              <a:ext cx="56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)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937" y="2662"/>
              <a:ext cx="653" cy="490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84" name="Rectangle 12"/>
            <p:cNvSpPr>
              <a:spLocks noChangeArrowheads="1"/>
            </p:cNvSpPr>
            <p:nvPr/>
          </p:nvSpPr>
          <p:spPr bwMode="auto">
            <a:xfrm>
              <a:off x="937" y="2662"/>
              <a:ext cx="653" cy="490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85" name="Rectangle 13"/>
            <p:cNvSpPr>
              <a:spLocks noChangeArrowheads="1"/>
            </p:cNvSpPr>
            <p:nvPr/>
          </p:nvSpPr>
          <p:spPr bwMode="auto">
            <a:xfrm>
              <a:off x="1087" y="2866"/>
              <a:ext cx="401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Innleggelse</a:t>
              </a:r>
              <a:endParaRPr kumimoji="0" lang="nb-NO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1949" y="2662"/>
              <a:ext cx="654" cy="490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87" name="Rectangle 15"/>
            <p:cNvSpPr>
              <a:spLocks noChangeArrowheads="1"/>
            </p:cNvSpPr>
            <p:nvPr/>
          </p:nvSpPr>
          <p:spPr bwMode="auto">
            <a:xfrm>
              <a:off x="1949" y="2662"/>
              <a:ext cx="654" cy="490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88" name="Rectangle 16"/>
            <p:cNvSpPr>
              <a:spLocks noChangeArrowheads="1"/>
            </p:cNvSpPr>
            <p:nvPr/>
          </p:nvSpPr>
          <p:spPr bwMode="auto">
            <a:xfrm>
              <a:off x="2097" y="2866"/>
              <a:ext cx="406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Diagnostikk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89" name="Rectangle 17"/>
            <p:cNvSpPr>
              <a:spLocks noChangeArrowheads="1"/>
            </p:cNvSpPr>
            <p:nvPr/>
          </p:nvSpPr>
          <p:spPr bwMode="auto">
            <a:xfrm>
              <a:off x="2961" y="2662"/>
              <a:ext cx="654" cy="490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90" name="Rectangle 18"/>
            <p:cNvSpPr>
              <a:spLocks noChangeArrowheads="1"/>
            </p:cNvSpPr>
            <p:nvPr/>
          </p:nvSpPr>
          <p:spPr bwMode="auto">
            <a:xfrm>
              <a:off x="2961" y="2662"/>
              <a:ext cx="654" cy="490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3115" y="2866"/>
              <a:ext cx="393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Behandling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3974" y="2662"/>
              <a:ext cx="653" cy="490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93" name="Rectangle 21"/>
            <p:cNvSpPr>
              <a:spLocks noChangeArrowheads="1"/>
            </p:cNvSpPr>
            <p:nvPr/>
          </p:nvSpPr>
          <p:spPr bwMode="auto">
            <a:xfrm>
              <a:off x="3974" y="2662"/>
              <a:ext cx="653" cy="490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4131" y="2866"/>
              <a:ext cx="385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Utskrivelse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95" name="Rectangle 23"/>
            <p:cNvSpPr>
              <a:spLocks noChangeArrowheads="1"/>
            </p:cNvSpPr>
            <p:nvPr/>
          </p:nvSpPr>
          <p:spPr bwMode="auto">
            <a:xfrm>
              <a:off x="937" y="2218"/>
              <a:ext cx="3690" cy="151"/>
            </a:xfrm>
            <a:prstGeom prst="rect">
              <a:avLst/>
            </a:prstGeom>
            <a:solidFill>
              <a:srgbClr val="66CC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96" name="Rectangle 24"/>
            <p:cNvSpPr>
              <a:spLocks noChangeArrowheads="1"/>
            </p:cNvSpPr>
            <p:nvPr/>
          </p:nvSpPr>
          <p:spPr bwMode="auto">
            <a:xfrm>
              <a:off x="937" y="2218"/>
              <a:ext cx="3690" cy="151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97" name="Rectangle 25"/>
            <p:cNvSpPr>
              <a:spLocks noChangeArrowheads="1"/>
            </p:cNvSpPr>
            <p:nvPr/>
          </p:nvSpPr>
          <p:spPr bwMode="auto">
            <a:xfrm>
              <a:off x="2630" y="2252"/>
              <a:ext cx="349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Forsyning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98" name="Rectangle 26"/>
            <p:cNvSpPr>
              <a:spLocks noChangeArrowheads="1"/>
            </p:cNvSpPr>
            <p:nvPr/>
          </p:nvSpPr>
          <p:spPr bwMode="auto">
            <a:xfrm>
              <a:off x="937" y="2071"/>
              <a:ext cx="3690" cy="151"/>
            </a:xfrm>
            <a:prstGeom prst="rect">
              <a:avLst/>
            </a:prstGeom>
            <a:solidFill>
              <a:srgbClr val="66CC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099" name="Rectangle 27"/>
            <p:cNvSpPr>
              <a:spLocks noChangeArrowheads="1"/>
            </p:cNvSpPr>
            <p:nvPr/>
          </p:nvSpPr>
          <p:spPr bwMode="auto">
            <a:xfrm>
              <a:off x="937" y="2071"/>
              <a:ext cx="3690" cy="151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00" name="Rectangle 28"/>
            <p:cNvSpPr>
              <a:spLocks noChangeArrowheads="1"/>
            </p:cNvSpPr>
            <p:nvPr/>
          </p:nvSpPr>
          <p:spPr bwMode="auto">
            <a:xfrm>
              <a:off x="2653" y="2105"/>
              <a:ext cx="301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Renhold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01" name="Rectangle 29"/>
            <p:cNvSpPr>
              <a:spLocks noChangeArrowheads="1"/>
            </p:cNvSpPr>
            <p:nvPr/>
          </p:nvSpPr>
          <p:spPr bwMode="auto">
            <a:xfrm>
              <a:off x="937" y="1924"/>
              <a:ext cx="3690" cy="151"/>
            </a:xfrm>
            <a:prstGeom prst="rect">
              <a:avLst/>
            </a:prstGeom>
            <a:solidFill>
              <a:srgbClr val="66CC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02" name="Rectangle 30"/>
            <p:cNvSpPr>
              <a:spLocks noChangeArrowheads="1"/>
            </p:cNvSpPr>
            <p:nvPr/>
          </p:nvSpPr>
          <p:spPr bwMode="auto">
            <a:xfrm>
              <a:off x="937" y="1924"/>
              <a:ext cx="3690" cy="151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03" name="Rectangle 31"/>
            <p:cNvSpPr>
              <a:spLocks noChangeArrowheads="1"/>
            </p:cNvSpPr>
            <p:nvPr/>
          </p:nvSpPr>
          <p:spPr bwMode="auto">
            <a:xfrm>
              <a:off x="2561" y="1958"/>
              <a:ext cx="493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Mathåndtering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04" name="Freeform 32"/>
            <p:cNvSpPr>
              <a:spLocks noEditPoints="1"/>
            </p:cNvSpPr>
            <p:nvPr/>
          </p:nvSpPr>
          <p:spPr bwMode="auto">
            <a:xfrm>
              <a:off x="1239" y="2124"/>
              <a:ext cx="49" cy="538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8" y="1"/>
                </a:cxn>
                <a:cxn ang="0">
                  <a:pos x="45" y="5"/>
                </a:cxn>
                <a:cxn ang="0">
                  <a:pos x="32" y="11"/>
                </a:cxn>
                <a:cxn ang="0">
                  <a:pos x="22" y="20"/>
                </a:cxn>
                <a:cxn ang="0">
                  <a:pos x="13" y="32"/>
                </a:cxn>
                <a:cxn ang="0">
                  <a:pos x="5" y="44"/>
                </a:cxn>
                <a:cxn ang="0">
                  <a:pos x="1" y="58"/>
                </a:cxn>
                <a:cxn ang="0">
                  <a:pos x="0" y="72"/>
                </a:cxn>
                <a:cxn ang="0">
                  <a:pos x="1" y="88"/>
                </a:cxn>
                <a:cxn ang="0">
                  <a:pos x="5" y="102"/>
                </a:cxn>
                <a:cxn ang="0">
                  <a:pos x="13" y="114"/>
                </a:cxn>
                <a:cxn ang="0">
                  <a:pos x="22" y="125"/>
                </a:cxn>
                <a:cxn ang="0">
                  <a:pos x="32" y="133"/>
                </a:cxn>
                <a:cxn ang="0">
                  <a:pos x="45" y="141"/>
                </a:cxn>
                <a:cxn ang="0">
                  <a:pos x="58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2" y="141"/>
                </a:cxn>
                <a:cxn ang="0">
                  <a:pos x="114" y="133"/>
                </a:cxn>
                <a:cxn ang="0">
                  <a:pos x="126" y="125"/>
                </a:cxn>
                <a:cxn ang="0">
                  <a:pos x="135" y="114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6" y="72"/>
                </a:cxn>
                <a:cxn ang="0">
                  <a:pos x="145" y="58"/>
                </a:cxn>
                <a:cxn ang="0">
                  <a:pos x="141" y="44"/>
                </a:cxn>
                <a:cxn ang="0">
                  <a:pos x="135" y="32"/>
                </a:cxn>
                <a:cxn ang="0">
                  <a:pos x="126" y="20"/>
                </a:cxn>
                <a:cxn ang="0">
                  <a:pos x="114" y="11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6" y="1469"/>
                </a:cxn>
                <a:cxn ang="0">
                  <a:pos x="0" y="1469"/>
                </a:cxn>
                <a:cxn ang="0">
                  <a:pos x="74" y="1615"/>
                </a:cxn>
                <a:cxn ang="0">
                  <a:pos x="146" y="1469"/>
                </a:cxn>
                <a:cxn ang="0">
                  <a:pos x="146" y="1469"/>
                </a:cxn>
              </a:cxnLst>
              <a:rect l="0" t="0" r="r" b="b"/>
              <a:pathLst>
                <a:path w="146" h="1615">
                  <a:moveTo>
                    <a:pt x="74" y="0"/>
                  </a:moveTo>
                  <a:lnTo>
                    <a:pt x="58" y="1"/>
                  </a:lnTo>
                  <a:lnTo>
                    <a:pt x="45" y="5"/>
                  </a:lnTo>
                  <a:lnTo>
                    <a:pt x="32" y="11"/>
                  </a:lnTo>
                  <a:lnTo>
                    <a:pt x="22" y="20"/>
                  </a:lnTo>
                  <a:lnTo>
                    <a:pt x="13" y="32"/>
                  </a:lnTo>
                  <a:lnTo>
                    <a:pt x="5" y="44"/>
                  </a:lnTo>
                  <a:lnTo>
                    <a:pt x="1" y="58"/>
                  </a:lnTo>
                  <a:lnTo>
                    <a:pt x="0" y="72"/>
                  </a:lnTo>
                  <a:lnTo>
                    <a:pt x="1" y="88"/>
                  </a:lnTo>
                  <a:lnTo>
                    <a:pt x="5" y="102"/>
                  </a:lnTo>
                  <a:lnTo>
                    <a:pt x="13" y="114"/>
                  </a:lnTo>
                  <a:lnTo>
                    <a:pt x="22" y="125"/>
                  </a:lnTo>
                  <a:lnTo>
                    <a:pt x="32" y="133"/>
                  </a:lnTo>
                  <a:lnTo>
                    <a:pt x="45" y="141"/>
                  </a:lnTo>
                  <a:lnTo>
                    <a:pt x="58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2" y="141"/>
                  </a:lnTo>
                  <a:lnTo>
                    <a:pt x="114" y="133"/>
                  </a:lnTo>
                  <a:lnTo>
                    <a:pt x="126" y="125"/>
                  </a:lnTo>
                  <a:lnTo>
                    <a:pt x="135" y="114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6" y="72"/>
                  </a:lnTo>
                  <a:lnTo>
                    <a:pt x="145" y="58"/>
                  </a:lnTo>
                  <a:lnTo>
                    <a:pt x="141" y="44"/>
                  </a:lnTo>
                  <a:lnTo>
                    <a:pt x="135" y="32"/>
                  </a:lnTo>
                  <a:lnTo>
                    <a:pt x="126" y="20"/>
                  </a:lnTo>
                  <a:lnTo>
                    <a:pt x="114" y="11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6" y="1469"/>
                  </a:moveTo>
                  <a:lnTo>
                    <a:pt x="0" y="1469"/>
                  </a:lnTo>
                  <a:lnTo>
                    <a:pt x="74" y="1615"/>
                  </a:lnTo>
                  <a:lnTo>
                    <a:pt x="146" y="1469"/>
                  </a:lnTo>
                  <a:lnTo>
                    <a:pt x="146" y="1469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05" name="Freeform 33"/>
            <p:cNvSpPr>
              <a:spLocks/>
            </p:cNvSpPr>
            <p:nvPr/>
          </p:nvSpPr>
          <p:spPr bwMode="auto">
            <a:xfrm>
              <a:off x="1239" y="2124"/>
              <a:ext cx="49" cy="49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8" y="1"/>
                </a:cxn>
                <a:cxn ang="0">
                  <a:pos x="45" y="5"/>
                </a:cxn>
                <a:cxn ang="0">
                  <a:pos x="32" y="11"/>
                </a:cxn>
                <a:cxn ang="0">
                  <a:pos x="22" y="20"/>
                </a:cxn>
                <a:cxn ang="0">
                  <a:pos x="13" y="32"/>
                </a:cxn>
                <a:cxn ang="0">
                  <a:pos x="5" y="44"/>
                </a:cxn>
                <a:cxn ang="0">
                  <a:pos x="1" y="58"/>
                </a:cxn>
                <a:cxn ang="0">
                  <a:pos x="0" y="72"/>
                </a:cxn>
                <a:cxn ang="0">
                  <a:pos x="1" y="88"/>
                </a:cxn>
                <a:cxn ang="0">
                  <a:pos x="5" y="102"/>
                </a:cxn>
                <a:cxn ang="0">
                  <a:pos x="13" y="114"/>
                </a:cxn>
                <a:cxn ang="0">
                  <a:pos x="22" y="125"/>
                </a:cxn>
                <a:cxn ang="0">
                  <a:pos x="32" y="133"/>
                </a:cxn>
                <a:cxn ang="0">
                  <a:pos x="45" y="141"/>
                </a:cxn>
                <a:cxn ang="0">
                  <a:pos x="58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2" y="141"/>
                </a:cxn>
                <a:cxn ang="0">
                  <a:pos x="114" y="133"/>
                </a:cxn>
                <a:cxn ang="0">
                  <a:pos x="126" y="125"/>
                </a:cxn>
                <a:cxn ang="0">
                  <a:pos x="135" y="114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6" y="72"/>
                </a:cxn>
                <a:cxn ang="0">
                  <a:pos x="145" y="58"/>
                </a:cxn>
                <a:cxn ang="0">
                  <a:pos x="141" y="44"/>
                </a:cxn>
                <a:cxn ang="0">
                  <a:pos x="135" y="32"/>
                </a:cxn>
                <a:cxn ang="0">
                  <a:pos x="126" y="20"/>
                </a:cxn>
                <a:cxn ang="0">
                  <a:pos x="114" y="11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6" h="146">
                  <a:moveTo>
                    <a:pt x="74" y="0"/>
                  </a:moveTo>
                  <a:lnTo>
                    <a:pt x="58" y="1"/>
                  </a:lnTo>
                  <a:lnTo>
                    <a:pt x="45" y="5"/>
                  </a:lnTo>
                  <a:lnTo>
                    <a:pt x="32" y="11"/>
                  </a:lnTo>
                  <a:lnTo>
                    <a:pt x="22" y="20"/>
                  </a:lnTo>
                  <a:lnTo>
                    <a:pt x="13" y="32"/>
                  </a:lnTo>
                  <a:lnTo>
                    <a:pt x="5" y="44"/>
                  </a:lnTo>
                  <a:lnTo>
                    <a:pt x="1" y="58"/>
                  </a:lnTo>
                  <a:lnTo>
                    <a:pt x="0" y="72"/>
                  </a:lnTo>
                  <a:lnTo>
                    <a:pt x="1" y="88"/>
                  </a:lnTo>
                  <a:lnTo>
                    <a:pt x="5" y="102"/>
                  </a:lnTo>
                  <a:lnTo>
                    <a:pt x="13" y="114"/>
                  </a:lnTo>
                  <a:lnTo>
                    <a:pt x="22" y="125"/>
                  </a:lnTo>
                  <a:lnTo>
                    <a:pt x="32" y="133"/>
                  </a:lnTo>
                  <a:lnTo>
                    <a:pt x="45" y="141"/>
                  </a:lnTo>
                  <a:lnTo>
                    <a:pt x="58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2" y="141"/>
                  </a:lnTo>
                  <a:lnTo>
                    <a:pt x="114" y="133"/>
                  </a:lnTo>
                  <a:lnTo>
                    <a:pt x="126" y="125"/>
                  </a:lnTo>
                  <a:lnTo>
                    <a:pt x="135" y="114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6" y="72"/>
                  </a:lnTo>
                  <a:lnTo>
                    <a:pt x="145" y="58"/>
                  </a:lnTo>
                  <a:lnTo>
                    <a:pt x="141" y="44"/>
                  </a:lnTo>
                  <a:lnTo>
                    <a:pt x="135" y="32"/>
                  </a:lnTo>
                  <a:lnTo>
                    <a:pt x="126" y="20"/>
                  </a:lnTo>
                  <a:lnTo>
                    <a:pt x="114" y="11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06" name="Freeform 34"/>
            <p:cNvSpPr>
              <a:spLocks/>
            </p:cNvSpPr>
            <p:nvPr/>
          </p:nvSpPr>
          <p:spPr bwMode="auto">
            <a:xfrm>
              <a:off x="1239" y="2614"/>
              <a:ext cx="49" cy="48"/>
            </a:xfrm>
            <a:custGeom>
              <a:avLst/>
              <a:gdLst/>
              <a:ahLst/>
              <a:cxnLst>
                <a:cxn ang="0">
                  <a:pos x="146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6" y="0"/>
                </a:cxn>
                <a:cxn ang="0">
                  <a:pos x="146" y="0"/>
                </a:cxn>
              </a:cxnLst>
              <a:rect l="0" t="0" r="r" b="b"/>
              <a:pathLst>
                <a:path w="146" h="146">
                  <a:moveTo>
                    <a:pt x="146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6" y="0"/>
                  </a:lnTo>
                  <a:lnTo>
                    <a:pt x="146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07" name="Line 35"/>
            <p:cNvSpPr>
              <a:spLocks noChangeShapeType="1"/>
            </p:cNvSpPr>
            <p:nvPr/>
          </p:nvSpPr>
          <p:spPr bwMode="auto">
            <a:xfrm>
              <a:off x="1264" y="2173"/>
              <a:ext cx="1" cy="441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08" name="Freeform 36"/>
            <p:cNvSpPr>
              <a:spLocks noEditPoints="1"/>
            </p:cNvSpPr>
            <p:nvPr/>
          </p:nvSpPr>
          <p:spPr bwMode="auto">
            <a:xfrm>
              <a:off x="2251" y="2124"/>
              <a:ext cx="50" cy="538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60" y="1"/>
                </a:cxn>
                <a:cxn ang="0">
                  <a:pos x="45" y="5"/>
                </a:cxn>
                <a:cxn ang="0">
                  <a:pos x="32" y="11"/>
                </a:cxn>
                <a:cxn ang="0">
                  <a:pos x="22" y="20"/>
                </a:cxn>
                <a:cxn ang="0">
                  <a:pos x="13" y="32"/>
                </a:cxn>
                <a:cxn ang="0">
                  <a:pos x="7" y="44"/>
                </a:cxn>
                <a:cxn ang="0">
                  <a:pos x="1" y="58"/>
                </a:cxn>
                <a:cxn ang="0">
                  <a:pos x="0" y="72"/>
                </a:cxn>
                <a:cxn ang="0">
                  <a:pos x="1" y="88"/>
                </a:cxn>
                <a:cxn ang="0">
                  <a:pos x="7" y="102"/>
                </a:cxn>
                <a:cxn ang="0">
                  <a:pos x="13" y="114"/>
                </a:cxn>
                <a:cxn ang="0">
                  <a:pos x="22" y="125"/>
                </a:cxn>
                <a:cxn ang="0">
                  <a:pos x="32" y="133"/>
                </a:cxn>
                <a:cxn ang="0">
                  <a:pos x="45" y="141"/>
                </a:cxn>
                <a:cxn ang="0">
                  <a:pos x="60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2" y="141"/>
                </a:cxn>
                <a:cxn ang="0">
                  <a:pos x="115" y="133"/>
                </a:cxn>
                <a:cxn ang="0">
                  <a:pos x="126" y="125"/>
                </a:cxn>
                <a:cxn ang="0">
                  <a:pos x="135" y="114"/>
                </a:cxn>
                <a:cxn ang="0">
                  <a:pos x="141" y="102"/>
                </a:cxn>
                <a:cxn ang="0">
                  <a:pos x="146" y="88"/>
                </a:cxn>
                <a:cxn ang="0">
                  <a:pos x="148" y="72"/>
                </a:cxn>
                <a:cxn ang="0">
                  <a:pos x="146" y="58"/>
                </a:cxn>
                <a:cxn ang="0">
                  <a:pos x="141" y="44"/>
                </a:cxn>
                <a:cxn ang="0">
                  <a:pos x="135" y="32"/>
                </a:cxn>
                <a:cxn ang="0">
                  <a:pos x="126" y="20"/>
                </a:cxn>
                <a:cxn ang="0">
                  <a:pos x="115" y="11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8" y="1469"/>
                </a:cxn>
                <a:cxn ang="0">
                  <a:pos x="0" y="1469"/>
                </a:cxn>
                <a:cxn ang="0">
                  <a:pos x="74" y="1615"/>
                </a:cxn>
                <a:cxn ang="0">
                  <a:pos x="148" y="1469"/>
                </a:cxn>
                <a:cxn ang="0">
                  <a:pos x="148" y="1469"/>
                </a:cxn>
              </a:cxnLst>
              <a:rect l="0" t="0" r="r" b="b"/>
              <a:pathLst>
                <a:path w="148" h="1615">
                  <a:moveTo>
                    <a:pt x="74" y="0"/>
                  </a:moveTo>
                  <a:lnTo>
                    <a:pt x="60" y="1"/>
                  </a:lnTo>
                  <a:lnTo>
                    <a:pt x="45" y="5"/>
                  </a:lnTo>
                  <a:lnTo>
                    <a:pt x="32" y="11"/>
                  </a:lnTo>
                  <a:lnTo>
                    <a:pt x="22" y="20"/>
                  </a:lnTo>
                  <a:lnTo>
                    <a:pt x="13" y="32"/>
                  </a:lnTo>
                  <a:lnTo>
                    <a:pt x="7" y="44"/>
                  </a:lnTo>
                  <a:lnTo>
                    <a:pt x="1" y="58"/>
                  </a:lnTo>
                  <a:lnTo>
                    <a:pt x="0" y="72"/>
                  </a:lnTo>
                  <a:lnTo>
                    <a:pt x="1" y="88"/>
                  </a:lnTo>
                  <a:lnTo>
                    <a:pt x="7" y="102"/>
                  </a:lnTo>
                  <a:lnTo>
                    <a:pt x="13" y="114"/>
                  </a:lnTo>
                  <a:lnTo>
                    <a:pt x="22" y="125"/>
                  </a:lnTo>
                  <a:lnTo>
                    <a:pt x="32" y="133"/>
                  </a:lnTo>
                  <a:lnTo>
                    <a:pt x="45" y="141"/>
                  </a:lnTo>
                  <a:lnTo>
                    <a:pt x="60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2" y="141"/>
                  </a:lnTo>
                  <a:lnTo>
                    <a:pt x="115" y="133"/>
                  </a:lnTo>
                  <a:lnTo>
                    <a:pt x="126" y="125"/>
                  </a:lnTo>
                  <a:lnTo>
                    <a:pt x="135" y="114"/>
                  </a:lnTo>
                  <a:lnTo>
                    <a:pt x="141" y="102"/>
                  </a:lnTo>
                  <a:lnTo>
                    <a:pt x="146" y="88"/>
                  </a:lnTo>
                  <a:lnTo>
                    <a:pt x="148" y="72"/>
                  </a:lnTo>
                  <a:lnTo>
                    <a:pt x="146" y="58"/>
                  </a:lnTo>
                  <a:lnTo>
                    <a:pt x="141" y="44"/>
                  </a:lnTo>
                  <a:lnTo>
                    <a:pt x="135" y="32"/>
                  </a:lnTo>
                  <a:lnTo>
                    <a:pt x="126" y="20"/>
                  </a:lnTo>
                  <a:lnTo>
                    <a:pt x="115" y="11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8" y="1469"/>
                  </a:moveTo>
                  <a:lnTo>
                    <a:pt x="0" y="1469"/>
                  </a:lnTo>
                  <a:lnTo>
                    <a:pt x="74" y="1615"/>
                  </a:lnTo>
                  <a:lnTo>
                    <a:pt x="148" y="1469"/>
                  </a:lnTo>
                  <a:lnTo>
                    <a:pt x="148" y="1469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09" name="Freeform 37"/>
            <p:cNvSpPr>
              <a:spLocks/>
            </p:cNvSpPr>
            <p:nvPr/>
          </p:nvSpPr>
          <p:spPr bwMode="auto">
            <a:xfrm>
              <a:off x="2251" y="2124"/>
              <a:ext cx="50" cy="49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60" y="1"/>
                </a:cxn>
                <a:cxn ang="0">
                  <a:pos x="45" y="5"/>
                </a:cxn>
                <a:cxn ang="0">
                  <a:pos x="32" y="11"/>
                </a:cxn>
                <a:cxn ang="0">
                  <a:pos x="22" y="20"/>
                </a:cxn>
                <a:cxn ang="0">
                  <a:pos x="13" y="32"/>
                </a:cxn>
                <a:cxn ang="0">
                  <a:pos x="7" y="44"/>
                </a:cxn>
                <a:cxn ang="0">
                  <a:pos x="1" y="58"/>
                </a:cxn>
                <a:cxn ang="0">
                  <a:pos x="0" y="72"/>
                </a:cxn>
                <a:cxn ang="0">
                  <a:pos x="1" y="88"/>
                </a:cxn>
                <a:cxn ang="0">
                  <a:pos x="7" y="102"/>
                </a:cxn>
                <a:cxn ang="0">
                  <a:pos x="13" y="114"/>
                </a:cxn>
                <a:cxn ang="0">
                  <a:pos x="22" y="125"/>
                </a:cxn>
                <a:cxn ang="0">
                  <a:pos x="32" y="133"/>
                </a:cxn>
                <a:cxn ang="0">
                  <a:pos x="45" y="141"/>
                </a:cxn>
                <a:cxn ang="0">
                  <a:pos x="60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2" y="141"/>
                </a:cxn>
                <a:cxn ang="0">
                  <a:pos x="115" y="133"/>
                </a:cxn>
                <a:cxn ang="0">
                  <a:pos x="126" y="125"/>
                </a:cxn>
                <a:cxn ang="0">
                  <a:pos x="135" y="114"/>
                </a:cxn>
                <a:cxn ang="0">
                  <a:pos x="141" y="102"/>
                </a:cxn>
                <a:cxn ang="0">
                  <a:pos x="146" y="88"/>
                </a:cxn>
                <a:cxn ang="0">
                  <a:pos x="148" y="72"/>
                </a:cxn>
                <a:cxn ang="0">
                  <a:pos x="146" y="58"/>
                </a:cxn>
                <a:cxn ang="0">
                  <a:pos x="141" y="44"/>
                </a:cxn>
                <a:cxn ang="0">
                  <a:pos x="135" y="32"/>
                </a:cxn>
                <a:cxn ang="0">
                  <a:pos x="126" y="20"/>
                </a:cxn>
                <a:cxn ang="0">
                  <a:pos x="115" y="11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8" h="146">
                  <a:moveTo>
                    <a:pt x="74" y="0"/>
                  </a:moveTo>
                  <a:lnTo>
                    <a:pt x="60" y="1"/>
                  </a:lnTo>
                  <a:lnTo>
                    <a:pt x="45" y="5"/>
                  </a:lnTo>
                  <a:lnTo>
                    <a:pt x="32" y="11"/>
                  </a:lnTo>
                  <a:lnTo>
                    <a:pt x="22" y="20"/>
                  </a:lnTo>
                  <a:lnTo>
                    <a:pt x="13" y="32"/>
                  </a:lnTo>
                  <a:lnTo>
                    <a:pt x="7" y="44"/>
                  </a:lnTo>
                  <a:lnTo>
                    <a:pt x="1" y="58"/>
                  </a:lnTo>
                  <a:lnTo>
                    <a:pt x="0" y="72"/>
                  </a:lnTo>
                  <a:lnTo>
                    <a:pt x="1" y="88"/>
                  </a:lnTo>
                  <a:lnTo>
                    <a:pt x="7" y="102"/>
                  </a:lnTo>
                  <a:lnTo>
                    <a:pt x="13" y="114"/>
                  </a:lnTo>
                  <a:lnTo>
                    <a:pt x="22" y="125"/>
                  </a:lnTo>
                  <a:lnTo>
                    <a:pt x="32" y="133"/>
                  </a:lnTo>
                  <a:lnTo>
                    <a:pt x="45" y="141"/>
                  </a:lnTo>
                  <a:lnTo>
                    <a:pt x="60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2" y="141"/>
                  </a:lnTo>
                  <a:lnTo>
                    <a:pt x="115" y="133"/>
                  </a:lnTo>
                  <a:lnTo>
                    <a:pt x="126" y="125"/>
                  </a:lnTo>
                  <a:lnTo>
                    <a:pt x="135" y="114"/>
                  </a:lnTo>
                  <a:lnTo>
                    <a:pt x="141" y="102"/>
                  </a:lnTo>
                  <a:lnTo>
                    <a:pt x="146" y="88"/>
                  </a:lnTo>
                  <a:lnTo>
                    <a:pt x="148" y="72"/>
                  </a:lnTo>
                  <a:lnTo>
                    <a:pt x="146" y="58"/>
                  </a:lnTo>
                  <a:lnTo>
                    <a:pt x="141" y="44"/>
                  </a:lnTo>
                  <a:lnTo>
                    <a:pt x="135" y="32"/>
                  </a:lnTo>
                  <a:lnTo>
                    <a:pt x="126" y="20"/>
                  </a:lnTo>
                  <a:lnTo>
                    <a:pt x="115" y="11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0" name="Freeform 38"/>
            <p:cNvSpPr>
              <a:spLocks/>
            </p:cNvSpPr>
            <p:nvPr/>
          </p:nvSpPr>
          <p:spPr bwMode="auto">
            <a:xfrm>
              <a:off x="2251" y="2614"/>
              <a:ext cx="50" cy="48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8" y="0"/>
                </a:cxn>
                <a:cxn ang="0">
                  <a:pos x="148" y="0"/>
                </a:cxn>
              </a:cxnLst>
              <a:rect l="0" t="0" r="r" b="b"/>
              <a:pathLst>
                <a:path w="148" h="146">
                  <a:moveTo>
                    <a:pt x="148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8" y="0"/>
                  </a:lnTo>
                  <a:lnTo>
                    <a:pt x="148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1" name="Line 39"/>
            <p:cNvSpPr>
              <a:spLocks noChangeShapeType="1"/>
            </p:cNvSpPr>
            <p:nvPr/>
          </p:nvSpPr>
          <p:spPr bwMode="auto">
            <a:xfrm>
              <a:off x="2276" y="2173"/>
              <a:ext cx="1" cy="441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2" name="Freeform 40"/>
            <p:cNvSpPr>
              <a:spLocks noEditPoints="1"/>
            </p:cNvSpPr>
            <p:nvPr/>
          </p:nvSpPr>
          <p:spPr bwMode="auto">
            <a:xfrm>
              <a:off x="3264" y="2124"/>
              <a:ext cx="49" cy="538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58" y="1"/>
                </a:cxn>
                <a:cxn ang="0">
                  <a:pos x="44" y="5"/>
                </a:cxn>
                <a:cxn ang="0">
                  <a:pos x="32" y="13"/>
                </a:cxn>
                <a:cxn ang="0">
                  <a:pos x="20" y="20"/>
                </a:cxn>
                <a:cxn ang="0">
                  <a:pos x="11" y="32"/>
                </a:cxn>
                <a:cxn ang="0">
                  <a:pos x="5" y="45"/>
                </a:cxn>
                <a:cxn ang="0">
                  <a:pos x="1" y="58"/>
                </a:cxn>
                <a:cxn ang="0">
                  <a:pos x="0" y="73"/>
                </a:cxn>
                <a:cxn ang="0">
                  <a:pos x="1" y="88"/>
                </a:cxn>
                <a:cxn ang="0">
                  <a:pos x="5" y="102"/>
                </a:cxn>
                <a:cxn ang="0">
                  <a:pos x="11" y="114"/>
                </a:cxn>
                <a:cxn ang="0">
                  <a:pos x="20" y="125"/>
                </a:cxn>
                <a:cxn ang="0">
                  <a:pos x="32" y="134"/>
                </a:cxn>
                <a:cxn ang="0">
                  <a:pos x="44" y="141"/>
                </a:cxn>
                <a:cxn ang="0">
                  <a:pos x="58" y="145"/>
                </a:cxn>
                <a:cxn ang="0">
                  <a:pos x="72" y="146"/>
                </a:cxn>
                <a:cxn ang="0">
                  <a:pos x="72" y="146"/>
                </a:cxn>
                <a:cxn ang="0">
                  <a:pos x="88" y="145"/>
                </a:cxn>
                <a:cxn ang="0">
                  <a:pos x="101" y="141"/>
                </a:cxn>
                <a:cxn ang="0">
                  <a:pos x="114" y="134"/>
                </a:cxn>
                <a:cxn ang="0">
                  <a:pos x="125" y="125"/>
                </a:cxn>
                <a:cxn ang="0">
                  <a:pos x="133" y="114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6" y="73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3" y="32"/>
                </a:cxn>
                <a:cxn ang="0">
                  <a:pos x="125" y="20"/>
                </a:cxn>
                <a:cxn ang="0">
                  <a:pos x="114" y="13"/>
                </a:cxn>
                <a:cxn ang="0">
                  <a:pos x="101" y="5"/>
                </a:cxn>
                <a:cxn ang="0">
                  <a:pos x="88" y="1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146" y="1469"/>
                </a:cxn>
                <a:cxn ang="0">
                  <a:pos x="0" y="1469"/>
                </a:cxn>
                <a:cxn ang="0">
                  <a:pos x="72" y="1615"/>
                </a:cxn>
                <a:cxn ang="0">
                  <a:pos x="146" y="1469"/>
                </a:cxn>
                <a:cxn ang="0">
                  <a:pos x="146" y="1469"/>
                </a:cxn>
              </a:cxnLst>
              <a:rect l="0" t="0" r="r" b="b"/>
              <a:pathLst>
                <a:path w="146" h="1615">
                  <a:moveTo>
                    <a:pt x="72" y="0"/>
                  </a:moveTo>
                  <a:lnTo>
                    <a:pt x="58" y="1"/>
                  </a:lnTo>
                  <a:lnTo>
                    <a:pt x="44" y="5"/>
                  </a:lnTo>
                  <a:lnTo>
                    <a:pt x="32" y="13"/>
                  </a:lnTo>
                  <a:lnTo>
                    <a:pt x="20" y="20"/>
                  </a:lnTo>
                  <a:lnTo>
                    <a:pt x="11" y="32"/>
                  </a:lnTo>
                  <a:lnTo>
                    <a:pt x="5" y="45"/>
                  </a:lnTo>
                  <a:lnTo>
                    <a:pt x="1" y="58"/>
                  </a:lnTo>
                  <a:lnTo>
                    <a:pt x="0" y="73"/>
                  </a:lnTo>
                  <a:lnTo>
                    <a:pt x="1" y="88"/>
                  </a:lnTo>
                  <a:lnTo>
                    <a:pt x="5" y="102"/>
                  </a:lnTo>
                  <a:lnTo>
                    <a:pt x="11" y="114"/>
                  </a:lnTo>
                  <a:lnTo>
                    <a:pt x="20" y="125"/>
                  </a:lnTo>
                  <a:lnTo>
                    <a:pt x="32" y="134"/>
                  </a:lnTo>
                  <a:lnTo>
                    <a:pt x="44" y="141"/>
                  </a:lnTo>
                  <a:lnTo>
                    <a:pt x="58" y="145"/>
                  </a:lnTo>
                  <a:lnTo>
                    <a:pt x="72" y="146"/>
                  </a:lnTo>
                  <a:lnTo>
                    <a:pt x="72" y="146"/>
                  </a:lnTo>
                  <a:lnTo>
                    <a:pt x="88" y="145"/>
                  </a:lnTo>
                  <a:lnTo>
                    <a:pt x="101" y="141"/>
                  </a:lnTo>
                  <a:lnTo>
                    <a:pt x="114" y="134"/>
                  </a:lnTo>
                  <a:lnTo>
                    <a:pt x="125" y="125"/>
                  </a:lnTo>
                  <a:lnTo>
                    <a:pt x="133" y="114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6" y="73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3" y="32"/>
                  </a:lnTo>
                  <a:lnTo>
                    <a:pt x="125" y="20"/>
                  </a:lnTo>
                  <a:lnTo>
                    <a:pt x="114" y="13"/>
                  </a:lnTo>
                  <a:lnTo>
                    <a:pt x="101" y="5"/>
                  </a:lnTo>
                  <a:lnTo>
                    <a:pt x="88" y="1"/>
                  </a:lnTo>
                  <a:lnTo>
                    <a:pt x="72" y="0"/>
                  </a:lnTo>
                  <a:lnTo>
                    <a:pt x="72" y="0"/>
                  </a:lnTo>
                  <a:close/>
                  <a:moveTo>
                    <a:pt x="146" y="1469"/>
                  </a:moveTo>
                  <a:lnTo>
                    <a:pt x="0" y="1469"/>
                  </a:lnTo>
                  <a:lnTo>
                    <a:pt x="72" y="1615"/>
                  </a:lnTo>
                  <a:lnTo>
                    <a:pt x="146" y="1469"/>
                  </a:lnTo>
                  <a:lnTo>
                    <a:pt x="146" y="1469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3" name="Freeform 41"/>
            <p:cNvSpPr>
              <a:spLocks/>
            </p:cNvSpPr>
            <p:nvPr/>
          </p:nvSpPr>
          <p:spPr bwMode="auto">
            <a:xfrm>
              <a:off x="3264" y="2124"/>
              <a:ext cx="49" cy="49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58" y="1"/>
                </a:cxn>
                <a:cxn ang="0">
                  <a:pos x="44" y="5"/>
                </a:cxn>
                <a:cxn ang="0">
                  <a:pos x="32" y="13"/>
                </a:cxn>
                <a:cxn ang="0">
                  <a:pos x="20" y="20"/>
                </a:cxn>
                <a:cxn ang="0">
                  <a:pos x="11" y="32"/>
                </a:cxn>
                <a:cxn ang="0">
                  <a:pos x="5" y="45"/>
                </a:cxn>
                <a:cxn ang="0">
                  <a:pos x="1" y="58"/>
                </a:cxn>
                <a:cxn ang="0">
                  <a:pos x="0" y="73"/>
                </a:cxn>
                <a:cxn ang="0">
                  <a:pos x="1" y="88"/>
                </a:cxn>
                <a:cxn ang="0">
                  <a:pos x="5" y="102"/>
                </a:cxn>
                <a:cxn ang="0">
                  <a:pos x="11" y="114"/>
                </a:cxn>
                <a:cxn ang="0">
                  <a:pos x="20" y="125"/>
                </a:cxn>
                <a:cxn ang="0">
                  <a:pos x="32" y="134"/>
                </a:cxn>
                <a:cxn ang="0">
                  <a:pos x="44" y="141"/>
                </a:cxn>
                <a:cxn ang="0">
                  <a:pos x="58" y="145"/>
                </a:cxn>
                <a:cxn ang="0">
                  <a:pos x="72" y="146"/>
                </a:cxn>
                <a:cxn ang="0">
                  <a:pos x="72" y="146"/>
                </a:cxn>
                <a:cxn ang="0">
                  <a:pos x="88" y="145"/>
                </a:cxn>
                <a:cxn ang="0">
                  <a:pos x="101" y="141"/>
                </a:cxn>
                <a:cxn ang="0">
                  <a:pos x="114" y="134"/>
                </a:cxn>
                <a:cxn ang="0">
                  <a:pos x="125" y="125"/>
                </a:cxn>
                <a:cxn ang="0">
                  <a:pos x="133" y="114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6" y="73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3" y="32"/>
                </a:cxn>
                <a:cxn ang="0">
                  <a:pos x="125" y="20"/>
                </a:cxn>
                <a:cxn ang="0">
                  <a:pos x="114" y="13"/>
                </a:cxn>
                <a:cxn ang="0">
                  <a:pos x="101" y="5"/>
                </a:cxn>
                <a:cxn ang="0">
                  <a:pos x="88" y="1"/>
                </a:cxn>
                <a:cxn ang="0">
                  <a:pos x="72" y="0"/>
                </a:cxn>
                <a:cxn ang="0">
                  <a:pos x="72" y="0"/>
                </a:cxn>
              </a:cxnLst>
              <a:rect l="0" t="0" r="r" b="b"/>
              <a:pathLst>
                <a:path w="146" h="146">
                  <a:moveTo>
                    <a:pt x="72" y="0"/>
                  </a:moveTo>
                  <a:lnTo>
                    <a:pt x="58" y="1"/>
                  </a:lnTo>
                  <a:lnTo>
                    <a:pt x="44" y="5"/>
                  </a:lnTo>
                  <a:lnTo>
                    <a:pt x="32" y="13"/>
                  </a:lnTo>
                  <a:lnTo>
                    <a:pt x="20" y="20"/>
                  </a:lnTo>
                  <a:lnTo>
                    <a:pt x="11" y="32"/>
                  </a:lnTo>
                  <a:lnTo>
                    <a:pt x="5" y="45"/>
                  </a:lnTo>
                  <a:lnTo>
                    <a:pt x="1" y="58"/>
                  </a:lnTo>
                  <a:lnTo>
                    <a:pt x="0" y="73"/>
                  </a:lnTo>
                  <a:lnTo>
                    <a:pt x="1" y="88"/>
                  </a:lnTo>
                  <a:lnTo>
                    <a:pt x="5" y="102"/>
                  </a:lnTo>
                  <a:lnTo>
                    <a:pt x="11" y="114"/>
                  </a:lnTo>
                  <a:lnTo>
                    <a:pt x="20" y="125"/>
                  </a:lnTo>
                  <a:lnTo>
                    <a:pt x="32" y="134"/>
                  </a:lnTo>
                  <a:lnTo>
                    <a:pt x="44" y="141"/>
                  </a:lnTo>
                  <a:lnTo>
                    <a:pt x="58" y="145"/>
                  </a:lnTo>
                  <a:lnTo>
                    <a:pt x="72" y="146"/>
                  </a:lnTo>
                  <a:lnTo>
                    <a:pt x="72" y="146"/>
                  </a:lnTo>
                  <a:lnTo>
                    <a:pt x="88" y="145"/>
                  </a:lnTo>
                  <a:lnTo>
                    <a:pt x="101" y="141"/>
                  </a:lnTo>
                  <a:lnTo>
                    <a:pt x="114" y="134"/>
                  </a:lnTo>
                  <a:lnTo>
                    <a:pt x="125" y="125"/>
                  </a:lnTo>
                  <a:lnTo>
                    <a:pt x="133" y="114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6" y="73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3" y="32"/>
                  </a:lnTo>
                  <a:lnTo>
                    <a:pt x="125" y="20"/>
                  </a:lnTo>
                  <a:lnTo>
                    <a:pt x="114" y="13"/>
                  </a:lnTo>
                  <a:lnTo>
                    <a:pt x="101" y="5"/>
                  </a:lnTo>
                  <a:lnTo>
                    <a:pt x="88" y="1"/>
                  </a:lnTo>
                  <a:lnTo>
                    <a:pt x="72" y="0"/>
                  </a:lnTo>
                  <a:lnTo>
                    <a:pt x="72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4" name="Freeform 42"/>
            <p:cNvSpPr>
              <a:spLocks/>
            </p:cNvSpPr>
            <p:nvPr/>
          </p:nvSpPr>
          <p:spPr bwMode="auto">
            <a:xfrm>
              <a:off x="3264" y="2614"/>
              <a:ext cx="49" cy="48"/>
            </a:xfrm>
            <a:custGeom>
              <a:avLst/>
              <a:gdLst/>
              <a:ahLst/>
              <a:cxnLst>
                <a:cxn ang="0">
                  <a:pos x="146" y="0"/>
                </a:cxn>
                <a:cxn ang="0">
                  <a:pos x="0" y="0"/>
                </a:cxn>
                <a:cxn ang="0">
                  <a:pos x="72" y="146"/>
                </a:cxn>
                <a:cxn ang="0">
                  <a:pos x="146" y="0"/>
                </a:cxn>
                <a:cxn ang="0">
                  <a:pos x="146" y="0"/>
                </a:cxn>
              </a:cxnLst>
              <a:rect l="0" t="0" r="r" b="b"/>
              <a:pathLst>
                <a:path w="146" h="146">
                  <a:moveTo>
                    <a:pt x="146" y="0"/>
                  </a:moveTo>
                  <a:lnTo>
                    <a:pt x="0" y="0"/>
                  </a:lnTo>
                  <a:lnTo>
                    <a:pt x="72" y="146"/>
                  </a:lnTo>
                  <a:lnTo>
                    <a:pt x="146" y="0"/>
                  </a:lnTo>
                  <a:lnTo>
                    <a:pt x="146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5" name="Line 43"/>
            <p:cNvSpPr>
              <a:spLocks noChangeShapeType="1"/>
            </p:cNvSpPr>
            <p:nvPr/>
          </p:nvSpPr>
          <p:spPr bwMode="auto">
            <a:xfrm>
              <a:off x="3288" y="2173"/>
              <a:ext cx="1" cy="441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6" name="Freeform 44"/>
            <p:cNvSpPr>
              <a:spLocks noEditPoints="1"/>
            </p:cNvSpPr>
            <p:nvPr/>
          </p:nvSpPr>
          <p:spPr bwMode="auto">
            <a:xfrm>
              <a:off x="4276" y="2124"/>
              <a:ext cx="49" cy="538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8" y="1"/>
                </a:cxn>
                <a:cxn ang="0">
                  <a:pos x="45" y="5"/>
                </a:cxn>
                <a:cxn ang="0">
                  <a:pos x="32" y="13"/>
                </a:cxn>
                <a:cxn ang="0">
                  <a:pos x="22" y="20"/>
                </a:cxn>
                <a:cxn ang="0">
                  <a:pos x="13" y="32"/>
                </a:cxn>
                <a:cxn ang="0">
                  <a:pos x="5" y="45"/>
                </a:cxn>
                <a:cxn ang="0">
                  <a:pos x="1" y="58"/>
                </a:cxn>
                <a:cxn ang="0">
                  <a:pos x="0" y="73"/>
                </a:cxn>
                <a:cxn ang="0">
                  <a:pos x="1" y="88"/>
                </a:cxn>
                <a:cxn ang="0">
                  <a:pos x="5" y="102"/>
                </a:cxn>
                <a:cxn ang="0">
                  <a:pos x="13" y="114"/>
                </a:cxn>
                <a:cxn ang="0">
                  <a:pos x="22" y="125"/>
                </a:cxn>
                <a:cxn ang="0">
                  <a:pos x="32" y="134"/>
                </a:cxn>
                <a:cxn ang="0">
                  <a:pos x="45" y="141"/>
                </a:cxn>
                <a:cxn ang="0">
                  <a:pos x="58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2" y="141"/>
                </a:cxn>
                <a:cxn ang="0">
                  <a:pos x="114" y="134"/>
                </a:cxn>
                <a:cxn ang="0">
                  <a:pos x="125" y="125"/>
                </a:cxn>
                <a:cxn ang="0">
                  <a:pos x="135" y="114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6" y="73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5" y="32"/>
                </a:cxn>
                <a:cxn ang="0">
                  <a:pos x="125" y="20"/>
                </a:cxn>
                <a:cxn ang="0">
                  <a:pos x="114" y="13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6" y="1469"/>
                </a:cxn>
                <a:cxn ang="0">
                  <a:pos x="0" y="1469"/>
                </a:cxn>
                <a:cxn ang="0">
                  <a:pos x="74" y="1615"/>
                </a:cxn>
                <a:cxn ang="0">
                  <a:pos x="146" y="1469"/>
                </a:cxn>
                <a:cxn ang="0">
                  <a:pos x="146" y="1469"/>
                </a:cxn>
              </a:cxnLst>
              <a:rect l="0" t="0" r="r" b="b"/>
              <a:pathLst>
                <a:path w="146" h="1615">
                  <a:moveTo>
                    <a:pt x="74" y="0"/>
                  </a:moveTo>
                  <a:lnTo>
                    <a:pt x="58" y="1"/>
                  </a:lnTo>
                  <a:lnTo>
                    <a:pt x="45" y="5"/>
                  </a:lnTo>
                  <a:lnTo>
                    <a:pt x="32" y="13"/>
                  </a:lnTo>
                  <a:lnTo>
                    <a:pt x="22" y="20"/>
                  </a:lnTo>
                  <a:lnTo>
                    <a:pt x="13" y="32"/>
                  </a:lnTo>
                  <a:lnTo>
                    <a:pt x="5" y="45"/>
                  </a:lnTo>
                  <a:lnTo>
                    <a:pt x="1" y="58"/>
                  </a:lnTo>
                  <a:lnTo>
                    <a:pt x="0" y="73"/>
                  </a:lnTo>
                  <a:lnTo>
                    <a:pt x="1" y="88"/>
                  </a:lnTo>
                  <a:lnTo>
                    <a:pt x="5" y="102"/>
                  </a:lnTo>
                  <a:lnTo>
                    <a:pt x="13" y="114"/>
                  </a:lnTo>
                  <a:lnTo>
                    <a:pt x="22" y="125"/>
                  </a:lnTo>
                  <a:lnTo>
                    <a:pt x="32" y="134"/>
                  </a:lnTo>
                  <a:lnTo>
                    <a:pt x="45" y="141"/>
                  </a:lnTo>
                  <a:lnTo>
                    <a:pt x="58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2" y="141"/>
                  </a:lnTo>
                  <a:lnTo>
                    <a:pt x="114" y="134"/>
                  </a:lnTo>
                  <a:lnTo>
                    <a:pt x="125" y="125"/>
                  </a:lnTo>
                  <a:lnTo>
                    <a:pt x="135" y="114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6" y="73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5" y="32"/>
                  </a:lnTo>
                  <a:lnTo>
                    <a:pt x="125" y="20"/>
                  </a:lnTo>
                  <a:lnTo>
                    <a:pt x="114" y="13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6" y="1469"/>
                  </a:moveTo>
                  <a:lnTo>
                    <a:pt x="0" y="1469"/>
                  </a:lnTo>
                  <a:lnTo>
                    <a:pt x="74" y="1615"/>
                  </a:lnTo>
                  <a:lnTo>
                    <a:pt x="146" y="1469"/>
                  </a:lnTo>
                  <a:lnTo>
                    <a:pt x="146" y="1469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7" name="Freeform 45"/>
            <p:cNvSpPr>
              <a:spLocks/>
            </p:cNvSpPr>
            <p:nvPr/>
          </p:nvSpPr>
          <p:spPr bwMode="auto">
            <a:xfrm>
              <a:off x="4276" y="2124"/>
              <a:ext cx="49" cy="49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8" y="1"/>
                </a:cxn>
                <a:cxn ang="0">
                  <a:pos x="45" y="5"/>
                </a:cxn>
                <a:cxn ang="0">
                  <a:pos x="32" y="13"/>
                </a:cxn>
                <a:cxn ang="0">
                  <a:pos x="22" y="20"/>
                </a:cxn>
                <a:cxn ang="0">
                  <a:pos x="13" y="32"/>
                </a:cxn>
                <a:cxn ang="0">
                  <a:pos x="5" y="45"/>
                </a:cxn>
                <a:cxn ang="0">
                  <a:pos x="1" y="58"/>
                </a:cxn>
                <a:cxn ang="0">
                  <a:pos x="0" y="73"/>
                </a:cxn>
                <a:cxn ang="0">
                  <a:pos x="1" y="88"/>
                </a:cxn>
                <a:cxn ang="0">
                  <a:pos x="5" y="102"/>
                </a:cxn>
                <a:cxn ang="0">
                  <a:pos x="13" y="114"/>
                </a:cxn>
                <a:cxn ang="0">
                  <a:pos x="22" y="125"/>
                </a:cxn>
                <a:cxn ang="0">
                  <a:pos x="32" y="134"/>
                </a:cxn>
                <a:cxn ang="0">
                  <a:pos x="45" y="141"/>
                </a:cxn>
                <a:cxn ang="0">
                  <a:pos x="58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2" y="141"/>
                </a:cxn>
                <a:cxn ang="0">
                  <a:pos x="114" y="134"/>
                </a:cxn>
                <a:cxn ang="0">
                  <a:pos x="125" y="125"/>
                </a:cxn>
                <a:cxn ang="0">
                  <a:pos x="135" y="114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6" y="73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5" y="32"/>
                </a:cxn>
                <a:cxn ang="0">
                  <a:pos x="125" y="20"/>
                </a:cxn>
                <a:cxn ang="0">
                  <a:pos x="114" y="13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6" h="146">
                  <a:moveTo>
                    <a:pt x="74" y="0"/>
                  </a:moveTo>
                  <a:lnTo>
                    <a:pt x="58" y="1"/>
                  </a:lnTo>
                  <a:lnTo>
                    <a:pt x="45" y="5"/>
                  </a:lnTo>
                  <a:lnTo>
                    <a:pt x="32" y="13"/>
                  </a:lnTo>
                  <a:lnTo>
                    <a:pt x="22" y="20"/>
                  </a:lnTo>
                  <a:lnTo>
                    <a:pt x="13" y="32"/>
                  </a:lnTo>
                  <a:lnTo>
                    <a:pt x="5" y="45"/>
                  </a:lnTo>
                  <a:lnTo>
                    <a:pt x="1" y="58"/>
                  </a:lnTo>
                  <a:lnTo>
                    <a:pt x="0" y="73"/>
                  </a:lnTo>
                  <a:lnTo>
                    <a:pt x="1" y="88"/>
                  </a:lnTo>
                  <a:lnTo>
                    <a:pt x="5" y="102"/>
                  </a:lnTo>
                  <a:lnTo>
                    <a:pt x="13" y="114"/>
                  </a:lnTo>
                  <a:lnTo>
                    <a:pt x="22" y="125"/>
                  </a:lnTo>
                  <a:lnTo>
                    <a:pt x="32" y="134"/>
                  </a:lnTo>
                  <a:lnTo>
                    <a:pt x="45" y="141"/>
                  </a:lnTo>
                  <a:lnTo>
                    <a:pt x="58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2" y="141"/>
                  </a:lnTo>
                  <a:lnTo>
                    <a:pt x="114" y="134"/>
                  </a:lnTo>
                  <a:lnTo>
                    <a:pt x="125" y="125"/>
                  </a:lnTo>
                  <a:lnTo>
                    <a:pt x="135" y="114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6" y="73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5" y="32"/>
                  </a:lnTo>
                  <a:lnTo>
                    <a:pt x="125" y="20"/>
                  </a:lnTo>
                  <a:lnTo>
                    <a:pt x="114" y="13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8" name="Freeform 46"/>
            <p:cNvSpPr>
              <a:spLocks/>
            </p:cNvSpPr>
            <p:nvPr/>
          </p:nvSpPr>
          <p:spPr bwMode="auto">
            <a:xfrm>
              <a:off x="4276" y="2614"/>
              <a:ext cx="49" cy="48"/>
            </a:xfrm>
            <a:custGeom>
              <a:avLst/>
              <a:gdLst/>
              <a:ahLst/>
              <a:cxnLst>
                <a:cxn ang="0">
                  <a:pos x="146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6" y="0"/>
                </a:cxn>
                <a:cxn ang="0">
                  <a:pos x="146" y="0"/>
                </a:cxn>
              </a:cxnLst>
              <a:rect l="0" t="0" r="r" b="b"/>
              <a:pathLst>
                <a:path w="146" h="146">
                  <a:moveTo>
                    <a:pt x="146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6" y="0"/>
                  </a:lnTo>
                  <a:lnTo>
                    <a:pt x="146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19" name="Line 47"/>
            <p:cNvSpPr>
              <a:spLocks noChangeShapeType="1"/>
            </p:cNvSpPr>
            <p:nvPr/>
          </p:nvSpPr>
          <p:spPr bwMode="auto">
            <a:xfrm>
              <a:off x="4301" y="2173"/>
              <a:ext cx="1" cy="441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0" name="Freeform 48"/>
            <p:cNvSpPr>
              <a:spLocks noEditPoints="1"/>
            </p:cNvSpPr>
            <p:nvPr/>
          </p:nvSpPr>
          <p:spPr bwMode="auto">
            <a:xfrm>
              <a:off x="1146" y="2295"/>
              <a:ext cx="48" cy="367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58" y="1"/>
                </a:cxn>
                <a:cxn ang="0">
                  <a:pos x="44" y="5"/>
                </a:cxn>
                <a:cxn ang="0">
                  <a:pos x="32" y="12"/>
                </a:cxn>
                <a:cxn ang="0">
                  <a:pos x="20" y="21"/>
                </a:cxn>
                <a:cxn ang="0">
                  <a:pos x="11" y="32"/>
                </a:cxn>
                <a:cxn ang="0">
                  <a:pos x="5" y="44"/>
                </a:cxn>
                <a:cxn ang="0">
                  <a:pos x="1" y="58"/>
                </a:cxn>
                <a:cxn ang="0">
                  <a:pos x="0" y="73"/>
                </a:cxn>
                <a:cxn ang="0">
                  <a:pos x="1" y="88"/>
                </a:cxn>
                <a:cxn ang="0">
                  <a:pos x="5" y="101"/>
                </a:cxn>
                <a:cxn ang="0">
                  <a:pos x="11" y="114"/>
                </a:cxn>
                <a:cxn ang="0">
                  <a:pos x="20" y="124"/>
                </a:cxn>
                <a:cxn ang="0">
                  <a:pos x="32" y="133"/>
                </a:cxn>
                <a:cxn ang="0">
                  <a:pos x="44" y="141"/>
                </a:cxn>
                <a:cxn ang="0">
                  <a:pos x="58" y="145"/>
                </a:cxn>
                <a:cxn ang="0">
                  <a:pos x="72" y="146"/>
                </a:cxn>
                <a:cxn ang="0">
                  <a:pos x="72" y="146"/>
                </a:cxn>
                <a:cxn ang="0">
                  <a:pos x="88" y="145"/>
                </a:cxn>
                <a:cxn ang="0">
                  <a:pos x="101" y="141"/>
                </a:cxn>
                <a:cxn ang="0">
                  <a:pos x="114" y="133"/>
                </a:cxn>
                <a:cxn ang="0">
                  <a:pos x="124" y="124"/>
                </a:cxn>
                <a:cxn ang="0">
                  <a:pos x="133" y="114"/>
                </a:cxn>
                <a:cxn ang="0">
                  <a:pos x="141" y="101"/>
                </a:cxn>
                <a:cxn ang="0">
                  <a:pos x="145" y="88"/>
                </a:cxn>
                <a:cxn ang="0">
                  <a:pos x="146" y="73"/>
                </a:cxn>
                <a:cxn ang="0">
                  <a:pos x="145" y="58"/>
                </a:cxn>
                <a:cxn ang="0">
                  <a:pos x="141" y="44"/>
                </a:cxn>
                <a:cxn ang="0">
                  <a:pos x="133" y="32"/>
                </a:cxn>
                <a:cxn ang="0">
                  <a:pos x="124" y="21"/>
                </a:cxn>
                <a:cxn ang="0">
                  <a:pos x="114" y="12"/>
                </a:cxn>
                <a:cxn ang="0">
                  <a:pos x="101" y="5"/>
                </a:cxn>
                <a:cxn ang="0">
                  <a:pos x="88" y="1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146" y="955"/>
                </a:cxn>
                <a:cxn ang="0">
                  <a:pos x="0" y="955"/>
                </a:cxn>
                <a:cxn ang="0">
                  <a:pos x="72" y="1101"/>
                </a:cxn>
                <a:cxn ang="0">
                  <a:pos x="146" y="955"/>
                </a:cxn>
                <a:cxn ang="0">
                  <a:pos x="146" y="955"/>
                </a:cxn>
              </a:cxnLst>
              <a:rect l="0" t="0" r="r" b="b"/>
              <a:pathLst>
                <a:path w="146" h="1101">
                  <a:moveTo>
                    <a:pt x="72" y="0"/>
                  </a:moveTo>
                  <a:lnTo>
                    <a:pt x="58" y="1"/>
                  </a:lnTo>
                  <a:lnTo>
                    <a:pt x="44" y="5"/>
                  </a:lnTo>
                  <a:lnTo>
                    <a:pt x="32" y="12"/>
                  </a:lnTo>
                  <a:lnTo>
                    <a:pt x="20" y="21"/>
                  </a:lnTo>
                  <a:lnTo>
                    <a:pt x="11" y="32"/>
                  </a:lnTo>
                  <a:lnTo>
                    <a:pt x="5" y="44"/>
                  </a:lnTo>
                  <a:lnTo>
                    <a:pt x="1" y="58"/>
                  </a:lnTo>
                  <a:lnTo>
                    <a:pt x="0" y="73"/>
                  </a:lnTo>
                  <a:lnTo>
                    <a:pt x="1" y="88"/>
                  </a:lnTo>
                  <a:lnTo>
                    <a:pt x="5" y="101"/>
                  </a:lnTo>
                  <a:lnTo>
                    <a:pt x="11" y="114"/>
                  </a:lnTo>
                  <a:lnTo>
                    <a:pt x="20" y="124"/>
                  </a:lnTo>
                  <a:lnTo>
                    <a:pt x="32" y="133"/>
                  </a:lnTo>
                  <a:lnTo>
                    <a:pt x="44" y="141"/>
                  </a:lnTo>
                  <a:lnTo>
                    <a:pt x="58" y="145"/>
                  </a:lnTo>
                  <a:lnTo>
                    <a:pt x="72" y="146"/>
                  </a:lnTo>
                  <a:lnTo>
                    <a:pt x="72" y="146"/>
                  </a:lnTo>
                  <a:lnTo>
                    <a:pt x="88" y="145"/>
                  </a:lnTo>
                  <a:lnTo>
                    <a:pt x="101" y="141"/>
                  </a:lnTo>
                  <a:lnTo>
                    <a:pt x="114" y="133"/>
                  </a:lnTo>
                  <a:lnTo>
                    <a:pt x="124" y="124"/>
                  </a:lnTo>
                  <a:lnTo>
                    <a:pt x="133" y="114"/>
                  </a:lnTo>
                  <a:lnTo>
                    <a:pt x="141" y="101"/>
                  </a:lnTo>
                  <a:lnTo>
                    <a:pt x="145" y="88"/>
                  </a:lnTo>
                  <a:lnTo>
                    <a:pt x="146" y="73"/>
                  </a:lnTo>
                  <a:lnTo>
                    <a:pt x="145" y="58"/>
                  </a:lnTo>
                  <a:lnTo>
                    <a:pt x="141" y="44"/>
                  </a:lnTo>
                  <a:lnTo>
                    <a:pt x="133" y="32"/>
                  </a:lnTo>
                  <a:lnTo>
                    <a:pt x="124" y="21"/>
                  </a:lnTo>
                  <a:lnTo>
                    <a:pt x="114" y="12"/>
                  </a:lnTo>
                  <a:lnTo>
                    <a:pt x="101" y="5"/>
                  </a:lnTo>
                  <a:lnTo>
                    <a:pt x="88" y="1"/>
                  </a:lnTo>
                  <a:lnTo>
                    <a:pt x="72" y="0"/>
                  </a:lnTo>
                  <a:lnTo>
                    <a:pt x="72" y="0"/>
                  </a:lnTo>
                  <a:close/>
                  <a:moveTo>
                    <a:pt x="146" y="955"/>
                  </a:moveTo>
                  <a:lnTo>
                    <a:pt x="0" y="955"/>
                  </a:lnTo>
                  <a:lnTo>
                    <a:pt x="72" y="1101"/>
                  </a:lnTo>
                  <a:lnTo>
                    <a:pt x="146" y="955"/>
                  </a:lnTo>
                  <a:lnTo>
                    <a:pt x="146" y="955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1" name="Freeform 49"/>
            <p:cNvSpPr>
              <a:spLocks/>
            </p:cNvSpPr>
            <p:nvPr/>
          </p:nvSpPr>
          <p:spPr bwMode="auto">
            <a:xfrm>
              <a:off x="1146" y="2295"/>
              <a:ext cx="48" cy="49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58" y="1"/>
                </a:cxn>
                <a:cxn ang="0">
                  <a:pos x="44" y="5"/>
                </a:cxn>
                <a:cxn ang="0">
                  <a:pos x="32" y="12"/>
                </a:cxn>
                <a:cxn ang="0">
                  <a:pos x="20" y="21"/>
                </a:cxn>
                <a:cxn ang="0">
                  <a:pos x="11" y="32"/>
                </a:cxn>
                <a:cxn ang="0">
                  <a:pos x="5" y="44"/>
                </a:cxn>
                <a:cxn ang="0">
                  <a:pos x="1" y="58"/>
                </a:cxn>
                <a:cxn ang="0">
                  <a:pos x="0" y="73"/>
                </a:cxn>
                <a:cxn ang="0">
                  <a:pos x="1" y="88"/>
                </a:cxn>
                <a:cxn ang="0">
                  <a:pos x="5" y="101"/>
                </a:cxn>
                <a:cxn ang="0">
                  <a:pos x="11" y="114"/>
                </a:cxn>
                <a:cxn ang="0">
                  <a:pos x="20" y="124"/>
                </a:cxn>
                <a:cxn ang="0">
                  <a:pos x="32" y="133"/>
                </a:cxn>
                <a:cxn ang="0">
                  <a:pos x="44" y="141"/>
                </a:cxn>
                <a:cxn ang="0">
                  <a:pos x="58" y="145"/>
                </a:cxn>
                <a:cxn ang="0">
                  <a:pos x="72" y="146"/>
                </a:cxn>
                <a:cxn ang="0">
                  <a:pos x="72" y="146"/>
                </a:cxn>
                <a:cxn ang="0">
                  <a:pos x="88" y="145"/>
                </a:cxn>
                <a:cxn ang="0">
                  <a:pos x="101" y="141"/>
                </a:cxn>
                <a:cxn ang="0">
                  <a:pos x="114" y="133"/>
                </a:cxn>
                <a:cxn ang="0">
                  <a:pos x="124" y="124"/>
                </a:cxn>
                <a:cxn ang="0">
                  <a:pos x="133" y="114"/>
                </a:cxn>
                <a:cxn ang="0">
                  <a:pos x="141" y="101"/>
                </a:cxn>
                <a:cxn ang="0">
                  <a:pos x="145" y="88"/>
                </a:cxn>
                <a:cxn ang="0">
                  <a:pos x="146" y="73"/>
                </a:cxn>
                <a:cxn ang="0">
                  <a:pos x="145" y="58"/>
                </a:cxn>
                <a:cxn ang="0">
                  <a:pos x="141" y="44"/>
                </a:cxn>
                <a:cxn ang="0">
                  <a:pos x="133" y="32"/>
                </a:cxn>
                <a:cxn ang="0">
                  <a:pos x="124" y="21"/>
                </a:cxn>
                <a:cxn ang="0">
                  <a:pos x="114" y="12"/>
                </a:cxn>
                <a:cxn ang="0">
                  <a:pos x="101" y="5"/>
                </a:cxn>
                <a:cxn ang="0">
                  <a:pos x="88" y="1"/>
                </a:cxn>
                <a:cxn ang="0">
                  <a:pos x="72" y="0"/>
                </a:cxn>
                <a:cxn ang="0">
                  <a:pos x="72" y="0"/>
                </a:cxn>
              </a:cxnLst>
              <a:rect l="0" t="0" r="r" b="b"/>
              <a:pathLst>
                <a:path w="146" h="146">
                  <a:moveTo>
                    <a:pt x="72" y="0"/>
                  </a:moveTo>
                  <a:lnTo>
                    <a:pt x="58" y="1"/>
                  </a:lnTo>
                  <a:lnTo>
                    <a:pt x="44" y="5"/>
                  </a:lnTo>
                  <a:lnTo>
                    <a:pt x="32" y="12"/>
                  </a:lnTo>
                  <a:lnTo>
                    <a:pt x="20" y="21"/>
                  </a:lnTo>
                  <a:lnTo>
                    <a:pt x="11" y="32"/>
                  </a:lnTo>
                  <a:lnTo>
                    <a:pt x="5" y="44"/>
                  </a:lnTo>
                  <a:lnTo>
                    <a:pt x="1" y="58"/>
                  </a:lnTo>
                  <a:lnTo>
                    <a:pt x="0" y="73"/>
                  </a:lnTo>
                  <a:lnTo>
                    <a:pt x="1" y="88"/>
                  </a:lnTo>
                  <a:lnTo>
                    <a:pt x="5" y="101"/>
                  </a:lnTo>
                  <a:lnTo>
                    <a:pt x="11" y="114"/>
                  </a:lnTo>
                  <a:lnTo>
                    <a:pt x="20" y="124"/>
                  </a:lnTo>
                  <a:lnTo>
                    <a:pt x="32" y="133"/>
                  </a:lnTo>
                  <a:lnTo>
                    <a:pt x="44" y="141"/>
                  </a:lnTo>
                  <a:lnTo>
                    <a:pt x="58" y="145"/>
                  </a:lnTo>
                  <a:lnTo>
                    <a:pt x="72" y="146"/>
                  </a:lnTo>
                  <a:lnTo>
                    <a:pt x="72" y="146"/>
                  </a:lnTo>
                  <a:lnTo>
                    <a:pt x="88" y="145"/>
                  </a:lnTo>
                  <a:lnTo>
                    <a:pt x="101" y="141"/>
                  </a:lnTo>
                  <a:lnTo>
                    <a:pt x="114" y="133"/>
                  </a:lnTo>
                  <a:lnTo>
                    <a:pt x="124" y="124"/>
                  </a:lnTo>
                  <a:lnTo>
                    <a:pt x="133" y="114"/>
                  </a:lnTo>
                  <a:lnTo>
                    <a:pt x="141" y="101"/>
                  </a:lnTo>
                  <a:lnTo>
                    <a:pt x="145" y="88"/>
                  </a:lnTo>
                  <a:lnTo>
                    <a:pt x="146" y="73"/>
                  </a:lnTo>
                  <a:lnTo>
                    <a:pt x="145" y="58"/>
                  </a:lnTo>
                  <a:lnTo>
                    <a:pt x="141" y="44"/>
                  </a:lnTo>
                  <a:lnTo>
                    <a:pt x="133" y="32"/>
                  </a:lnTo>
                  <a:lnTo>
                    <a:pt x="124" y="21"/>
                  </a:lnTo>
                  <a:lnTo>
                    <a:pt x="114" y="12"/>
                  </a:lnTo>
                  <a:lnTo>
                    <a:pt x="101" y="5"/>
                  </a:lnTo>
                  <a:lnTo>
                    <a:pt x="88" y="1"/>
                  </a:lnTo>
                  <a:lnTo>
                    <a:pt x="72" y="0"/>
                  </a:lnTo>
                  <a:lnTo>
                    <a:pt x="72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2" name="Freeform 50"/>
            <p:cNvSpPr>
              <a:spLocks/>
            </p:cNvSpPr>
            <p:nvPr/>
          </p:nvSpPr>
          <p:spPr bwMode="auto">
            <a:xfrm>
              <a:off x="1146" y="2614"/>
              <a:ext cx="48" cy="48"/>
            </a:xfrm>
            <a:custGeom>
              <a:avLst/>
              <a:gdLst/>
              <a:ahLst/>
              <a:cxnLst>
                <a:cxn ang="0">
                  <a:pos x="146" y="0"/>
                </a:cxn>
                <a:cxn ang="0">
                  <a:pos x="0" y="0"/>
                </a:cxn>
                <a:cxn ang="0">
                  <a:pos x="72" y="146"/>
                </a:cxn>
                <a:cxn ang="0">
                  <a:pos x="146" y="0"/>
                </a:cxn>
                <a:cxn ang="0">
                  <a:pos x="146" y="0"/>
                </a:cxn>
              </a:cxnLst>
              <a:rect l="0" t="0" r="r" b="b"/>
              <a:pathLst>
                <a:path w="146" h="146">
                  <a:moveTo>
                    <a:pt x="146" y="0"/>
                  </a:moveTo>
                  <a:lnTo>
                    <a:pt x="0" y="0"/>
                  </a:lnTo>
                  <a:lnTo>
                    <a:pt x="72" y="146"/>
                  </a:lnTo>
                  <a:lnTo>
                    <a:pt x="146" y="0"/>
                  </a:lnTo>
                  <a:lnTo>
                    <a:pt x="146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3" name="Line 51"/>
            <p:cNvSpPr>
              <a:spLocks noChangeShapeType="1"/>
            </p:cNvSpPr>
            <p:nvPr/>
          </p:nvSpPr>
          <p:spPr bwMode="auto">
            <a:xfrm>
              <a:off x="1170" y="2344"/>
              <a:ext cx="1" cy="270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4" name="Freeform 52"/>
            <p:cNvSpPr>
              <a:spLocks noEditPoints="1"/>
            </p:cNvSpPr>
            <p:nvPr/>
          </p:nvSpPr>
          <p:spPr bwMode="auto">
            <a:xfrm>
              <a:off x="2141" y="2295"/>
              <a:ext cx="49" cy="367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8" y="1"/>
                </a:cxn>
                <a:cxn ang="0">
                  <a:pos x="45" y="5"/>
                </a:cxn>
                <a:cxn ang="0">
                  <a:pos x="32" y="12"/>
                </a:cxn>
                <a:cxn ang="0">
                  <a:pos x="22" y="21"/>
                </a:cxn>
                <a:cxn ang="0">
                  <a:pos x="13" y="32"/>
                </a:cxn>
                <a:cxn ang="0">
                  <a:pos x="6" y="44"/>
                </a:cxn>
                <a:cxn ang="0">
                  <a:pos x="1" y="58"/>
                </a:cxn>
                <a:cxn ang="0">
                  <a:pos x="0" y="73"/>
                </a:cxn>
                <a:cxn ang="0">
                  <a:pos x="1" y="88"/>
                </a:cxn>
                <a:cxn ang="0">
                  <a:pos x="6" y="101"/>
                </a:cxn>
                <a:cxn ang="0">
                  <a:pos x="13" y="114"/>
                </a:cxn>
                <a:cxn ang="0">
                  <a:pos x="22" y="124"/>
                </a:cxn>
                <a:cxn ang="0">
                  <a:pos x="32" y="133"/>
                </a:cxn>
                <a:cxn ang="0">
                  <a:pos x="45" y="141"/>
                </a:cxn>
                <a:cxn ang="0">
                  <a:pos x="58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8" y="145"/>
                </a:cxn>
                <a:cxn ang="0">
                  <a:pos x="102" y="141"/>
                </a:cxn>
                <a:cxn ang="0">
                  <a:pos x="115" y="133"/>
                </a:cxn>
                <a:cxn ang="0">
                  <a:pos x="125" y="124"/>
                </a:cxn>
                <a:cxn ang="0">
                  <a:pos x="134" y="114"/>
                </a:cxn>
                <a:cxn ang="0">
                  <a:pos x="141" y="101"/>
                </a:cxn>
                <a:cxn ang="0">
                  <a:pos x="145" y="88"/>
                </a:cxn>
                <a:cxn ang="0">
                  <a:pos x="147" y="73"/>
                </a:cxn>
                <a:cxn ang="0">
                  <a:pos x="145" y="58"/>
                </a:cxn>
                <a:cxn ang="0">
                  <a:pos x="141" y="44"/>
                </a:cxn>
                <a:cxn ang="0">
                  <a:pos x="134" y="32"/>
                </a:cxn>
                <a:cxn ang="0">
                  <a:pos x="125" y="21"/>
                </a:cxn>
                <a:cxn ang="0">
                  <a:pos x="115" y="12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3" y="0"/>
                </a:cxn>
                <a:cxn ang="0">
                  <a:pos x="73" y="0"/>
                </a:cxn>
                <a:cxn ang="0">
                  <a:pos x="147" y="955"/>
                </a:cxn>
                <a:cxn ang="0">
                  <a:pos x="0" y="955"/>
                </a:cxn>
                <a:cxn ang="0">
                  <a:pos x="73" y="1101"/>
                </a:cxn>
                <a:cxn ang="0">
                  <a:pos x="147" y="955"/>
                </a:cxn>
                <a:cxn ang="0">
                  <a:pos x="147" y="955"/>
                </a:cxn>
              </a:cxnLst>
              <a:rect l="0" t="0" r="r" b="b"/>
              <a:pathLst>
                <a:path w="147" h="1101">
                  <a:moveTo>
                    <a:pt x="73" y="0"/>
                  </a:moveTo>
                  <a:lnTo>
                    <a:pt x="58" y="1"/>
                  </a:lnTo>
                  <a:lnTo>
                    <a:pt x="45" y="5"/>
                  </a:lnTo>
                  <a:lnTo>
                    <a:pt x="32" y="12"/>
                  </a:lnTo>
                  <a:lnTo>
                    <a:pt x="22" y="21"/>
                  </a:lnTo>
                  <a:lnTo>
                    <a:pt x="13" y="32"/>
                  </a:lnTo>
                  <a:lnTo>
                    <a:pt x="6" y="44"/>
                  </a:lnTo>
                  <a:lnTo>
                    <a:pt x="1" y="58"/>
                  </a:lnTo>
                  <a:lnTo>
                    <a:pt x="0" y="73"/>
                  </a:lnTo>
                  <a:lnTo>
                    <a:pt x="1" y="88"/>
                  </a:lnTo>
                  <a:lnTo>
                    <a:pt x="6" y="101"/>
                  </a:lnTo>
                  <a:lnTo>
                    <a:pt x="13" y="114"/>
                  </a:lnTo>
                  <a:lnTo>
                    <a:pt x="22" y="124"/>
                  </a:lnTo>
                  <a:lnTo>
                    <a:pt x="32" y="133"/>
                  </a:lnTo>
                  <a:lnTo>
                    <a:pt x="45" y="141"/>
                  </a:lnTo>
                  <a:lnTo>
                    <a:pt x="58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8" y="145"/>
                  </a:lnTo>
                  <a:lnTo>
                    <a:pt x="102" y="141"/>
                  </a:lnTo>
                  <a:lnTo>
                    <a:pt x="115" y="133"/>
                  </a:lnTo>
                  <a:lnTo>
                    <a:pt x="125" y="124"/>
                  </a:lnTo>
                  <a:lnTo>
                    <a:pt x="134" y="114"/>
                  </a:lnTo>
                  <a:lnTo>
                    <a:pt x="141" y="101"/>
                  </a:lnTo>
                  <a:lnTo>
                    <a:pt x="145" y="88"/>
                  </a:lnTo>
                  <a:lnTo>
                    <a:pt x="147" y="73"/>
                  </a:lnTo>
                  <a:lnTo>
                    <a:pt x="145" y="58"/>
                  </a:lnTo>
                  <a:lnTo>
                    <a:pt x="141" y="44"/>
                  </a:lnTo>
                  <a:lnTo>
                    <a:pt x="134" y="32"/>
                  </a:lnTo>
                  <a:lnTo>
                    <a:pt x="125" y="21"/>
                  </a:lnTo>
                  <a:lnTo>
                    <a:pt x="115" y="12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3" y="0"/>
                  </a:lnTo>
                  <a:lnTo>
                    <a:pt x="73" y="0"/>
                  </a:lnTo>
                  <a:close/>
                  <a:moveTo>
                    <a:pt x="147" y="955"/>
                  </a:moveTo>
                  <a:lnTo>
                    <a:pt x="0" y="955"/>
                  </a:lnTo>
                  <a:lnTo>
                    <a:pt x="73" y="1101"/>
                  </a:lnTo>
                  <a:lnTo>
                    <a:pt x="147" y="955"/>
                  </a:lnTo>
                  <a:lnTo>
                    <a:pt x="147" y="955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5" name="Freeform 53"/>
            <p:cNvSpPr>
              <a:spLocks/>
            </p:cNvSpPr>
            <p:nvPr/>
          </p:nvSpPr>
          <p:spPr bwMode="auto">
            <a:xfrm>
              <a:off x="2141" y="2295"/>
              <a:ext cx="49" cy="49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8" y="1"/>
                </a:cxn>
                <a:cxn ang="0">
                  <a:pos x="45" y="5"/>
                </a:cxn>
                <a:cxn ang="0">
                  <a:pos x="32" y="12"/>
                </a:cxn>
                <a:cxn ang="0">
                  <a:pos x="22" y="21"/>
                </a:cxn>
                <a:cxn ang="0">
                  <a:pos x="13" y="32"/>
                </a:cxn>
                <a:cxn ang="0">
                  <a:pos x="6" y="44"/>
                </a:cxn>
                <a:cxn ang="0">
                  <a:pos x="1" y="58"/>
                </a:cxn>
                <a:cxn ang="0">
                  <a:pos x="0" y="73"/>
                </a:cxn>
                <a:cxn ang="0">
                  <a:pos x="1" y="88"/>
                </a:cxn>
                <a:cxn ang="0">
                  <a:pos x="6" y="101"/>
                </a:cxn>
                <a:cxn ang="0">
                  <a:pos x="13" y="114"/>
                </a:cxn>
                <a:cxn ang="0">
                  <a:pos x="22" y="124"/>
                </a:cxn>
                <a:cxn ang="0">
                  <a:pos x="32" y="133"/>
                </a:cxn>
                <a:cxn ang="0">
                  <a:pos x="45" y="141"/>
                </a:cxn>
                <a:cxn ang="0">
                  <a:pos x="58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8" y="145"/>
                </a:cxn>
                <a:cxn ang="0">
                  <a:pos x="102" y="141"/>
                </a:cxn>
                <a:cxn ang="0">
                  <a:pos x="115" y="133"/>
                </a:cxn>
                <a:cxn ang="0">
                  <a:pos x="125" y="124"/>
                </a:cxn>
                <a:cxn ang="0">
                  <a:pos x="134" y="114"/>
                </a:cxn>
                <a:cxn ang="0">
                  <a:pos x="141" y="101"/>
                </a:cxn>
                <a:cxn ang="0">
                  <a:pos x="145" y="88"/>
                </a:cxn>
                <a:cxn ang="0">
                  <a:pos x="147" y="73"/>
                </a:cxn>
                <a:cxn ang="0">
                  <a:pos x="145" y="58"/>
                </a:cxn>
                <a:cxn ang="0">
                  <a:pos x="141" y="44"/>
                </a:cxn>
                <a:cxn ang="0">
                  <a:pos x="134" y="32"/>
                </a:cxn>
                <a:cxn ang="0">
                  <a:pos x="125" y="21"/>
                </a:cxn>
                <a:cxn ang="0">
                  <a:pos x="115" y="12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3" y="0"/>
                </a:cxn>
                <a:cxn ang="0">
                  <a:pos x="73" y="0"/>
                </a:cxn>
              </a:cxnLst>
              <a:rect l="0" t="0" r="r" b="b"/>
              <a:pathLst>
                <a:path w="147" h="146">
                  <a:moveTo>
                    <a:pt x="73" y="0"/>
                  </a:moveTo>
                  <a:lnTo>
                    <a:pt x="58" y="1"/>
                  </a:lnTo>
                  <a:lnTo>
                    <a:pt x="45" y="5"/>
                  </a:lnTo>
                  <a:lnTo>
                    <a:pt x="32" y="12"/>
                  </a:lnTo>
                  <a:lnTo>
                    <a:pt x="22" y="21"/>
                  </a:lnTo>
                  <a:lnTo>
                    <a:pt x="13" y="32"/>
                  </a:lnTo>
                  <a:lnTo>
                    <a:pt x="6" y="44"/>
                  </a:lnTo>
                  <a:lnTo>
                    <a:pt x="1" y="58"/>
                  </a:lnTo>
                  <a:lnTo>
                    <a:pt x="0" y="73"/>
                  </a:lnTo>
                  <a:lnTo>
                    <a:pt x="1" y="88"/>
                  </a:lnTo>
                  <a:lnTo>
                    <a:pt x="6" y="101"/>
                  </a:lnTo>
                  <a:lnTo>
                    <a:pt x="13" y="114"/>
                  </a:lnTo>
                  <a:lnTo>
                    <a:pt x="22" y="124"/>
                  </a:lnTo>
                  <a:lnTo>
                    <a:pt x="32" y="133"/>
                  </a:lnTo>
                  <a:lnTo>
                    <a:pt x="45" y="141"/>
                  </a:lnTo>
                  <a:lnTo>
                    <a:pt x="58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8" y="145"/>
                  </a:lnTo>
                  <a:lnTo>
                    <a:pt x="102" y="141"/>
                  </a:lnTo>
                  <a:lnTo>
                    <a:pt x="115" y="133"/>
                  </a:lnTo>
                  <a:lnTo>
                    <a:pt x="125" y="124"/>
                  </a:lnTo>
                  <a:lnTo>
                    <a:pt x="134" y="114"/>
                  </a:lnTo>
                  <a:lnTo>
                    <a:pt x="141" y="101"/>
                  </a:lnTo>
                  <a:lnTo>
                    <a:pt x="145" y="88"/>
                  </a:lnTo>
                  <a:lnTo>
                    <a:pt x="147" y="73"/>
                  </a:lnTo>
                  <a:lnTo>
                    <a:pt x="145" y="58"/>
                  </a:lnTo>
                  <a:lnTo>
                    <a:pt x="141" y="44"/>
                  </a:lnTo>
                  <a:lnTo>
                    <a:pt x="134" y="32"/>
                  </a:lnTo>
                  <a:lnTo>
                    <a:pt x="125" y="21"/>
                  </a:lnTo>
                  <a:lnTo>
                    <a:pt x="115" y="12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3" y="0"/>
                  </a:lnTo>
                  <a:lnTo>
                    <a:pt x="73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6" name="Freeform 54"/>
            <p:cNvSpPr>
              <a:spLocks/>
            </p:cNvSpPr>
            <p:nvPr/>
          </p:nvSpPr>
          <p:spPr bwMode="auto">
            <a:xfrm>
              <a:off x="2141" y="2614"/>
              <a:ext cx="49" cy="4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0" y="0"/>
                </a:cxn>
                <a:cxn ang="0">
                  <a:pos x="73" y="146"/>
                </a:cxn>
                <a:cxn ang="0">
                  <a:pos x="147" y="0"/>
                </a:cxn>
                <a:cxn ang="0">
                  <a:pos x="147" y="0"/>
                </a:cxn>
              </a:cxnLst>
              <a:rect l="0" t="0" r="r" b="b"/>
              <a:pathLst>
                <a:path w="147" h="146">
                  <a:moveTo>
                    <a:pt x="147" y="0"/>
                  </a:moveTo>
                  <a:lnTo>
                    <a:pt x="0" y="0"/>
                  </a:lnTo>
                  <a:lnTo>
                    <a:pt x="73" y="146"/>
                  </a:lnTo>
                  <a:lnTo>
                    <a:pt x="147" y="0"/>
                  </a:lnTo>
                  <a:lnTo>
                    <a:pt x="147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7" name="Line 55"/>
            <p:cNvSpPr>
              <a:spLocks noChangeShapeType="1"/>
            </p:cNvSpPr>
            <p:nvPr/>
          </p:nvSpPr>
          <p:spPr bwMode="auto">
            <a:xfrm>
              <a:off x="2166" y="2344"/>
              <a:ext cx="1" cy="270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8" name="Freeform 56"/>
            <p:cNvSpPr>
              <a:spLocks noEditPoints="1"/>
            </p:cNvSpPr>
            <p:nvPr/>
          </p:nvSpPr>
          <p:spPr bwMode="auto">
            <a:xfrm>
              <a:off x="3166" y="2295"/>
              <a:ext cx="49" cy="367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1"/>
                </a:cxn>
                <a:cxn ang="0">
                  <a:pos x="46" y="5"/>
                </a:cxn>
                <a:cxn ang="0">
                  <a:pos x="33" y="12"/>
                </a:cxn>
                <a:cxn ang="0">
                  <a:pos x="22" y="21"/>
                </a:cxn>
                <a:cxn ang="0">
                  <a:pos x="13" y="32"/>
                </a:cxn>
                <a:cxn ang="0">
                  <a:pos x="6" y="44"/>
                </a:cxn>
                <a:cxn ang="0">
                  <a:pos x="2" y="58"/>
                </a:cxn>
                <a:cxn ang="0">
                  <a:pos x="0" y="73"/>
                </a:cxn>
                <a:cxn ang="0">
                  <a:pos x="2" y="88"/>
                </a:cxn>
                <a:cxn ang="0">
                  <a:pos x="6" y="101"/>
                </a:cxn>
                <a:cxn ang="0">
                  <a:pos x="13" y="114"/>
                </a:cxn>
                <a:cxn ang="0">
                  <a:pos x="22" y="126"/>
                </a:cxn>
                <a:cxn ang="0">
                  <a:pos x="33" y="133"/>
                </a:cxn>
                <a:cxn ang="0">
                  <a:pos x="46" y="141"/>
                </a:cxn>
                <a:cxn ang="0">
                  <a:pos x="59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3" y="141"/>
                </a:cxn>
                <a:cxn ang="0">
                  <a:pos x="114" y="133"/>
                </a:cxn>
                <a:cxn ang="0">
                  <a:pos x="126" y="126"/>
                </a:cxn>
                <a:cxn ang="0">
                  <a:pos x="135" y="114"/>
                </a:cxn>
                <a:cxn ang="0">
                  <a:pos x="142" y="101"/>
                </a:cxn>
                <a:cxn ang="0">
                  <a:pos x="146" y="88"/>
                </a:cxn>
                <a:cxn ang="0">
                  <a:pos x="147" y="73"/>
                </a:cxn>
                <a:cxn ang="0">
                  <a:pos x="146" y="58"/>
                </a:cxn>
                <a:cxn ang="0">
                  <a:pos x="142" y="44"/>
                </a:cxn>
                <a:cxn ang="0">
                  <a:pos x="135" y="32"/>
                </a:cxn>
                <a:cxn ang="0">
                  <a:pos x="126" y="21"/>
                </a:cxn>
                <a:cxn ang="0">
                  <a:pos x="114" y="12"/>
                </a:cxn>
                <a:cxn ang="0">
                  <a:pos x="103" y="5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7" y="955"/>
                </a:cxn>
                <a:cxn ang="0">
                  <a:pos x="0" y="955"/>
                </a:cxn>
                <a:cxn ang="0">
                  <a:pos x="74" y="1101"/>
                </a:cxn>
                <a:cxn ang="0">
                  <a:pos x="147" y="955"/>
                </a:cxn>
                <a:cxn ang="0">
                  <a:pos x="147" y="955"/>
                </a:cxn>
              </a:cxnLst>
              <a:rect l="0" t="0" r="r" b="b"/>
              <a:pathLst>
                <a:path w="147" h="1101">
                  <a:moveTo>
                    <a:pt x="74" y="0"/>
                  </a:moveTo>
                  <a:lnTo>
                    <a:pt x="59" y="1"/>
                  </a:lnTo>
                  <a:lnTo>
                    <a:pt x="46" y="5"/>
                  </a:lnTo>
                  <a:lnTo>
                    <a:pt x="33" y="12"/>
                  </a:lnTo>
                  <a:lnTo>
                    <a:pt x="22" y="21"/>
                  </a:lnTo>
                  <a:lnTo>
                    <a:pt x="13" y="32"/>
                  </a:lnTo>
                  <a:lnTo>
                    <a:pt x="6" y="44"/>
                  </a:lnTo>
                  <a:lnTo>
                    <a:pt x="2" y="58"/>
                  </a:lnTo>
                  <a:lnTo>
                    <a:pt x="0" y="73"/>
                  </a:lnTo>
                  <a:lnTo>
                    <a:pt x="2" y="88"/>
                  </a:lnTo>
                  <a:lnTo>
                    <a:pt x="6" y="101"/>
                  </a:lnTo>
                  <a:lnTo>
                    <a:pt x="13" y="114"/>
                  </a:lnTo>
                  <a:lnTo>
                    <a:pt x="22" y="126"/>
                  </a:lnTo>
                  <a:lnTo>
                    <a:pt x="33" y="133"/>
                  </a:lnTo>
                  <a:lnTo>
                    <a:pt x="46" y="141"/>
                  </a:lnTo>
                  <a:lnTo>
                    <a:pt x="59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3" y="141"/>
                  </a:lnTo>
                  <a:lnTo>
                    <a:pt x="114" y="133"/>
                  </a:lnTo>
                  <a:lnTo>
                    <a:pt x="126" y="126"/>
                  </a:lnTo>
                  <a:lnTo>
                    <a:pt x="135" y="114"/>
                  </a:lnTo>
                  <a:lnTo>
                    <a:pt x="142" y="101"/>
                  </a:lnTo>
                  <a:lnTo>
                    <a:pt x="146" y="88"/>
                  </a:lnTo>
                  <a:lnTo>
                    <a:pt x="147" y="73"/>
                  </a:lnTo>
                  <a:lnTo>
                    <a:pt x="146" y="58"/>
                  </a:lnTo>
                  <a:lnTo>
                    <a:pt x="142" y="44"/>
                  </a:lnTo>
                  <a:lnTo>
                    <a:pt x="135" y="32"/>
                  </a:lnTo>
                  <a:lnTo>
                    <a:pt x="126" y="21"/>
                  </a:lnTo>
                  <a:lnTo>
                    <a:pt x="114" y="12"/>
                  </a:lnTo>
                  <a:lnTo>
                    <a:pt x="103" y="5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7" y="955"/>
                  </a:moveTo>
                  <a:lnTo>
                    <a:pt x="0" y="955"/>
                  </a:lnTo>
                  <a:lnTo>
                    <a:pt x="74" y="1101"/>
                  </a:lnTo>
                  <a:lnTo>
                    <a:pt x="147" y="955"/>
                  </a:lnTo>
                  <a:lnTo>
                    <a:pt x="147" y="955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29" name="Freeform 57"/>
            <p:cNvSpPr>
              <a:spLocks/>
            </p:cNvSpPr>
            <p:nvPr/>
          </p:nvSpPr>
          <p:spPr bwMode="auto">
            <a:xfrm>
              <a:off x="3166" y="2295"/>
              <a:ext cx="49" cy="49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1"/>
                </a:cxn>
                <a:cxn ang="0">
                  <a:pos x="46" y="5"/>
                </a:cxn>
                <a:cxn ang="0">
                  <a:pos x="33" y="12"/>
                </a:cxn>
                <a:cxn ang="0">
                  <a:pos x="22" y="21"/>
                </a:cxn>
                <a:cxn ang="0">
                  <a:pos x="13" y="32"/>
                </a:cxn>
                <a:cxn ang="0">
                  <a:pos x="6" y="44"/>
                </a:cxn>
                <a:cxn ang="0">
                  <a:pos x="2" y="58"/>
                </a:cxn>
                <a:cxn ang="0">
                  <a:pos x="0" y="73"/>
                </a:cxn>
                <a:cxn ang="0">
                  <a:pos x="2" y="88"/>
                </a:cxn>
                <a:cxn ang="0">
                  <a:pos x="6" y="101"/>
                </a:cxn>
                <a:cxn ang="0">
                  <a:pos x="13" y="114"/>
                </a:cxn>
                <a:cxn ang="0">
                  <a:pos x="22" y="126"/>
                </a:cxn>
                <a:cxn ang="0">
                  <a:pos x="33" y="133"/>
                </a:cxn>
                <a:cxn ang="0">
                  <a:pos x="46" y="141"/>
                </a:cxn>
                <a:cxn ang="0">
                  <a:pos x="59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3" y="141"/>
                </a:cxn>
                <a:cxn ang="0">
                  <a:pos x="114" y="133"/>
                </a:cxn>
                <a:cxn ang="0">
                  <a:pos x="126" y="126"/>
                </a:cxn>
                <a:cxn ang="0">
                  <a:pos x="135" y="114"/>
                </a:cxn>
                <a:cxn ang="0">
                  <a:pos x="142" y="101"/>
                </a:cxn>
                <a:cxn ang="0">
                  <a:pos x="146" y="88"/>
                </a:cxn>
                <a:cxn ang="0">
                  <a:pos x="147" y="73"/>
                </a:cxn>
                <a:cxn ang="0">
                  <a:pos x="146" y="58"/>
                </a:cxn>
                <a:cxn ang="0">
                  <a:pos x="142" y="44"/>
                </a:cxn>
                <a:cxn ang="0">
                  <a:pos x="135" y="32"/>
                </a:cxn>
                <a:cxn ang="0">
                  <a:pos x="126" y="21"/>
                </a:cxn>
                <a:cxn ang="0">
                  <a:pos x="114" y="12"/>
                </a:cxn>
                <a:cxn ang="0">
                  <a:pos x="103" y="5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7" h="146">
                  <a:moveTo>
                    <a:pt x="74" y="0"/>
                  </a:moveTo>
                  <a:lnTo>
                    <a:pt x="59" y="1"/>
                  </a:lnTo>
                  <a:lnTo>
                    <a:pt x="46" y="5"/>
                  </a:lnTo>
                  <a:lnTo>
                    <a:pt x="33" y="12"/>
                  </a:lnTo>
                  <a:lnTo>
                    <a:pt x="22" y="21"/>
                  </a:lnTo>
                  <a:lnTo>
                    <a:pt x="13" y="32"/>
                  </a:lnTo>
                  <a:lnTo>
                    <a:pt x="6" y="44"/>
                  </a:lnTo>
                  <a:lnTo>
                    <a:pt x="2" y="58"/>
                  </a:lnTo>
                  <a:lnTo>
                    <a:pt x="0" y="73"/>
                  </a:lnTo>
                  <a:lnTo>
                    <a:pt x="2" y="88"/>
                  </a:lnTo>
                  <a:lnTo>
                    <a:pt x="6" y="101"/>
                  </a:lnTo>
                  <a:lnTo>
                    <a:pt x="13" y="114"/>
                  </a:lnTo>
                  <a:lnTo>
                    <a:pt x="22" y="126"/>
                  </a:lnTo>
                  <a:lnTo>
                    <a:pt x="33" y="133"/>
                  </a:lnTo>
                  <a:lnTo>
                    <a:pt x="46" y="141"/>
                  </a:lnTo>
                  <a:lnTo>
                    <a:pt x="59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3" y="141"/>
                  </a:lnTo>
                  <a:lnTo>
                    <a:pt x="114" y="133"/>
                  </a:lnTo>
                  <a:lnTo>
                    <a:pt x="126" y="126"/>
                  </a:lnTo>
                  <a:lnTo>
                    <a:pt x="135" y="114"/>
                  </a:lnTo>
                  <a:lnTo>
                    <a:pt x="142" y="101"/>
                  </a:lnTo>
                  <a:lnTo>
                    <a:pt x="146" y="88"/>
                  </a:lnTo>
                  <a:lnTo>
                    <a:pt x="147" y="73"/>
                  </a:lnTo>
                  <a:lnTo>
                    <a:pt x="146" y="58"/>
                  </a:lnTo>
                  <a:lnTo>
                    <a:pt x="142" y="44"/>
                  </a:lnTo>
                  <a:lnTo>
                    <a:pt x="135" y="32"/>
                  </a:lnTo>
                  <a:lnTo>
                    <a:pt x="126" y="21"/>
                  </a:lnTo>
                  <a:lnTo>
                    <a:pt x="114" y="12"/>
                  </a:lnTo>
                  <a:lnTo>
                    <a:pt x="103" y="5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0" name="Freeform 58"/>
            <p:cNvSpPr>
              <a:spLocks/>
            </p:cNvSpPr>
            <p:nvPr/>
          </p:nvSpPr>
          <p:spPr bwMode="auto">
            <a:xfrm>
              <a:off x="3166" y="2614"/>
              <a:ext cx="49" cy="4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7" y="0"/>
                </a:cxn>
                <a:cxn ang="0">
                  <a:pos x="147" y="0"/>
                </a:cxn>
              </a:cxnLst>
              <a:rect l="0" t="0" r="r" b="b"/>
              <a:pathLst>
                <a:path w="147" h="146">
                  <a:moveTo>
                    <a:pt x="147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7" y="0"/>
                  </a:lnTo>
                  <a:lnTo>
                    <a:pt x="147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1" name="Line 59"/>
            <p:cNvSpPr>
              <a:spLocks noChangeShapeType="1"/>
            </p:cNvSpPr>
            <p:nvPr/>
          </p:nvSpPr>
          <p:spPr bwMode="auto">
            <a:xfrm>
              <a:off x="3190" y="2344"/>
              <a:ext cx="1" cy="270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2" name="Freeform 60"/>
            <p:cNvSpPr>
              <a:spLocks noEditPoints="1"/>
            </p:cNvSpPr>
            <p:nvPr/>
          </p:nvSpPr>
          <p:spPr bwMode="auto">
            <a:xfrm>
              <a:off x="4145" y="2295"/>
              <a:ext cx="49" cy="367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9" y="1"/>
                </a:cxn>
                <a:cxn ang="0">
                  <a:pos x="44" y="5"/>
                </a:cxn>
                <a:cxn ang="0">
                  <a:pos x="33" y="12"/>
                </a:cxn>
                <a:cxn ang="0">
                  <a:pos x="21" y="21"/>
                </a:cxn>
                <a:cxn ang="0">
                  <a:pos x="12" y="32"/>
                </a:cxn>
                <a:cxn ang="0">
                  <a:pos x="6" y="44"/>
                </a:cxn>
                <a:cxn ang="0">
                  <a:pos x="2" y="58"/>
                </a:cxn>
                <a:cxn ang="0">
                  <a:pos x="0" y="73"/>
                </a:cxn>
                <a:cxn ang="0">
                  <a:pos x="2" y="88"/>
                </a:cxn>
                <a:cxn ang="0">
                  <a:pos x="6" y="101"/>
                </a:cxn>
                <a:cxn ang="0">
                  <a:pos x="12" y="114"/>
                </a:cxn>
                <a:cxn ang="0">
                  <a:pos x="21" y="126"/>
                </a:cxn>
                <a:cxn ang="0">
                  <a:pos x="33" y="133"/>
                </a:cxn>
                <a:cxn ang="0">
                  <a:pos x="44" y="141"/>
                </a:cxn>
                <a:cxn ang="0">
                  <a:pos x="59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9" y="145"/>
                </a:cxn>
                <a:cxn ang="0">
                  <a:pos x="101" y="141"/>
                </a:cxn>
                <a:cxn ang="0">
                  <a:pos x="114" y="133"/>
                </a:cxn>
                <a:cxn ang="0">
                  <a:pos x="125" y="126"/>
                </a:cxn>
                <a:cxn ang="0">
                  <a:pos x="134" y="114"/>
                </a:cxn>
                <a:cxn ang="0">
                  <a:pos x="140" y="101"/>
                </a:cxn>
                <a:cxn ang="0">
                  <a:pos x="146" y="88"/>
                </a:cxn>
                <a:cxn ang="0">
                  <a:pos x="147" y="73"/>
                </a:cxn>
                <a:cxn ang="0">
                  <a:pos x="146" y="58"/>
                </a:cxn>
                <a:cxn ang="0">
                  <a:pos x="140" y="44"/>
                </a:cxn>
                <a:cxn ang="0">
                  <a:pos x="134" y="32"/>
                </a:cxn>
                <a:cxn ang="0">
                  <a:pos x="125" y="21"/>
                </a:cxn>
                <a:cxn ang="0">
                  <a:pos x="114" y="12"/>
                </a:cxn>
                <a:cxn ang="0">
                  <a:pos x="101" y="5"/>
                </a:cxn>
                <a:cxn ang="0">
                  <a:pos x="89" y="1"/>
                </a:cxn>
                <a:cxn ang="0">
                  <a:pos x="73" y="0"/>
                </a:cxn>
                <a:cxn ang="0">
                  <a:pos x="73" y="0"/>
                </a:cxn>
                <a:cxn ang="0">
                  <a:pos x="147" y="955"/>
                </a:cxn>
                <a:cxn ang="0">
                  <a:pos x="0" y="955"/>
                </a:cxn>
                <a:cxn ang="0">
                  <a:pos x="73" y="1101"/>
                </a:cxn>
                <a:cxn ang="0">
                  <a:pos x="147" y="955"/>
                </a:cxn>
                <a:cxn ang="0">
                  <a:pos x="147" y="955"/>
                </a:cxn>
              </a:cxnLst>
              <a:rect l="0" t="0" r="r" b="b"/>
              <a:pathLst>
                <a:path w="147" h="1101">
                  <a:moveTo>
                    <a:pt x="73" y="0"/>
                  </a:moveTo>
                  <a:lnTo>
                    <a:pt x="59" y="1"/>
                  </a:lnTo>
                  <a:lnTo>
                    <a:pt x="44" y="5"/>
                  </a:lnTo>
                  <a:lnTo>
                    <a:pt x="33" y="12"/>
                  </a:lnTo>
                  <a:lnTo>
                    <a:pt x="21" y="21"/>
                  </a:lnTo>
                  <a:lnTo>
                    <a:pt x="12" y="32"/>
                  </a:lnTo>
                  <a:lnTo>
                    <a:pt x="6" y="44"/>
                  </a:lnTo>
                  <a:lnTo>
                    <a:pt x="2" y="58"/>
                  </a:lnTo>
                  <a:lnTo>
                    <a:pt x="0" y="73"/>
                  </a:lnTo>
                  <a:lnTo>
                    <a:pt x="2" y="88"/>
                  </a:lnTo>
                  <a:lnTo>
                    <a:pt x="6" y="101"/>
                  </a:lnTo>
                  <a:lnTo>
                    <a:pt x="12" y="114"/>
                  </a:lnTo>
                  <a:lnTo>
                    <a:pt x="21" y="126"/>
                  </a:lnTo>
                  <a:lnTo>
                    <a:pt x="33" y="133"/>
                  </a:lnTo>
                  <a:lnTo>
                    <a:pt x="44" y="141"/>
                  </a:lnTo>
                  <a:lnTo>
                    <a:pt x="59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9" y="145"/>
                  </a:lnTo>
                  <a:lnTo>
                    <a:pt x="101" y="141"/>
                  </a:lnTo>
                  <a:lnTo>
                    <a:pt x="114" y="133"/>
                  </a:lnTo>
                  <a:lnTo>
                    <a:pt x="125" y="126"/>
                  </a:lnTo>
                  <a:lnTo>
                    <a:pt x="134" y="114"/>
                  </a:lnTo>
                  <a:lnTo>
                    <a:pt x="140" y="101"/>
                  </a:lnTo>
                  <a:lnTo>
                    <a:pt x="146" y="88"/>
                  </a:lnTo>
                  <a:lnTo>
                    <a:pt x="147" y="73"/>
                  </a:lnTo>
                  <a:lnTo>
                    <a:pt x="146" y="58"/>
                  </a:lnTo>
                  <a:lnTo>
                    <a:pt x="140" y="44"/>
                  </a:lnTo>
                  <a:lnTo>
                    <a:pt x="134" y="32"/>
                  </a:lnTo>
                  <a:lnTo>
                    <a:pt x="125" y="21"/>
                  </a:lnTo>
                  <a:lnTo>
                    <a:pt x="114" y="12"/>
                  </a:lnTo>
                  <a:lnTo>
                    <a:pt x="101" y="5"/>
                  </a:lnTo>
                  <a:lnTo>
                    <a:pt x="89" y="1"/>
                  </a:lnTo>
                  <a:lnTo>
                    <a:pt x="73" y="0"/>
                  </a:lnTo>
                  <a:lnTo>
                    <a:pt x="73" y="0"/>
                  </a:lnTo>
                  <a:close/>
                  <a:moveTo>
                    <a:pt x="147" y="955"/>
                  </a:moveTo>
                  <a:lnTo>
                    <a:pt x="0" y="955"/>
                  </a:lnTo>
                  <a:lnTo>
                    <a:pt x="73" y="1101"/>
                  </a:lnTo>
                  <a:lnTo>
                    <a:pt x="147" y="955"/>
                  </a:lnTo>
                  <a:lnTo>
                    <a:pt x="147" y="955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3" name="Freeform 61"/>
            <p:cNvSpPr>
              <a:spLocks/>
            </p:cNvSpPr>
            <p:nvPr/>
          </p:nvSpPr>
          <p:spPr bwMode="auto">
            <a:xfrm>
              <a:off x="4145" y="2295"/>
              <a:ext cx="49" cy="49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9" y="1"/>
                </a:cxn>
                <a:cxn ang="0">
                  <a:pos x="44" y="5"/>
                </a:cxn>
                <a:cxn ang="0">
                  <a:pos x="33" y="12"/>
                </a:cxn>
                <a:cxn ang="0">
                  <a:pos x="21" y="21"/>
                </a:cxn>
                <a:cxn ang="0">
                  <a:pos x="12" y="32"/>
                </a:cxn>
                <a:cxn ang="0">
                  <a:pos x="6" y="44"/>
                </a:cxn>
                <a:cxn ang="0">
                  <a:pos x="2" y="58"/>
                </a:cxn>
                <a:cxn ang="0">
                  <a:pos x="0" y="73"/>
                </a:cxn>
                <a:cxn ang="0">
                  <a:pos x="2" y="88"/>
                </a:cxn>
                <a:cxn ang="0">
                  <a:pos x="6" y="101"/>
                </a:cxn>
                <a:cxn ang="0">
                  <a:pos x="12" y="114"/>
                </a:cxn>
                <a:cxn ang="0">
                  <a:pos x="21" y="126"/>
                </a:cxn>
                <a:cxn ang="0">
                  <a:pos x="33" y="133"/>
                </a:cxn>
                <a:cxn ang="0">
                  <a:pos x="44" y="141"/>
                </a:cxn>
                <a:cxn ang="0">
                  <a:pos x="59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9" y="145"/>
                </a:cxn>
                <a:cxn ang="0">
                  <a:pos x="101" y="141"/>
                </a:cxn>
                <a:cxn ang="0">
                  <a:pos x="114" y="133"/>
                </a:cxn>
                <a:cxn ang="0">
                  <a:pos x="125" y="126"/>
                </a:cxn>
                <a:cxn ang="0">
                  <a:pos x="134" y="114"/>
                </a:cxn>
                <a:cxn ang="0">
                  <a:pos x="140" y="101"/>
                </a:cxn>
                <a:cxn ang="0">
                  <a:pos x="146" y="88"/>
                </a:cxn>
                <a:cxn ang="0">
                  <a:pos x="147" y="73"/>
                </a:cxn>
                <a:cxn ang="0">
                  <a:pos x="146" y="58"/>
                </a:cxn>
                <a:cxn ang="0">
                  <a:pos x="140" y="44"/>
                </a:cxn>
                <a:cxn ang="0">
                  <a:pos x="134" y="32"/>
                </a:cxn>
                <a:cxn ang="0">
                  <a:pos x="125" y="21"/>
                </a:cxn>
                <a:cxn ang="0">
                  <a:pos x="114" y="12"/>
                </a:cxn>
                <a:cxn ang="0">
                  <a:pos x="101" y="5"/>
                </a:cxn>
                <a:cxn ang="0">
                  <a:pos x="89" y="1"/>
                </a:cxn>
                <a:cxn ang="0">
                  <a:pos x="73" y="0"/>
                </a:cxn>
                <a:cxn ang="0">
                  <a:pos x="73" y="0"/>
                </a:cxn>
              </a:cxnLst>
              <a:rect l="0" t="0" r="r" b="b"/>
              <a:pathLst>
                <a:path w="147" h="146">
                  <a:moveTo>
                    <a:pt x="73" y="0"/>
                  </a:moveTo>
                  <a:lnTo>
                    <a:pt x="59" y="1"/>
                  </a:lnTo>
                  <a:lnTo>
                    <a:pt x="44" y="5"/>
                  </a:lnTo>
                  <a:lnTo>
                    <a:pt x="33" y="12"/>
                  </a:lnTo>
                  <a:lnTo>
                    <a:pt x="21" y="21"/>
                  </a:lnTo>
                  <a:lnTo>
                    <a:pt x="12" y="32"/>
                  </a:lnTo>
                  <a:lnTo>
                    <a:pt x="6" y="44"/>
                  </a:lnTo>
                  <a:lnTo>
                    <a:pt x="2" y="58"/>
                  </a:lnTo>
                  <a:lnTo>
                    <a:pt x="0" y="73"/>
                  </a:lnTo>
                  <a:lnTo>
                    <a:pt x="2" y="88"/>
                  </a:lnTo>
                  <a:lnTo>
                    <a:pt x="6" y="101"/>
                  </a:lnTo>
                  <a:lnTo>
                    <a:pt x="12" y="114"/>
                  </a:lnTo>
                  <a:lnTo>
                    <a:pt x="21" y="126"/>
                  </a:lnTo>
                  <a:lnTo>
                    <a:pt x="33" y="133"/>
                  </a:lnTo>
                  <a:lnTo>
                    <a:pt x="44" y="141"/>
                  </a:lnTo>
                  <a:lnTo>
                    <a:pt x="59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9" y="145"/>
                  </a:lnTo>
                  <a:lnTo>
                    <a:pt x="101" y="141"/>
                  </a:lnTo>
                  <a:lnTo>
                    <a:pt x="114" y="133"/>
                  </a:lnTo>
                  <a:lnTo>
                    <a:pt x="125" y="126"/>
                  </a:lnTo>
                  <a:lnTo>
                    <a:pt x="134" y="114"/>
                  </a:lnTo>
                  <a:lnTo>
                    <a:pt x="140" y="101"/>
                  </a:lnTo>
                  <a:lnTo>
                    <a:pt x="146" y="88"/>
                  </a:lnTo>
                  <a:lnTo>
                    <a:pt x="147" y="73"/>
                  </a:lnTo>
                  <a:lnTo>
                    <a:pt x="146" y="58"/>
                  </a:lnTo>
                  <a:lnTo>
                    <a:pt x="140" y="44"/>
                  </a:lnTo>
                  <a:lnTo>
                    <a:pt x="134" y="32"/>
                  </a:lnTo>
                  <a:lnTo>
                    <a:pt x="125" y="21"/>
                  </a:lnTo>
                  <a:lnTo>
                    <a:pt x="114" y="12"/>
                  </a:lnTo>
                  <a:lnTo>
                    <a:pt x="101" y="5"/>
                  </a:lnTo>
                  <a:lnTo>
                    <a:pt x="89" y="1"/>
                  </a:lnTo>
                  <a:lnTo>
                    <a:pt x="73" y="0"/>
                  </a:lnTo>
                  <a:lnTo>
                    <a:pt x="73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4" name="Freeform 62"/>
            <p:cNvSpPr>
              <a:spLocks/>
            </p:cNvSpPr>
            <p:nvPr/>
          </p:nvSpPr>
          <p:spPr bwMode="auto">
            <a:xfrm>
              <a:off x="4145" y="2614"/>
              <a:ext cx="49" cy="4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0" y="0"/>
                </a:cxn>
                <a:cxn ang="0">
                  <a:pos x="73" y="146"/>
                </a:cxn>
                <a:cxn ang="0">
                  <a:pos x="147" y="0"/>
                </a:cxn>
                <a:cxn ang="0">
                  <a:pos x="147" y="0"/>
                </a:cxn>
              </a:cxnLst>
              <a:rect l="0" t="0" r="r" b="b"/>
              <a:pathLst>
                <a:path w="147" h="146">
                  <a:moveTo>
                    <a:pt x="147" y="0"/>
                  </a:moveTo>
                  <a:lnTo>
                    <a:pt x="0" y="0"/>
                  </a:lnTo>
                  <a:lnTo>
                    <a:pt x="73" y="146"/>
                  </a:lnTo>
                  <a:lnTo>
                    <a:pt x="147" y="0"/>
                  </a:lnTo>
                  <a:lnTo>
                    <a:pt x="147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5" name="Line 63"/>
            <p:cNvSpPr>
              <a:spLocks noChangeShapeType="1"/>
            </p:cNvSpPr>
            <p:nvPr/>
          </p:nvSpPr>
          <p:spPr bwMode="auto">
            <a:xfrm>
              <a:off x="4170" y="2344"/>
              <a:ext cx="1" cy="270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6" name="Freeform 64"/>
            <p:cNvSpPr>
              <a:spLocks noEditPoints="1"/>
            </p:cNvSpPr>
            <p:nvPr/>
          </p:nvSpPr>
          <p:spPr bwMode="auto">
            <a:xfrm>
              <a:off x="1329" y="1952"/>
              <a:ext cx="49" cy="710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2"/>
                </a:cxn>
                <a:cxn ang="0">
                  <a:pos x="44" y="5"/>
                </a:cxn>
                <a:cxn ang="0">
                  <a:pos x="33" y="13"/>
                </a:cxn>
                <a:cxn ang="0">
                  <a:pos x="21" y="22"/>
                </a:cxn>
                <a:cxn ang="0">
                  <a:pos x="13" y="33"/>
                </a:cxn>
                <a:cxn ang="0">
                  <a:pos x="6" y="46"/>
                </a:cxn>
                <a:cxn ang="0">
                  <a:pos x="2" y="59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6" y="103"/>
                </a:cxn>
                <a:cxn ang="0">
                  <a:pos x="13" y="114"/>
                </a:cxn>
                <a:cxn ang="0">
                  <a:pos x="21" y="126"/>
                </a:cxn>
                <a:cxn ang="0">
                  <a:pos x="33" y="135"/>
                </a:cxn>
                <a:cxn ang="0">
                  <a:pos x="44" y="142"/>
                </a:cxn>
                <a:cxn ang="0">
                  <a:pos x="59" y="145"/>
                </a:cxn>
                <a:cxn ang="0">
                  <a:pos x="74" y="147"/>
                </a:cxn>
                <a:cxn ang="0">
                  <a:pos x="74" y="147"/>
                </a:cxn>
                <a:cxn ang="0">
                  <a:pos x="88" y="145"/>
                </a:cxn>
                <a:cxn ang="0">
                  <a:pos x="103" y="142"/>
                </a:cxn>
                <a:cxn ang="0">
                  <a:pos x="114" y="135"/>
                </a:cxn>
                <a:cxn ang="0">
                  <a:pos x="126" y="126"/>
                </a:cxn>
                <a:cxn ang="0">
                  <a:pos x="135" y="114"/>
                </a:cxn>
                <a:cxn ang="0">
                  <a:pos x="142" y="103"/>
                </a:cxn>
                <a:cxn ang="0">
                  <a:pos x="146" y="88"/>
                </a:cxn>
                <a:cxn ang="0">
                  <a:pos x="147" y="74"/>
                </a:cxn>
                <a:cxn ang="0">
                  <a:pos x="146" y="59"/>
                </a:cxn>
                <a:cxn ang="0">
                  <a:pos x="142" y="46"/>
                </a:cxn>
                <a:cxn ang="0">
                  <a:pos x="135" y="33"/>
                </a:cxn>
                <a:cxn ang="0">
                  <a:pos x="126" y="22"/>
                </a:cxn>
                <a:cxn ang="0">
                  <a:pos x="114" y="13"/>
                </a:cxn>
                <a:cxn ang="0">
                  <a:pos x="103" y="5"/>
                </a:cxn>
                <a:cxn ang="0">
                  <a:pos x="88" y="2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7" y="1984"/>
                </a:cxn>
                <a:cxn ang="0">
                  <a:pos x="0" y="1984"/>
                </a:cxn>
                <a:cxn ang="0">
                  <a:pos x="74" y="2130"/>
                </a:cxn>
                <a:cxn ang="0">
                  <a:pos x="147" y="1984"/>
                </a:cxn>
                <a:cxn ang="0">
                  <a:pos x="147" y="1984"/>
                </a:cxn>
              </a:cxnLst>
              <a:rect l="0" t="0" r="r" b="b"/>
              <a:pathLst>
                <a:path w="147" h="2130">
                  <a:moveTo>
                    <a:pt x="74" y="0"/>
                  </a:moveTo>
                  <a:lnTo>
                    <a:pt x="59" y="2"/>
                  </a:lnTo>
                  <a:lnTo>
                    <a:pt x="44" y="5"/>
                  </a:lnTo>
                  <a:lnTo>
                    <a:pt x="33" y="13"/>
                  </a:lnTo>
                  <a:lnTo>
                    <a:pt x="21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6" y="103"/>
                  </a:lnTo>
                  <a:lnTo>
                    <a:pt x="13" y="114"/>
                  </a:lnTo>
                  <a:lnTo>
                    <a:pt x="21" y="126"/>
                  </a:lnTo>
                  <a:lnTo>
                    <a:pt x="33" y="135"/>
                  </a:lnTo>
                  <a:lnTo>
                    <a:pt x="44" y="142"/>
                  </a:lnTo>
                  <a:lnTo>
                    <a:pt x="59" y="145"/>
                  </a:lnTo>
                  <a:lnTo>
                    <a:pt x="74" y="147"/>
                  </a:lnTo>
                  <a:lnTo>
                    <a:pt x="74" y="147"/>
                  </a:lnTo>
                  <a:lnTo>
                    <a:pt x="88" y="145"/>
                  </a:lnTo>
                  <a:lnTo>
                    <a:pt x="103" y="142"/>
                  </a:lnTo>
                  <a:lnTo>
                    <a:pt x="114" y="135"/>
                  </a:lnTo>
                  <a:lnTo>
                    <a:pt x="126" y="126"/>
                  </a:lnTo>
                  <a:lnTo>
                    <a:pt x="135" y="114"/>
                  </a:lnTo>
                  <a:lnTo>
                    <a:pt x="142" y="103"/>
                  </a:lnTo>
                  <a:lnTo>
                    <a:pt x="146" y="88"/>
                  </a:lnTo>
                  <a:lnTo>
                    <a:pt x="147" y="74"/>
                  </a:lnTo>
                  <a:lnTo>
                    <a:pt x="146" y="59"/>
                  </a:lnTo>
                  <a:lnTo>
                    <a:pt x="142" y="46"/>
                  </a:lnTo>
                  <a:lnTo>
                    <a:pt x="135" y="33"/>
                  </a:lnTo>
                  <a:lnTo>
                    <a:pt x="126" y="22"/>
                  </a:lnTo>
                  <a:lnTo>
                    <a:pt x="114" y="13"/>
                  </a:lnTo>
                  <a:lnTo>
                    <a:pt x="103" y="5"/>
                  </a:lnTo>
                  <a:lnTo>
                    <a:pt x="88" y="2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7" y="1984"/>
                  </a:moveTo>
                  <a:lnTo>
                    <a:pt x="0" y="1984"/>
                  </a:lnTo>
                  <a:lnTo>
                    <a:pt x="74" y="2130"/>
                  </a:lnTo>
                  <a:lnTo>
                    <a:pt x="147" y="1984"/>
                  </a:lnTo>
                  <a:lnTo>
                    <a:pt x="147" y="1984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7" name="Freeform 65"/>
            <p:cNvSpPr>
              <a:spLocks/>
            </p:cNvSpPr>
            <p:nvPr/>
          </p:nvSpPr>
          <p:spPr bwMode="auto">
            <a:xfrm>
              <a:off x="1329" y="1952"/>
              <a:ext cx="49" cy="49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2"/>
                </a:cxn>
                <a:cxn ang="0">
                  <a:pos x="44" y="5"/>
                </a:cxn>
                <a:cxn ang="0">
                  <a:pos x="33" y="13"/>
                </a:cxn>
                <a:cxn ang="0">
                  <a:pos x="21" y="22"/>
                </a:cxn>
                <a:cxn ang="0">
                  <a:pos x="13" y="33"/>
                </a:cxn>
                <a:cxn ang="0">
                  <a:pos x="6" y="46"/>
                </a:cxn>
                <a:cxn ang="0">
                  <a:pos x="2" y="59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6" y="103"/>
                </a:cxn>
                <a:cxn ang="0">
                  <a:pos x="13" y="114"/>
                </a:cxn>
                <a:cxn ang="0">
                  <a:pos x="21" y="126"/>
                </a:cxn>
                <a:cxn ang="0">
                  <a:pos x="33" y="135"/>
                </a:cxn>
                <a:cxn ang="0">
                  <a:pos x="44" y="142"/>
                </a:cxn>
                <a:cxn ang="0">
                  <a:pos x="59" y="145"/>
                </a:cxn>
                <a:cxn ang="0">
                  <a:pos x="74" y="147"/>
                </a:cxn>
                <a:cxn ang="0">
                  <a:pos x="74" y="147"/>
                </a:cxn>
                <a:cxn ang="0">
                  <a:pos x="88" y="145"/>
                </a:cxn>
                <a:cxn ang="0">
                  <a:pos x="103" y="142"/>
                </a:cxn>
                <a:cxn ang="0">
                  <a:pos x="114" y="135"/>
                </a:cxn>
                <a:cxn ang="0">
                  <a:pos x="126" y="126"/>
                </a:cxn>
                <a:cxn ang="0">
                  <a:pos x="135" y="114"/>
                </a:cxn>
                <a:cxn ang="0">
                  <a:pos x="142" y="103"/>
                </a:cxn>
                <a:cxn ang="0">
                  <a:pos x="146" y="88"/>
                </a:cxn>
                <a:cxn ang="0">
                  <a:pos x="147" y="74"/>
                </a:cxn>
                <a:cxn ang="0">
                  <a:pos x="146" y="59"/>
                </a:cxn>
                <a:cxn ang="0">
                  <a:pos x="142" y="46"/>
                </a:cxn>
                <a:cxn ang="0">
                  <a:pos x="135" y="33"/>
                </a:cxn>
                <a:cxn ang="0">
                  <a:pos x="126" y="22"/>
                </a:cxn>
                <a:cxn ang="0">
                  <a:pos x="114" y="13"/>
                </a:cxn>
                <a:cxn ang="0">
                  <a:pos x="103" y="5"/>
                </a:cxn>
                <a:cxn ang="0">
                  <a:pos x="88" y="2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7" h="147">
                  <a:moveTo>
                    <a:pt x="74" y="0"/>
                  </a:moveTo>
                  <a:lnTo>
                    <a:pt x="59" y="2"/>
                  </a:lnTo>
                  <a:lnTo>
                    <a:pt x="44" y="5"/>
                  </a:lnTo>
                  <a:lnTo>
                    <a:pt x="33" y="13"/>
                  </a:lnTo>
                  <a:lnTo>
                    <a:pt x="21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6" y="103"/>
                  </a:lnTo>
                  <a:lnTo>
                    <a:pt x="13" y="114"/>
                  </a:lnTo>
                  <a:lnTo>
                    <a:pt x="21" y="126"/>
                  </a:lnTo>
                  <a:lnTo>
                    <a:pt x="33" y="135"/>
                  </a:lnTo>
                  <a:lnTo>
                    <a:pt x="44" y="142"/>
                  </a:lnTo>
                  <a:lnTo>
                    <a:pt x="59" y="145"/>
                  </a:lnTo>
                  <a:lnTo>
                    <a:pt x="74" y="147"/>
                  </a:lnTo>
                  <a:lnTo>
                    <a:pt x="74" y="147"/>
                  </a:lnTo>
                  <a:lnTo>
                    <a:pt x="88" y="145"/>
                  </a:lnTo>
                  <a:lnTo>
                    <a:pt x="103" y="142"/>
                  </a:lnTo>
                  <a:lnTo>
                    <a:pt x="114" y="135"/>
                  </a:lnTo>
                  <a:lnTo>
                    <a:pt x="126" y="126"/>
                  </a:lnTo>
                  <a:lnTo>
                    <a:pt x="135" y="114"/>
                  </a:lnTo>
                  <a:lnTo>
                    <a:pt x="142" y="103"/>
                  </a:lnTo>
                  <a:lnTo>
                    <a:pt x="146" y="88"/>
                  </a:lnTo>
                  <a:lnTo>
                    <a:pt x="147" y="74"/>
                  </a:lnTo>
                  <a:lnTo>
                    <a:pt x="146" y="59"/>
                  </a:lnTo>
                  <a:lnTo>
                    <a:pt x="142" y="46"/>
                  </a:lnTo>
                  <a:lnTo>
                    <a:pt x="135" y="33"/>
                  </a:lnTo>
                  <a:lnTo>
                    <a:pt x="126" y="22"/>
                  </a:lnTo>
                  <a:lnTo>
                    <a:pt x="114" y="13"/>
                  </a:lnTo>
                  <a:lnTo>
                    <a:pt x="103" y="5"/>
                  </a:lnTo>
                  <a:lnTo>
                    <a:pt x="88" y="2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8" name="Freeform 66"/>
            <p:cNvSpPr>
              <a:spLocks/>
            </p:cNvSpPr>
            <p:nvPr/>
          </p:nvSpPr>
          <p:spPr bwMode="auto">
            <a:xfrm>
              <a:off x="1329" y="2614"/>
              <a:ext cx="49" cy="4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7" y="0"/>
                </a:cxn>
                <a:cxn ang="0">
                  <a:pos x="147" y="0"/>
                </a:cxn>
              </a:cxnLst>
              <a:rect l="0" t="0" r="r" b="b"/>
              <a:pathLst>
                <a:path w="147" h="146">
                  <a:moveTo>
                    <a:pt x="147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7" y="0"/>
                  </a:lnTo>
                  <a:lnTo>
                    <a:pt x="147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39" name="Line 67"/>
            <p:cNvSpPr>
              <a:spLocks noChangeShapeType="1"/>
            </p:cNvSpPr>
            <p:nvPr/>
          </p:nvSpPr>
          <p:spPr bwMode="auto">
            <a:xfrm>
              <a:off x="1354" y="2001"/>
              <a:ext cx="1" cy="613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0" name="Freeform 68"/>
            <p:cNvSpPr>
              <a:spLocks noEditPoints="1"/>
            </p:cNvSpPr>
            <p:nvPr/>
          </p:nvSpPr>
          <p:spPr bwMode="auto">
            <a:xfrm>
              <a:off x="2353" y="1952"/>
              <a:ext cx="50" cy="710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2"/>
                </a:cxn>
                <a:cxn ang="0">
                  <a:pos x="45" y="5"/>
                </a:cxn>
                <a:cxn ang="0">
                  <a:pos x="32" y="13"/>
                </a:cxn>
                <a:cxn ang="0">
                  <a:pos x="22" y="22"/>
                </a:cxn>
                <a:cxn ang="0">
                  <a:pos x="13" y="33"/>
                </a:cxn>
                <a:cxn ang="0">
                  <a:pos x="6" y="46"/>
                </a:cxn>
                <a:cxn ang="0">
                  <a:pos x="2" y="59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6" y="103"/>
                </a:cxn>
                <a:cxn ang="0">
                  <a:pos x="13" y="114"/>
                </a:cxn>
                <a:cxn ang="0">
                  <a:pos x="22" y="126"/>
                </a:cxn>
                <a:cxn ang="0">
                  <a:pos x="32" y="135"/>
                </a:cxn>
                <a:cxn ang="0">
                  <a:pos x="45" y="142"/>
                </a:cxn>
                <a:cxn ang="0">
                  <a:pos x="59" y="145"/>
                </a:cxn>
                <a:cxn ang="0">
                  <a:pos x="74" y="147"/>
                </a:cxn>
                <a:cxn ang="0">
                  <a:pos x="74" y="147"/>
                </a:cxn>
                <a:cxn ang="0">
                  <a:pos x="89" y="145"/>
                </a:cxn>
                <a:cxn ang="0">
                  <a:pos x="102" y="142"/>
                </a:cxn>
                <a:cxn ang="0">
                  <a:pos x="115" y="135"/>
                </a:cxn>
                <a:cxn ang="0">
                  <a:pos x="126" y="126"/>
                </a:cxn>
                <a:cxn ang="0">
                  <a:pos x="135" y="114"/>
                </a:cxn>
                <a:cxn ang="0">
                  <a:pos x="141" y="103"/>
                </a:cxn>
                <a:cxn ang="0">
                  <a:pos x="146" y="88"/>
                </a:cxn>
                <a:cxn ang="0">
                  <a:pos x="148" y="74"/>
                </a:cxn>
                <a:cxn ang="0">
                  <a:pos x="146" y="59"/>
                </a:cxn>
                <a:cxn ang="0">
                  <a:pos x="141" y="46"/>
                </a:cxn>
                <a:cxn ang="0">
                  <a:pos x="135" y="33"/>
                </a:cxn>
                <a:cxn ang="0">
                  <a:pos x="126" y="22"/>
                </a:cxn>
                <a:cxn ang="0">
                  <a:pos x="115" y="13"/>
                </a:cxn>
                <a:cxn ang="0">
                  <a:pos x="102" y="5"/>
                </a:cxn>
                <a:cxn ang="0">
                  <a:pos x="89" y="2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8" y="1984"/>
                </a:cxn>
                <a:cxn ang="0">
                  <a:pos x="0" y="1984"/>
                </a:cxn>
                <a:cxn ang="0">
                  <a:pos x="74" y="2130"/>
                </a:cxn>
                <a:cxn ang="0">
                  <a:pos x="148" y="1984"/>
                </a:cxn>
                <a:cxn ang="0">
                  <a:pos x="148" y="1984"/>
                </a:cxn>
              </a:cxnLst>
              <a:rect l="0" t="0" r="r" b="b"/>
              <a:pathLst>
                <a:path w="148" h="2130">
                  <a:moveTo>
                    <a:pt x="74" y="0"/>
                  </a:moveTo>
                  <a:lnTo>
                    <a:pt x="59" y="2"/>
                  </a:lnTo>
                  <a:lnTo>
                    <a:pt x="45" y="5"/>
                  </a:lnTo>
                  <a:lnTo>
                    <a:pt x="32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6" y="103"/>
                  </a:lnTo>
                  <a:lnTo>
                    <a:pt x="13" y="114"/>
                  </a:lnTo>
                  <a:lnTo>
                    <a:pt x="22" y="126"/>
                  </a:lnTo>
                  <a:lnTo>
                    <a:pt x="32" y="135"/>
                  </a:lnTo>
                  <a:lnTo>
                    <a:pt x="45" y="142"/>
                  </a:lnTo>
                  <a:lnTo>
                    <a:pt x="59" y="145"/>
                  </a:lnTo>
                  <a:lnTo>
                    <a:pt x="74" y="147"/>
                  </a:lnTo>
                  <a:lnTo>
                    <a:pt x="74" y="147"/>
                  </a:lnTo>
                  <a:lnTo>
                    <a:pt x="89" y="145"/>
                  </a:lnTo>
                  <a:lnTo>
                    <a:pt x="102" y="142"/>
                  </a:lnTo>
                  <a:lnTo>
                    <a:pt x="115" y="135"/>
                  </a:lnTo>
                  <a:lnTo>
                    <a:pt x="126" y="126"/>
                  </a:lnTo>
                  <a:lnTo>
                    <a:pt x="135" y="114"/>
                  </a:lnTo>
                  <a:lnTo>
                    <a:pt x="141" y="103"/>
                  </a:lnTo>
                  <a:lnTo>
                    <a:pt x="146" y="88"/>
                  </a:lnTo>
                  <a:lnTo>
                    <a:pt x="148" y="74"/>
                  </a:lnTo>
                  <a:lnTo>
                    <a:pt x="146" y="59"/>
                  </a:lnTo>
                  <a:lnTo>
                    <a:pt x="141" y="46"/>
                  </a:lnTo>
                  <a:lnTo>
                    <a:pt x="135" y="33"/>
                  </a:lnTo>
                  <a:lnTo>
                    <a:pt x="126" y="22"/>
                  </a:lnTo>
                  <a:lnTo>
                    <a:pt x="115" y="13"/>
                  </a:lnTo>
                  <a:lnTo>
                    <a:pt x="102" y="5"/>
                  </a:lnTo>
                  <a:lnTo>
                    <a:pt x="89" y="2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8" y="1984"/>
                  </a:moveTo>
                  <a:lnTo>
                    <a:pt x="0" y="1984"/>
                  </a:lnTo>
                  <a:lnTo>
                    <a:pt x="74" y="2130"/>
                  </a:lnTo>
                  <a:lnTo>
                    <a:pt x="148" y="1984"/>
                  </a:lnTo>
                  <a:lnTo>
                    <a:pt x="148" y="1984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1" name="Freeform 69"/>
            <p:cNvSpPr>
              <a:spLocks/>
            </p:cNvSpPr>
            <p:nvPr/>
          </p:nvSpPr>
          <p:spPr bwMode="auto">
            <a:xfrm>
              <a:off x="2353" y="1952"/>
              <a:ext cx="50" cy="49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2"/>
                </a:cxn>
                <a:cxn ang="0">
                  <a:pos x="45" y="5"/>
                </a:cxn>
                <a:cxn ang="0">
                  <a:pos x="32" y="13"/>
                </a:cxn>
                <a:cxn ang="0">
                  <a:pos x="22" y="22"/>
                </a:cxn>
                <a:cxn ang="0">
                  <a:pos x="13" y="33"/>
                </a:cxn>
                <a:cxn ang="0">
                  <a:pos x="6" y="46"/>
                </a:cxn>
                <a:cxn ang="0">
                  <a:pos x="2" y="59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6" y="103"/>
                </a:cxn>
                <a:cxn ang="0">
                  <a:pos x="13" y="114"/>
                </a:cxn>
                <a:cxn ang="0">
                  <a:pos x="22" y="126"/>
                </a:cxn>
                <a:cxn ang="0">
                  <a:pos x="32" y="135"/>
                </a:cxn>
                <a:cxn ang="0">
                  <a:pos x="45" y="142"/>
                </a:cxn>
                <a:cxn ang="0">
                  <a:pos x="59" y="145"/>
                </a:cxn>
                <a:cxn ang="0">
                  <a:pos x="74" y="147"/>
                </a:cxn>
                <a:cxn ang="0">
                  <a:pos x="74" y="147"/>
                </a:cxn>
                <a:cxn ang="0">
                  <a:pos x="89" y="145"/>
                </a:cxn>
                <a:cxn ang="0">
                  <a:pos x="102" y="142"/>
                </a:cxn>
                <a:cxn ang="0">
                  <a:pos x="115" y="135"/>
                </a:cxn>
                <a:cxn ang="0">
                  <a:pos x="126" y="126"/>
                </a:cxn>
                <a:cxn ang="0">
                  <a:pos x="135" y="114"/>
                </a:cxn>
                <a:cxn ang="0">
                  <a:pos x="141" y="103"/>
                </a:cxn>
                <a:cxn ang="0">
                  <a:pos x="146" y="88"/>
                </a:cxn>
                <a:cxn ang="0">
                  <a:pos x="148" y="74"/>
                </a:cxn>
                <a:cxn ang="0">
                  <a:pos x="146" y="59"/>
                </a:cxn>
                <a:cxn ang="0">
                  <a:pos x="141" y="46"/>
                </a:cxn>
                <a:cxn ang="0">
                  <a:pos x="135" y="33"/>
                </a:cxn>
                <a:cxn ang="0">
                  <a:pos x="126" y="22"/>
                </a:cxn>
                <a:cxn ang="0">
                  <a:pos x="115" y="13"/>
                </a:cxn>
                <a:cxn ang="0">
                  <a:pos x="102" y="5"/>
                </a:cxn>
                <a:cxn ang="0">
                  <a:pos x="89" y="2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8" h="147">
                  <a:moveTo>
                    <a:pt x="74" y="0"/>
                  </a:moveTo>
                  <a:lnTo>
                    <a:pt x="59" y="2"/>
                  </a:lnTo>
                  <a:lnTo>
                    <a:pt x="45" y="5"/>
                  </a:lnTo>
                  <a:lnTo>
                    <a:pt x="32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6" y="103"/>
                  </a:lnTo>
                  <a:lnTo>
                    <a:pt x="13" y="114"/>
                  </a:lnTo>
                  <a:lnTo>
                    <a:pt x="22" y="126"/>
                  </a:lnTo>
                  <a:lnTo>
                    <a:pt x="32" y="135"/>
                  </a:lnTo>
                  <a:lnTo>
                    <a:pt x="45" y="142"/>
                  </a:lnTo>
                  <a:lnTo>
                    <a:pt x="59" y="145"/>
                  </a:lnTo>
                  <a:lnTo>
                    <a:pt x="74" y="147"/>
                  </a:lnTo>
                  <a:lnTo>
                    <a:pt x="74" y="147"/>
                  </a:lnTo>
                  <a:lnTo>
                    <a:pt x="89" y="145"/>
                  </a:lnTo>
                  <a:lnTo>
                    <a:pt x="102" y="142"/>
                  </a:lnTo>
                  <a:lnTo>
                    <a:pt x="115" y="135"/>
                  </a:lnTo>
                  <a:lnTo>
                    <a:pt x="126" y="126"/>
                  </a:lnTo>
                  <a:lnTo>
                    <a:pt x="135" y="114"/>
                  </a:lnTo>
                  <a:lnTo>
                    <a:pt x="141" y="103"/>
                  </a:lnTo>
                  <a:lnTo>
                    <a:pt x="146" y="88"/>
                  </a:lnTo>
                  <a:lnTo>
                    <a:pt x="148" y="74"/>
                  </a:lnTo>
                  <a:lnTo>
                    <a:pt x="146" y="59"/>
                  </a:lnTo>
                  <a:lnTo>
                    <a:pt x="141" y="46"/>
                  </a:lnTo>
                  <a:lnTo>
                    <a:pt x="135" y="33"/>
                  </a:lnTo>
                  <a:lnTo>
                    <a:pt x="126" y="22"/>
                  </a:lnTo>
                  <a:lnTo>
                    <a:pt x="115" y="13"/>
                  </a:lnTo>
                  <a:lnTo>
                    <a:pt x="102" y="5"/>
                  </a:lnTo>
                  <a:lnTo>
                    <a:pt x="89" y="2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2" name="Freeform 70"/>
            <p:cNvSpPr>
              <a:spLocks/>
            </p:cNvSpPr>
            <p:nvPr/>
          </p:nvSpPr>
          <p:spPr bwMode="auto">
            <a:xfrm>
              <a:off x="2353" y="2614"/>
              <a:ext cx="50" cy="48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8" y="0"/>
                </a:cxn>
                <a:cxn ang="0">
                  <a:pos x="148" y="0"/>
                </a:cxn>
              </a:cxnLst>
              <a:rect l="0" t="0" r="r" b="b"/>
              <a:pathLst>
                <a:path w="148" h="146">
                  <a:moveTo>
                    <a:pt x="148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8" y="0"/>
                  </a:lnTo>
                  <a:lnTo>
                    <a:pt x="148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3" name="Line 71"/>
            <p:cNvSpPr>
              <a:spLocks noChangeShapeType="1"/>
            </p:cNvSpPr>
            <p:nvPr/>
          </p:nvSpPr>
          <p:spPr bwMode="auto">
            <a:xfrm>
              <a:off x="2378" y="2001"/>
              <a:ext cx="1" cy="613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4" name="Freeform 72"/>
            <p:cNvSpPr>
              <a:spLocks noEditPoints="1"/>
            </p:cNvSpPr>
            <p:nvPr/>
          </p:nvSpPr>
          <p:spPr bwMode="auto">
            <a:xfrm>
              <a:off x="3361" y="1952"/>
              <a:ext cx="50" cy="710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60" y="2"/>
                </a:cxn>
                <a:cxn ang="0">
                  <a:pos x="46" y="7"/>
                </a:cxn>
                <a:cxn ang="0">
                  <a:pos x="33" y="13"/>
                </a:cxn>
                <a:cxn ang="0">
                  <a:pos x="22" y="22"/>
                </a:cxn>
                <a:cxn ang="0">
                  <a:pos x="13" y="33"/>
                </a:cxn>
                <a:cxn ang="0">
                  <a:pos x="7" y="46"/>
                </a:cxn>
                <a:cxn ang="0">
                  <a:pos x="3" y="59"/>
                </a:cxn>
                <a:cxn ang="0">
                  <a:pos x="0" y="74"/>
                </a:cxn>
                <a:cxn ang="0">
                  <a:pos x="3" y="88"/>
                </a:cxn>
                <a:cxn ang="0">
                  <a:pos x="7" y="103"/>
                </a:cxn>
                <a:cxn ang="0">
                  <a:pos x="13" y="114"/>
                </a:cxn>
                <a:cxn ang="0">
                  <a:pos x="22" y="126"/>
                </a:cxn>
                <a:cxn ang="0">
                  <a:pos x="33" y="135"/>
                </a:cxn>
                <a:cxn ang="0">
                  <a:pos x="46" y="142"/>
                </a:cxn>
                <a:cxn ang="0">
                  <a:pos x="60" y="145"/>
                </a:cxn>
                <a:cxn ang="0">
                  <a:pos x="74" y="147"/>
                </a:cxn>
                <a:cxn ang="0">
                  <a:pos x="74" y="147"/>
                </a:cxn>
                <a:cxn ang="0">
                  <a:pos x="90" y="145"/>
                </a:cxn>
                <a:cxn ang="0">
                  <a:pos x="103" y="142"/>
                </a:cxn>
                <a:cxn ang="0">
                  <a:pos x="116" y="135"/>
                </a:cxn>
                <a:cxn ang="0">
                  <a:pos x="126" y="126"/>
                </a:cxn>
                <a:cxn ang="0">
                  <a:pos x="135" y="114"/>
                </a:cxn>
                <a:cxn ang="0">
                  <a:pos x="142" y="103"/>
                </a:cxn>
                <a:cxn ang="0">
                  <a:pos x="147" y="88"/>
                </a:cxn>
                <a:cxn ang="0">
                  <a:pos x="148" y="74"/>
                </a:cxn>
                <a:cxn ang="0">
                  <a:pos x="147" y="59"/>
                </a:cxn>
                <a:cxn ang="0">
                  <a:pos x="142" y="46"/>
                </a:cxn>
                <a:cxn ang="0">
                  <a:pos x="135" y="33"/>
                </a:cxn>
                <a:cxn ang="0">
                  <a:pos x="126" y="22"/>
                </a:cxn>
                <a:cxn ang="0">
                  <a:pos x="116" y="13"/>
                </a:cxn>
                <a:cxn ang="0">
                  <a:pos x="103" y="7"/>
                </a:cxn>
                <a:cxn ang="0">
                  <a:pos x="90" y="2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8" y="1984"/>
                </a:cxn>
                <a:cxn ang="0">
                  <a:pos x="0" y="1984"/>
                </a:cxn>
                <a:cxn ang="0">
                  <a:pos x="74" y="2130"/>
                </a:cxn>
                <a:cxn ang="0">
                  <a:pos x="148" y="1984"/>
                </a:cxn>
                <a:cxn ang="0">
                  <a:pos x="148" y="1984"/>
                </a:cxn>
              </a:cxnLst>
              <a:rect l="0" t="0" r="r" b="b"/>
              <a:pathLst>
                <a:path w="148" h="2130">
                  <a:moveTo>
                    <a:pt x="74" y="0"/>
                  </a:moveTo>
                  <a:lnTo>
                    <a:pt x="60" y="2"/>
                  </a:lnTo>
                  <a:lnTo>
                    <a:pt x="46" y="7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7" y="46"/>
                  </a:lnTo>
                  <a:lnTo>
                    <a:pt x="3" y="59"/>
                  </a:lnTo>
                  <a:lnTo>
                    <a:pt x="0" y="74"/>
                  </a:lnTo>
                  <a:lnTo>
                    <a:pt x="3" y="88"/>
                  </a:lnTo>
                  <a:lnTo>
                    <a:pt x="7" y="103"/>
                  </a:lnTo>
                  <a:lnTo>
                    <a:pt x="13" y="114"/>
                  </a:lnTo>
                  <a:lnTo>
                    <a:pt x="22" y="126"/>
                  </a:lnTo>
                  <a:lnTo>
                    <a:pt x="33" y="135"/>
                  </a:lnTo>
                  <a:lnTo>
                    <a:pt x="46" y="142"/>
                  </a:lnTo>
                  <a:lnTo>
                    <a:pt x="60" y="145"/>
                  </a:lnTo>
                  <a:lnTo>
                    <a:pt x="74" y="147"/>
                  </a:lnTo>
                  <a:lnTo>
                    <a:pt x="74" y="147"/>
                  </a:lnTo>
                  <a:lnTo>
                    <a:pt x="90" y="145"/>
                  </a:lnTo>
                  <a:lnTo>
                    <a:pt x="103" y="142"/>
                  </a:lnTo>
                  <a:lnTo>
                    <a:pt x="116" y="135"/>
                  </a:lnTo>
                  <a:lnTo>
                    <a:pt x="126" y="126"/>
                  </a:lnTo>
                  <a:lnTo>
                    <a:pt x="135" y="114"/>
                  </a:lnTo>
                  <a:lnTo>
                    <a:pt x="142" y="103"/>
                  </a:lnTo>
                  <a:lnTo>
                    <a:pt x="147" y="88"/>
                  </a:lnTo>
                  <a:lnTo>
                    <a:pt x="148" y="74"/>
                  </a:lnTo>
                  <a:lnTo>
                    <a:pt x="147" y="59"/>
                  </a:lnTo>
                  <a:lnTo>
                    <a:pt x="142" y="46"/>
                  </a:lnTo>
                  <a:lnTo>
                    <a:pt x="135" y="33"/>
                  </a:lnTo>
                  <a:lnTo>
                    <a:pt x="126" y="22"/>
                  </a:lnTo>
                  <a:lnTo>
                    <a:pt x="116" y="13"/>
                  </a:lnTo>
                  <a:lnTo>
                    <a:pt x="103" y="7"/>
                  </a:lnTo>
                  <a:lnTo>
                    <a:pt x="90" y="2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8" y="1984"/>
                  </a:moveTo>
                  <a:lnTo>
                    <a:pt x="0" y="1984"/>
                  </a:lnTo>
                  <a:lnTo>
                    <a:pt x="74" y="2130"/>
                  </a:lnTo>
                  <a:lnTo>
                    <a:pt x="148" y="1984"/>
                  </a:lnTo>
                  <a:lnTo>
                    <a:pt x="148" y="1984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5" name="Freeform 73"/>
            <p:cNvSpPr>
              <a:spLocks/>
            </p:cNvSpPr>
            <p:nvPr/>
          </p:nvSpPr>
          <p:spPr bwMode="auto">
            <a:xfrm>
              <a:off x="3361" y="1952"/>
              <a:ext cx="50" cy="49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60" y="2"/>
                </a:cxn>
                <a:cxn ang="0">
                  <a:pos x="46" y="7"/>
                </a:cxn>
                <a:cxn ang="0">
                  <a:pos x="33" y="13"/>
                </a:cxn>
                <a:cxn ang="0">
                  <a:pos x="22" y="22"/>
                </a:cxn>
                <a:cxn ang="0">
                  <a:pos x="13" y="33"/>
                </a:cxn>
                <a:cxn ang="0">
                  <a:pos x="7" y="46"/>
                </a:cxn>
                <a:cxn ang="0">
                  <a:pos x="3" y="59"/>
                </a:cxn>
                <a:cxn ang="0">
                  <a:pos x="0" y="74"/>
                </a:cxn>
                <a:cxn ang="0">
                  <a:pos x="3" y="88"/>
                </a:cxn>
                <a:cxn ang="0">
                  <a:pos x="7" y="103"/>
                </a:cxn>
                <a:cxn ang="0">
                  <a:pos x="13" y="114"/>
                </a:cxn>
                <a:cxn ang="0">
                  <a:pos x="22" y="126"/>
                </a:cxn>
                <a:cxn ang="0">
                  <a:pos x="33" y="135"/>
                </a:cxn>
                <a:cxn ang="0">
                  <a:pos x="46" y="142"/>
                </a:cxn>
                <a:cxn ang="0">
                  <a:pos x="60" y="145"/>
                </a:cxn>
                <a:cxn ang="0">
                  <a:pos x="74" y="147"/>
                </a:cxn>
                <a:cxn ang="0">
                  <a:pos x="74" y="147"/>
                </a:cxn>
                <a:cxn ang="0">
                  <a:pos x="90" y="145"/>
                </a:cxn>
                <a:cxn ang="0">
                  <a:pos x="103" y="142"/>
                </a:cxn>
                <a:cxn ang="0">
                  <a:pos x="116" y="135"/>
                </a:cxn>
                <a:cxn ang="0">
                  <a:pos x="126" y="126"/>
                </a:cxn>
                <a:cxn ang="0">
                  <a:pos x="135" y="114"/>
                </a:cxn>
                <a:cxn ang="0">
                  <a:pos x="142" y="103"/>
                </a:cxn>
                <a:cxn ang="0">
                  <a:pos x="147" y="88"/>
                </a:cxn>
                <a:cxn ang="0">
                  <a:pos x="148" y="74"/>
                </a:cxn>
                <a:cxn ang="0">
                  <a:pos x="147" y="59"/>
                </a:cxn>
                <a:cxn ang="0">
                  <a:pos x="142" y="46"/>
                </a:cxn>
                <a:cxn ang="0">
                  <a:pos x="135" y="33"/>
                </a:cxn>
                <a:cxn ang="0">
                  <a:pos x="126" y="22"/>
                </a:cxn>
                <a:cxn ang="0">
                  <a:pos x="116" y="13"/>
                </a:cxn>
                <a:cxn ang="0">
                  <a:pos x="103" y="7"/>
                </a:cxn>
                <a:cxn ang="0">
                  <a:pos x="90" y="2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8" h="147">
                  <a:moveTo>
                    <a:pt x="74" y="0"/>
                  </a:moveTo>
                  <a:lnTo>
                    <a:pt x="60" y="2"/>
                  </a:lnTo>
                  <a:lnTo>
                    <a:pt x="46" y="7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7" y="46"/>
                  </a:lnTo>
                  <a:lnTo>
                    <a:pt x="3" y="59"/>
                  </a:lnTo>
                  <a:lnTo>
                    <a:pt x="0" y="74"/>
                  </a:lnTo>
                  <a:lnTo>
                    <a:pt x="3" y="88"/>
                  </a:lnTo>
                  <a:lnTo>
                    <a:pt x="7" y="103"/>
                  </a:lnTo>
                  <a:lnTo>
                    <a:pt x="13" y="114"/>
                  </a:lnTo>
                  <a:lnTo>
                    <a:pt x="22" y="126"/>
                  </a:lnTo>
                  <a:lnTo>
                    <a:pt x="33" y="135"/>
                  </a:lnTo>
                  <a:lnTo>
                    <a:pt x="46" y="142"/>
                  </a:lnTo>
                  <a:lnTo>
                    <a:pt x="60" y="145"/>
                  </a:lnTo>
                  <a:lnTo>
                    <a:pt x="74" y="147"/>
                  </a:lnTo>
                  <a:lnTo>
                    <a:pt x="74" y="147"/>
                  </a:lnTo>
                  <a:lnTo>
                    <a:pt x="90" y="145"/>
                  </a:lnTo>
                  <a:lnTo>
                    <a:pt x="103" y="142"/>
                  </a:lnTo>
                  <a:lnTo>
                    <a:pt x="116" y="135"/>
                  </a:lnTo>
                  <a:lnTo>
                    <a:pt x="126" y="126"/>
                  </a:lnTo>
                  <a:lnTo>
                    <a:pt x="135" y="114"/>
                  </a:lnTo>
                  <a:lnTo>
                    <a:pt x="142" y="103"/>
                  </a:lnTo>
                  <a:lnTo>
                    <a:pt x="147" y="88"/>
                  </a:lnTo>
                  <a:lnTo>
                    <a:pt x="148" y="74"/>
                  </a:lnTo>
                  <a:lnTo>
                    <a:pt x="147" y="59"/>
                  </a:lnTo>
                  <a:lnTo>
                    <a:pt x="142" y="46"/>
                  </a:lnTo>
                  <a:lnTo>
                    <a:pt x="135" y="33"/>
                  </a:lnTo>
                  <a:lnTo>
                    <a:pt x="126" y="22"/>
                  </a:lnTo>
                  <a:lnTo>
                    <a:pt x="116" y="13"/>
                  </a:lnTo>
                  <a:lnTo>
                    <a:pt x="103" y="7"/>
                  </a:lnTo>
                  <a:lnTo>
                    <a:pt x="90" y="2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6" name="Freeform 74"/>
            <p:cNvSpPr>
              <a:spLocks/>
            </p:cNvSpPr>
            <p:nvPr/>
          </p:nvSpPr>
          <p:spPr bwMode="auto">
            <a:xfrm>
              <a:off x="3361" y="2614"/>
              <a:ext cx="50" cy="48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8" y="0"/>
                </a:cxn>
                <a:cxn ang="0">
                  <a:pos x="148" y="0"/>
                </a:cxn>
              </a:cxnLst>
              <a:rect l="0" t="0" r="r" b="b"/>
              <a:pathLst>
                <a:path w="148" h="146">
                  <a:moveTo>
                    <a:pt x="148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8" y="0"/>
                  </a:lnTo>
                  <a:lnTo>
                    <a:pt x="148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7" name="Line 75"/>
            <p:cNvSpPr>
              <a:spLocks noChangeShapeType="1"/>
            </p:cNvSpPr>
            <p:nvPr/>
          </p:nvSpPr>
          <p:spPr bwMode="auto">
            <a:xfrm>
              <a:off x="3386" y="2001"/>
              <a:ext cx="1" cy="613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8" name="Rectangle 76"/>
            <p:cNvSpPr>
              <a:spLocks noChangeArrowheads="1"/>
            </p:cNvSpPr>
            <p:nvPr/>
          </p:nvSpPr>
          <p:spPr bwMode="auto">
            <a:xfrm>
              <a:off x="937" y="1777"/>
              <a:ext cx="3690" cy="151"/>
            </a:xfrm>
            <a:prstGeom prst="rect">
              <a:avLst/>
            </a:prstGeom>
            <a:solidFill>
              <a:srgbClr val="66CC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49" name="Rectangle 77"/>
            <p:cNvSpPr>
              <a:spLocks noChangeArrowheads="1"/>
            </p:cNvSpPr>
            <p:nvPr/>
          </p:nvSpPr>
          <p:spPr bwMode="auto">
            <a:xfrm>
              <a:off x="937" y="1777"/>
              <a:ext cx="3690" cy="151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50" name="Rectangle 78"/>
            <p:cNvSpPr>
              <a:spLocks noChangeArrowheads="1"/>
            </p:cNvSpPr>
            <p:nvPr/>
          </p:nvSpPr>
          <p:spPr bwMode="auto">
            <a:xfrm>
              <a:off x="2473" y="1811"/>
              <a:ext cx="678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Servicemedarbeider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51" name="Freeform 79"/>
            <p:cNvSpPr>
              <a:spLocks noEditPoints="1"/>
            </p:cNvSpPr>
            <p:nvPr/>
          </p:nvSpPr>
          <p:spPr bwMode="auto">
            <a:xfrm>
              <a:off x="2039" y="1830"/>
              <a:ext cx="49" cy="83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8" y="3"/>
                </a:cxn>
                <a:cxn ang="0">
                  <a:pos x="45" y="7"/>
                </a:cxn>
                <a:cxn ang="0">
                  <a:pos x="32" y="13"/>
                </a:cxn>
                <a:cxn ang="0">
                  <a:pos x="22" y="22"/>
                </a:cxn>
                <a:cxn ang="0">
                  <a:pos x="13" y="33"/>
                </a:cxn>
                <a:cxn ang="0">
                  <a:pos x="5" y="46"/>
                </a:cxn>
                <a:cxn ang="0">
                  <a:pos x="1" y="60"/>
                </a:cxn>
                <a:cxn ang="0">
                  <a:pos x="0" y="74"/>
                </a:cxn>
                <a:cxn ang="0">
                  <a:pos x="1" y="90"/>
                </a:cxn>
                <a:cxn ang="0">
                  <a:pos x="5" y="103"/>
                </a:cxn>
                <a:cxn ang="0">
                  <a:pos x="13" y="116"/>
                </a:cxn>
                <a:cxn ang="0">
                  <a:pos x="22" y="126"/>
                </a:cxn>
                <a:cxn ang="0">
                  <a:pos x="32" y="135"/>
                </a:cxn>
                <a:cxn ang="0">
                  <a:pos x="45" y="142"/>
                </a:cxn>
                <a:cxn ang="0">
                  <a:pos x="58" y="147"/>
                </a:cxn>
                <a:cxn ang="0">
                  <a:pos x="74" y="148"/>
                </a:cxn>
                <a:cxn ang="0">
                  <a:pos x="74" y="148"/>
                </a:cxn>
                <a:cxn ang="0">
                  <a:pos x="88" y="147"/>
                </a:cxn>
                <a:cxn ang="0">
                  <a:pos x="102" y="142"/>
                </a:cxn>
                <a:cxn ang="0">
                  <a:pos x="114" y="135"/>
                </a:cxn>
                <a:cxn ang="0">
                  <a:pos x="125" y="126"/>
                </a:cxn>
                <a:cxn ang="0">
                  <a:pos x="135" y="116"/>
                </a:cxn>
                <a:cxn ang="0">
                  <a:pos x="141" y="103"/>
                </a:cxn>
                <a:cxn ang="0">
                  <a:pos x="145" y="90"/>
                </a:cxn>
                <a:cxn ang="0">
                  <a:pos x="146" y="74"/>
                </a:cxn>
                <a:cxn ang="0">
                  <a:pos x="145" y="60"/>
                </a:cxn>
                <a:cxn ang="0">
                  <a:pos x="141" y="46"/>
                </a:cxn>
                <a:cxn ang="0">
                  <a:pos x="135" y="33"/>
                </a:cxn>
                <a:cxn ang="0">
                  <a:pos x="125" y="22"/>
                </a:cxn>
                <a:cxn ang="0">
                  <a:pos x="114" y="13"/>
                </a:cxn>
                <a:cxn ang="0">
                  <a:pos x="102" y="7"/>
                </a:cxn>
                <a:cxn ang="0">
                  <a:pos x="88" y="3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6" y="2352"/>
                </a:cxn>
                <a:cxn ang="0">
                  <a:pos x="0" y="2352"/>
                </a:cxn>
                <a:cxn ang="0">
                  <a:pos x="74" y="2498"/>
                </a:cxn>
                <a:cxn ang="0">
                  <a:pos x="146" y="2352"/>
                </a:cxn>
                <a:cxn ang="0">
                  <a:pos x="146" y="2352"/>
                </a:cxn>
              </a:cxnLst>
              <a:rect l="0" t="0" r="r" b="b"/>
              <a:pathLst>
                <a:path w="146" h="2498">
                  <a:moveTo>
                    <a:pt x="74" y="0"/>
                  </a:moveTo>
                  <a:lnTo>
                    <a:pt x="58" y="3"/>
                  </a:lnTo>
                  <a:lnTo>
                    <a:pt x="45" y="7"/>
                  </a:lnTo>
                  <a:lnTo>
                    <a:pt x="32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5" y="46"/>
                  </a:lnTo>
                  <a:lnTo>
                    <a:pt x="1" y="60"/>
                  </a:lnTo>
                  <a:lnTo>
                    <a:pt x="0" y="74"/>
                  </a:lnTo>
                  <a:lnTo>
                    <a:pt x="1" y="90"/>
                  </a:lnTo>
                  <a:lnTo>
                    <a:pt x="5" y="103"/>
                  </a:lnTo>
                  <a:lnTo>
                    <a:pt x="13" y="116"/>
                  </a:lnTo>
                  <a:lnTo>
                    <a:pt x="22" y="126"/>
                  </a:lnTo>
                  <a:lnTo>
                    <a:pt x="32" y="135"/>
                  </a:lnTo>
                  <a:lnTo>
                    <a:pt x="45" y="142"/>
                  </a:lnTo>
                  <a:lnTo>
                    <a:pt x="58" y="147"/>
                  </a:lnTo>
                  <a:lnTo>
                    <a:pt x="74" y="148"/>
                  </a:lnTo>
                  <a:lnTo>
                    <a:pt x="74" y="148"/>
                  </a:lnTo>
                  <a:lnTo>
                    <a:pt x="88" y="147"/>
                  </a:lnTo>
                  <a:lnTo>
                    <a:pt x="102" y="142"/>
                  </a:lnTo>
                  <a:lnTo>
                    <a:pt x="114" y="135"/>
                  </a:lnTo>
                  <a:lnTo>
                    <a:pt x="125" y="126"/>
                  </a:lnTo>
                  <a:lnTo>
                    <a:pt x="135" y="116"/>
                  </a:lnTo>
                  <a:lnTo>
                    <a:pt x="141" y="103"/>
                  </a:lnTo>
                  <a:lnTo>
                    <a:pt x="145" y="90"/>
                  </a:lnTo>
                  <a:lnTo>
                    <a:pt x="146" y="74"/>
                  </a:lnTo>
                  <a:lnTo>
                    <a:pt x="145" y="60"/>
                  </a:lnTo>
                  <a:lnTo>
                    <a:pt x="141" y="46"/>
                  </a:lnTo>
                  <a:lnTo>
                    <a:pt x="135" y="33"/>
                  </a:lnTo>
                  <a:lnTo>
                    <a:pt x="125" y="22"/>
                  </a:lnTo>
                  <a:lnTo>
                    <a:pt x="114" y="13"/>
                  </a:lnTo>
                  <a:lnTo>
                    <a:pt x="102" y="7"/>
                  </a:lnTo>
                  <a:lnTo>
                    <a:pt x="88" y="3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6" y="2352"/>
                  </a:moveTo>
                  <a:lnTo>
                    <a:pt x="0" y="2352"/>
                  </a:lnTo>
                  <a:lnTo>
                    <a:pt x="74" y="2498"/>
                  </a:lnTo>
                  <a:lnTo>
                    <a:pt x="146" y="2352"/>
                  </a:lnTo>
                  <a:lnTo>
                    <a:pt x="146" y="2352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52" name="Freeform 80"/>
            <p:cNvSpPr>
              <a:spLocks/>
            </p:cNvSpPr>
            <p:nvPr/>
          </p:nvSpPr>
          <p:spPr bwMode="auto">
            <a:xfrm>
              <a:off x="2039" y="1830"/>
              <a:ext cx="49" cy="49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8" y="3"/>
                </a:cxn>
                <a:cxn ang="0">
                  <a:pos x="45" y="7"/>
                </a:cxn>
                <a:cxn ang="0">
                  <a:pos x="32" y="13"/>
                </a:cxn>
                <a:cxn ang="0">
                  <a:pos x="22" y="22"/>
                </a:cxn>
                <a:cxn ang="0">
                  <a:pos x="13" y="33"/>
                </a:cxn>
                <a:cxn ang="0">
                  <a:pos x="5" y="46"/>
                </a:cxn>
                <a:cxn ang="0">
                  <a:pos x="1" y="60"/>
                </a:cxn>
                <a:cxn ang="0">
                  <a:pos x="0" y="74"/>
                </a:cxn>
                <a:cxn ang="0">
                  <a:pos x="1" y="90"/>
                </a:cxn>
                <a:cxn ang="0">
                  <a:pos x="5" y="103"/>
                </a:cxn>
                <a:cxn ang="0">
                  <a:pos x="13" y="116"/>
                </a:cxn>
                <a:cxn ang="0">
                  <a:pos x="22" y="126"/>
                </a:cxn>
                <a:cxn ang="0">
                  <a:pos x="32" y="135"/>
                </a:cxn>
                <a:cxn ang="0">
                  <a:pos x="45" y="142"/>
                </a:cxn>
                <a:cxn ang="0">
                  <a:pos x="58" y="147"/>
                </a:cxn>
                <a:cxn ang="0">
                  <a:pos x="74" y="148"/>
                </a:cxn>
                <a:cxn ang="0">
                  <a:pos x="74" y="148"/>
                </a:cxn>
                <a:cxn ang="0">
                  <a:pos x="88" y="147"/>
                </a:cxn>
                <a:cxn ang="0">
                  <a:pos x="102" y="142"/>
                </a:cxn>
                <a:cxn ang="0">
                  <a:pos x="114" y="135"/>
                </a:cxn>
                <a:cxn ang="0">
                  <a:pos x="125" y="126"/>
                </a:cxn>
                <a:cxn ang="0">
                  <a:pos x="135" y="116"/>
                </a:cxn>
                <a:cxn ang="0">
                  <a:pos x="141" y="103"/>
                </a:cxn>
                <a:cxn ang="0">
                  <a:pos x="145" y="90"/>
                </a:cxn>
                <a:cxn ang="0">
                  <a:pos x="146" y="74"/>
                </a:cxn>
                <a:cxn ang="0">
                  <a:pos x="145" y="60"/>
                </a:cxn>
                <a:cxn ang="0">
                  <a:pos x="141" y="46"/>
                </a:cxn>
                <a:cxn ang="0">
                  <a:pos x="135" y="33"/>
                </a:cxn>
                <a:cxn ang="0">
                  <a:pos x="125" y="22"/>
                </a:cxn>
                <a:cxn ang="0">
                  <a:pos x="114" y="13"/>
                </a:cxn>
                <a:cxn ang="0">
                  <a:pos x="102" y="7"/>
                </a:cxn>
                <a:cxn ang="0">
                  <a:pos x="88" y="3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6" h="148">
                  <a:moveTo>
                    <a:pt x="74" y="0"/>
                  </a:moveTo>
                  <a:lnTo>
                    <a:pt x="58" y="3"/>
                  </a:lnTo>
                  <a:lnTo>
                    <a:pt x="45" y="7"/>
                  </a:lnTo>
                  <a:lnTo>
                    <a:pt x="32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5" y="46"/>
                  </a:lnTo>
                  <a:lnTo>
                    <a:pt x="1" y="60"/>
                  </a:lnTo>
                  <a:lnTo>
                    <a:pt x="0" y="74"/>
                  </a:lnTo>
                  <a:lnTo>
                    <a:pt x="1" y="90"/>
                  </a:lnTo>
                  <a:lnTo>
                    <a:pt x="5" y="103"/>
                  </a:lnTo>
                  <a:lnTo>
                    <a:pt x="13" y="116"/>
                  </a:lnTo>
                  <a:lnTo>
                    <a:pt x="22" y="126"/>
                  </a:lnTo>
                  <a:lnTo>
                    <a:pt x="32" y="135"/>
                  </a:lnTo>
                  <a:lnTo>
                    <a:pt x="45" y="142"/>
                  </a:lnTo>
                  <a:lnTo>
                    <a:pt x="58" y="147"/>
                  </a:lnTo>
                  <a:lnTo>
                    <a:pt x="74" y="148"/>
                  </a:lnTo>
                  <a:lnTo>
                    <a:pt x="74" y="148"/>
                  </a:lnTo>
                  <a:lnTo>
                    <a:pt x="88" y="147"/>
                  </a:lnTo>
                  <a:lnTo>
                    <a:pt x="102" y="142"/>
                  </a:lnTo>
                  <a:lnTo>
                    <a:pt x="114" y="135"/>
                  </a:lnTo>
                  <a:lnTo>
                    <a:pt x="125" y="126"/>
                  </a:lnTo>
                  <a:lnTo>
                    <a:pt x="135" y="116"/>
                  </a:lnTo>
                  <a:lnTo>
                    <a:pt x="141" y="103"/>
                  </a:lnTo>
                  <a:lnTo>
                    <a:pt x="145" y="90"/>
                  </a:lnTo>
                  <a:lnTo>
                    <a:pt x="146" y="74"/>
                  </a:lnTo>
                  <a:lnTo>
                    <a:pt x="145" y="60"/>
                  </a:lnTo>
                  <a:lnTo>
                    <a:pt x="141" y="46"/>
                  </a:lnTo>
                  <a:lnTo>
                    <a:pt x="135" y="33"/>
                  </a:lnTo>
                  <a:lnTo>
                    <a:pt x="125" y="22"/>
                  </a:lnTo>
                  <a:lnTo>
                    <a:pt x="114" y="13"/>
                  </a:lnTo>
                  <a:lnTo>
                    <a:pt x="102" y="7"/>
                  </a:lnTo>
                  <a:lnTo>
                    <a:pt x="88" y="3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53" name="Freeform 81"/>
            <p:cNvSpPr>
              <a:spLocks/>
            </p:cNvSpPr>
            <p:nvPr/>
          </p:nvSpPr>
          <p:spPr bwMode="auto">
            <a:xfrm>
              <a:off x="2039" y="2614"/>
              <a:ext cx="49" cy="48"/>
            </a:xfrm>
            <a:custGeom>
              <a:avLst/>
              <a:gdLst/>
              <a:ahLst/>
              <a:cxnLst>
                <a:cxn ang="0">
                  <a:pos x="146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6" y="0"/>
                </a:cxn>
                <a:cxn ang="0">
                  <a:pos x="146" y="0"/>
                </a:cxn>
              </a:cxnLst>
              <a:rect l="0" t="0" r="r" b="b"/>
              <a:pathLst>
                <a:path w="146" h="146">
                  <a:moveTo>
                    <a:pt x="146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6" y="0"/>
                  </a:lnTo>
                  <a:lnTo>
                    <a:pt x="146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54" name="Line 82"/>
            <p:cNvSpPr>
              <a:spLocks noChangeShapeType="1"/>
            </p:cNvSpPr>
            <p:nvPr/>
          </p:nvSpPr>
          <p:spPr bwMode="auto">
            <a:xfrm>
              <a:off x="2064" y="1879"/>
              <a:ext cx="1" cy="735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55" name="Freeform 83"/>
            <p:cNvSpPr>
              <a:spLocks noEditPoints="1"/>
            </p:cNvSpPr>
            <p:nvPr/>
          </p:nvSpPr>
          <p:spPr bwMode="auto">
            <a:xfrm>
              <a:off x="3460" y="1830"/>
              <a:ext cx="49" cy="832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8" y="1"/>
                </a:cxn>
                <a:cxn ang="0">
                  <a:pos x="45" y="5"/>
                </a:cxn>
                <a:cxn ang="0">
                  <a:pos x="32" y="11"/>
                </a:cxn>
                <a:cxn ang="0">
                  <a:pos x="22" y="20"/>
                </a:cxn>
                <a:cxn ang="0">
                  <a:pos x="13" y="32"/>
                </a:cxn>
                <a:cxn ang="0">
                  <a:pos x="6" y="44"/>
                </a:cxn>
                <a:cxn ang="0">
                  <a:pos x="1" y="58"/>
                </a:cxn>
                <a:cxn ang="0">
                  <a:pos x="0" y="72"/>
                </a:cxn>
                <a:cxn ang="0">
                  <a:pos x="1" y="88"/>
                </a:cxn>
                <a:cxn ang="0">
                  <a:pos x="6" y="101"/>
                </a:cxn>
                <a:cxn ang="0">
                  <a:pos x="13" y="114"/>
                </a:cxn>
                <a:cxn ang="0">
                  <a:pos x="22" y="124"/>
                </a:cxn>
                <a:cxn ang="0">
                  <a:pos x="32" y="133"/>
                </a:cxn>
                <a:cxn ang="0">
                  <a:pos x="45" y="140"/>
                </a:cxn>
                <a:cxn ang="0">
                  <a:pos x="58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8" y="145"/>
                </a:cxn>
                <a:cxn ang="0">
                  <a:pos x="102" y="140"/>
                </a:cxn>
                <a:cxn ang="0">
                  <a:pos x="115" y="133"/>
                </a:cxn>
                <a:cxn ang="0">
                  <a:pos x="125" y="124"/>
                </a:cxn>
                <a:cxn ang="0">
                  <a:pos x="134" y="114"/>
                </a:cxn>
                <a:cxn ang="0">
                  <a:pos x="141" y="101"/>
                </a:cxn>
                <a:cxn ang="0">
                  <a:pos x="145" y="88"/>
                </a:cxn>
                <a:cxn ang="0">
                  <a:pos x="147" y="72"/>
                </a:cxn>
                <a:cxn ang="0">
                  <a:pos x="145" y="58"/>
                </a:cxn>
                <a:cxn ang="0">
                  <a:pos x="141" y="44"/>
                </a:cxn>
                <a:cxn ang="0">
                  <a:pos x="134" y="32"/>
                </a:cxn>
                <a:cxn ang="0">
                  <a:pos x="125" y="20"/>
                </a:cxn>
                <a:cxn ang="0">
                  <a:pos x="115" y="11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3" y="0"/>
                </a:cxn>
                <a:cxn ang="0">
                  <a:pos x="73" y="0"/>
                </a:cxn>
                <a:cxn ang="0">
                  <a:pos x="147" y="2350"/>
                </a:cxn>
                <a:cxn ang="0">
                  <a:pos x="0" y="2350"/>
                </a:cxn>
                <a:cxn ang="0">
                  <a:pos x="73" y="2496"/>
                </a:cxn>
                <a:cxn ang="0">
                  <a:pos x="147" y="2350"/>
                </a:cxn>
                <a:cxn ang="0">
                  <a:pos x="147" y="2350"/>
                </a:cxn>
              </a:cxnLst>
              <a:rect l="0" t="0" r="r" b="b"/>
              <a:pathLst>
                <a:path w="147" h="2496">
                  <a:moveTo>
                    <a:pt x="73" y="0"/>
                  </a:moveTo>
                  <a:lnTo>
                    <a:pt x="58" y="1"/>
                  </a:lnTo>
                  <a:lnTo>
                    <a:pt x="45" y="5"/>
                  </a:lnTo>
                  <a:lnTo>
                    <a:pt x="32" y="11"/>
                  </a:lnTo>
                  <a:lnTo>
                    <a:pt x="22" y="20"/>
                  </a:lnTo>
                  <a:lnTo>
                    <a:pt x="13" y="32"/>
                  </a:lnTo>
                  <a:lnTo>
                    <a:pt x="6" y="44"/>
                  </a:lnTo>
                  <a:lnTo>
                    <a:pt x="1" y="58"/>
                  </a:lnTo>
                  <a:lnTo>
                    <a:pt x="0" y="72"/>
                  </a:lnTo>
                  <a:lnTo>
                    <a:pt x="1" y="88"/>
                  </a:lnTo>
                  <a:lnTo>
                    <a:pt x="6" y="101"/>
                  </a:lnTo>
                  <a:lnTo>
                    <a:pt x="13" y="114"/>
                  </a:lnTo>
                  <a:lnTo>
                    <a:pt x="22" y="124"/>
                  </a:lnTo>
                  <a:lnTo>
                    <a:pt x="32" y="133"/>
                  </a:lnTo>
                  <a:lnTo>
                    <a:pt x="45" y="140"/>
                  </a:lnTo>
                  <a:lnTo>
                    <a:pt x="58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8" y="145"/>
                  </a:lnTo>
                  <a:lnTo>
                    <a:pt x="102" y="140"/>
                  </a:lnTo>
                  <a:lnTo>
                    <a:pt x="115" y="133"/>
                  </a:lnTo>
                  <a:lnTo>
                    <a:pt x="125" y="124"/>
                  </a:lnTo>
                  <a:lnTo>
                    <a:pt x="134" y="114"/>
                  </a:lnTo>
                  <a:lnTo>
                    <a:pt x="141" y="101"/>
                  </a:lnTo>
                  <a:lnTo>
                    <a:pt x="145" y="88"/>
                  </a:lnTo>
                  <a:lnTo>
                    <a:pt x="147" y="72"/>
                  </a:lnTo>
                  <a:lnTo>
                    <a:pt x="145" y="58"/>
                  </a:lnTo>
                  <a:lnTo>
                    <a:pt x="141" y="44"/>
                  </a:lnTo>
                  <a:lnTo>
                    <a:pt x="134" y="32"/>
                  </a:lnTo>
                  <a:lnTo>
                    <a:pt x="125" y="20"/>
                  </a:lnTo>
                  <a:lnTo>
                    <a:pt x="115" y="11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3" y="0"/>
                  </a:lnTo>
                  <a:lnTo>
                    <a:pt x="73" y="0"/>
                  </a:lnTo>
                  <a:close/>
                  <a:moveTo>
                    <a:pt x="147" y="2350"/>
                  </a:moveTo>
                  <a:lnTo>
                    <a:pt x="0" y="2350"/>
                  </a:lnTo>
                  <a:lnTo>
                    <a:pt x="73" y="2496"/>
                  </a:lnTo>
                  <a:lnTo>
                    <a:pt x="147" y="2350"/>
                  </a:lnTo>
                  <a:lnTo>
                    <a:pt x="147" y="2350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56" name="Freeform 84"/>
            <p:cNvSpPr>
              <a:spLocks/>
            </p:cNvSpPr>
            <p:nvPr/>
          </p:nvSpPr>
          <p:spPr bwMode="auto">
            <a:xfrm>
              <a:off x="3460" y="1830"/>
              <a:ext cx="49" cy="49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8" y="1"/>
                </a:cxn>
                <a:cxn ang="0">
                  <a:pos x="45" y="5"/>
                </a:cxn>
                <a:cxn ang="0">
                  <a:pos x="32" y="11"/>
                </a:cxn>
                <a:cxn ang="0">
                  <a:pos x="22" y="20"/>
                </a:cxn>
                <a:cxn ang="0">
                  <a:pos x="13" y="32"/>
                </a:cxn>
                <a:cxn ang="0">
                  <a:pos x="6" y="44"/>
                </a:cxn>
                <a:cxn ang="0">
                  <a:pos x="1" y="58"/>
                </a:cxn>
                <a:cxn ang="0">
                  <a:pos x="0" y="72"/>
                </a:cxn>
                <a:cxn ang="0">
                  <a:pos x="1" y="88"/>
                </a:cxn>
                <a:cxn ang="0">
                  <a:pos x="6" y="101"/>
                </a:cxn>
                <a:cxn ang="0">
                  <a:pos x="13" y="114"/>
                </a:cxn>
                <a:cxn ang="0">
                  <a:pos x="22" y="124"/>
                </a:cxn>
                <a:cxn ang="0">
                  <a:pos x="32" y="133"/>
                </a:cxn>
                <a:cxn ang="0">
                  <a:pos x="45" y="140"/>
                </a:cxn>
                <a:cxn ang="0">
                  <a:pos x="58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8" y="145"/>
                </a:cxn>
                <a:cxn ang="0">
                  <a:pos x="102" y="140"/>
                </a:cxn>
                <a:cxn ang="0">
                  <a:pos x="115" y="133"/>
                </a:cxn>
                <a:cxn ang="0">
                  <a:pos x="125" y="124"/>
                </a:cxn>
                <a:cxn ang="0">
                  <a:pos x="134" y="114"/>
                </a:cxn>
                <a:cxn ang="0">
                  <a:pos x="141" y="101"/>
                </a:cxn>
                <a:cxn ang="0">
                  <a:pos x="145" y="88"/>
                </a:cxn>
                <a:cxn ang="0">
                  <a:pos x="147" y="72"/>
                </a:cxn>
                <a:cxn ang="0">
                  <a:pos x="145" y="58"/>
                </a:cxn>
                <a:cxn ang="0">
                  <a:pos x="141" y="44"/>
                </a:cxn>
                <a:cxn ang="0">
                  <a:pos x="134" y="32"/>
                </a:cxn>
                <a:cxn ang="0">
                  <a:pos x="125" y="20"/>
                </a:cxn>
                <a:cxn ang="0">
                  <a:pos x="115" y="11"/>
                </a:cxn>
                <a:cxn ang="0">
                  <a:pos x="102" y="5"/>
                </a:cxn>
                <a:cxn ang="0">
                  <a:pos x="88" y="1"/>
                </a:cxn>
                <a:cxn ang="0">
                  <a:pos x="73" y="0"/>
                </a:cxn>
                <a:cxn ang="0">
                  <a:pos x="73" y="0"/>
                </a:cxn>
              </a:cxnLst>
              <a:rect l="0" t="0" r="r" b="b"/>
              <a:pathLst>
                <a:path w="147" h="146">
                  <a:moveTo>
                    <a:pt x="73" y="0"/>
                  </a:moveTo>
                  <a:lnTo>
                    <a:pt x="58" y="1"/>
                  </a:lnTo>
                  <a:lnTo>
                    <a:pt x="45" y="5"/>
                  </a:lnTo>
                  <a:lnTo>
                    <a:pt x="32" y="11"/>
                  </a:lnTo>
                  <a:lnTo>
                    <a:pt x="22" y="20"/>
                  </a:lnTo>
                  <a:lnTo>
                    <a:pt x="13" y="32"/>
                  </a:lnTo>
                  <a:lnTo>
                    <a:pt x="6" y="44"/>
                  </a:lnTo>
                  <a:lnTo>
                    <a:pt x="1" y="58"/>
                  </a:lnTo>
                  <a:lnTo>
                    <a:pt x="0" y="72"/>
                  </a:lnTo>
                  <a:lnTo>
                    <a:pt x="1" y="88"/>
                  </a:lnTo>
                  <a:lnTo>
                    <a:pt x="6" y="101"/>
                  </a:lnTo>
                  <a:lnTo>
                    <a:pt x="13" y="114"/>
                  </a:lnTo>
                  <a:lnTo>
                    <a:pt x="22" y="124"/>
                  </a:lnTo>
                  <a:lnTo>
                    <a:pt x="32" y="133"/>
                  </a:lnTo>
                  <a:lnTo>
                    <a:pt x="45" y="140"/>
                  </a:lnTo>
                  <a:lnTo>
                    <a:pt x="58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8" y="145"/>
                  </a:lnTo>
                  <a:lnTo>
                    <a:pt x="102" y="140"/>
                  </a:lnTo>
                  <a:lnTo>
                    <a:pt x="115" y="133"/>
                  </a:lnTo>
                  <a:lnTo>
                    <a:pt x="125" y="124"/>
                  </a:lnTo>
                  <a:lnTo>
                    <a:pt x="134" y="114"/>
                  </a:lnTo>
                  <a:lnTo>
                    <a:pt x="141" y="101"/>
                  </a:lnTo>
                  <a:lnTo>
                    <a:pt x="145" y="88"/>
                  </a:lnTo>
                  <a:lnTo>
                    <a:pt x="147" y="72"/>
                  </a:lnTo>
                  <a:lnTo>
                    <a:pt x="145" y="58"/>
                  </a:lnTo>
                  <a:lnTo>
                    <a:pt x="141" y="44"/>
                  </a:lnTo>
                  <a:lnTo>
                    <a:pt x="134" y="32"/>
                  </a:lnTo>
                  <a:lnTo>
                    <a:pt x="125" y="20"/>
                  </a:lnTo>
                  <a:lnTo>
                    <a:pt x="115" y="11"/>
                  </a:lnTo>
                  <a:lnTo>
                    <a:pt x="102" y="5"/>
                  </a:lnTo>
                  <a:lnTo>
                    <a:pt x="88" y="1"/>
                  </a:lnTo>
                  <a:lnTo>
                    <a:pt x="73" y="0"/>
                  </a:lnTo>
                  <a:lnTo>
                    <a:pt x="73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57" name="Freeform 85"/>
            <p:cNvSpPr>
              <a:spLocks/>
            </p:cNvSpPr>
            <p:nvPr/>
          </p:nvSpPr>
          <p:spPr bwMode="auto">
            <a:xfrm>
              <a:off x="3460" y="2614"/>
              <a:ext cx="49" cy="4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0" y="0"/>
                </a:cxn>
                <a:cxn ang="0">
                  <a:pos x="73" y="146"/>
                </a:cxn>
                <a:cxn ang="0">
                  <a:pos x="147" y="0"/>
                </a:cxn>
                <a:cxn ang="0">
                  <a:pos x="147" y="0"/>
                </a:cxn>
              </a:cxnLst>
              <a:rect l="0" t="0" r="r" b="b"/>
              <a:pathLst>
                <a:path w="147" h="146">
                  <a:moveTo>
                    <a:pt x="147" y="0"/>
                  </a:moveTo>
                  <a:lnTo>
                    <a:pt x="0" y="0"/>
                  </a:lnTo>
                  <a:lnTo>
                    <a:pt x="73" y="146"/>
                  </a:lnTo>
                  <a:lnTo>
                    <a:pt x="147" y="0"/>
                  </a:lnTo>
                  <a:lnTo>
                    <a:pt x="147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58" name="Line 86"/>
            <p:cNvSpPr>
              <a:spLocks noChangeShapeType="1"/>
            </p:cNvSpPr>
            <p:nvPr/>
          </p:nvSpPr>
          <p:spPr bwMode="auto">
            <a:xfrm>
              <a:off x="3484" y="1879"/>
              <a:ext cx="1" cy="735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59" name="Freeform 87"/>
            <p:cNvSpPr>
              <a:spLocks noEditPoints="1"/>
            </p:cNvSpPr>
            <p:nvPr/>
          </p:nvSpPr>
          <p:spPr bwMode="auto">
            <a:xfrm>
              <a:off x="4390" y="1830"/>
              <a:ext cx="49" cy="832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8" y="1"/>
                </a:cxn>
                <a:cxn ang="0">
                  <a:pos x="44" y="5"/>
                </a:cxn>
                <a:cxn ang="0">
                  <a:pos x="33" y="11"/>
                </a:cxn>
                <a:cxn ang="0">
                  <a:pos x="21" y="20"/>
                </a:cxn>
                <a:cxn ang="0">
                  <a:pos x="12" y="32"/>
                </a:cxn>
                <a:cxn ang="0">
                  <a:pos x="5" y="44"/>
                </a:cxn>
                <a:cxn ang="0">
                  <a:pos x="1" y="58"/>
                </a:cxn>
                <a:cxn ang="0">
                  <a:pos x="0" y="72"/>
                </a:cxn>
                <a:cxn ang="0">
                  <a:pos x="1" y="88"/>
                </a:cxn>
                <a:cxn ang="0">
                  <a:pos x="5" y="101"/>
                </a:cxn>
                <a:cxn ang="0">
                  <a:pos x="12" y="114"/>
                </a:cxn>
                <a:cxn ang="0">
                  <a:pos x="21" y="124"/>
                </a:cxn>
                <a:cxn ang="0">
                  <a:pos x="33" y="133"/>
                </a:cxn>
                <a:cxn ang="0">
                  <a:pos x="44" y="140"/>
                </a:cxn>
                <a:cxn ang="0">
                  <a:pos x="58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8" y="145"/>
                </a:cxn>
                <a:cxn ang="0">
                  <a:pos x="101" y="140"/>
                </a:cxn>
                <a:cxn ang="0">
                  <a:pos x="114" y="133"/>
                </a:cxn>
                <a:cxn ang="0">
                  <a:pos x="125" y="124"/>
                </a:cxn>
                <a:cxn ang="0">
                  <a:pos x="134" y="114"/>
                </a:cxn>
                <a:cxn ang="0">
                  <a:pos x="140" y="101"/>
                </a:cxn>
                <a:cxn ang="0">
                  <a:pos x="145" y="88"/>
                </a:cxn>
                <a:cxn ang="0">
                  <a:pos x="147" y="72"/>
                </a:cxn>
                <a:cxn ang="0">
                  <a:pos x="145" y="58"/>
                </a:cxn>
                <a:cxn ang="0">
                  <a:pos x="140" y="44"/>
                </a:cxn>
                <a:cxn ang="0">
                  <a:pos x="134" y="32"/>
                </a:cxn>
                <a:cxn ang="0">
                  <a:pos x="125" y="20"/>
                </a:cxn>
                <a:cxn ang="0">
                  <a:pos x="114" y="11"/>
                </a:cxn>
                <a:cxn ang="0">
                  <a:pos x="101" y="5"/>
                </a:cxn>
                <a:cxn ang="0">
                  <a:pos x="88" y="1"/>
                </a:cxn>
                <a:cxn ang="0">
                  <a:pos x="73" y="0"/>
                </a:cxn>
                <a:cxn ang="0">
                  <a:pos x="73" y="0"/>
                </a:cxn>
                <a:cxn ang="0">
                  <a:pos x="147" y="2350"/>
                </a:cxn>
                <a:cxn ang="0">
                  <a:pos x="0" y="2350"/>
                </a:cxn>
                <a:cxn ang="0">
                  <a:pos x="73" y="2496"/>
                </a:cxn>
                <a:cxn ang="0">
                  <a:pos x="147" y="2350"/>
                </a:cxn>
                <a:cxn ang="0">
                  <a:pos x="147" y="2350"/>
                </a:cxn>
              </a:cxnLst>
              <a:rect l="0" t="0" r="r" b="b"/>
              <a:pathLst>
                <a:path w="147" h="2496">
                  <a:moveTo>
                    <a:pt x="73" y="0"/>
                  </a:moveTo>
                  <a:lnTo>
                    <a:pt x="58" y="1"/>
                  </a:lnTo>
                  <a:lnTo>
                    <a:pt x="44" y="5"/>
                  </a:lnTo>
                  <a:lnTo>
                    <a:pt x="33" y="11"/>
                  </a:lnTo>
                  <a:lnTo>
                    <a:pt x="21" y="20"/>
                  </a:lnTo>
                  <a:lnTo>
                    <a:pt x="12" y="32"/>
                  </a:lnTo>
                  <a:lnTo>
                    <a:pt x="5" y="44"/>
                  </a:lnTo>
                  <a:lnTo>
                    <a:pt x="1" y="58"/>
                  </a:lnTo>
                  <a:lnTo>
                    <a:pt x="0" y="72"/>
                  </a:lnTo>
                  <a:lnTo>
                    <a:pt x="1" y="88"/>
                  </a:lnTo>
                  <a:lnTo>
                    <a:pt x="5" y="101"/>
                  </a:lnTo>
                  <a:lnTo>
                    <a:pt x="12" y="114"/>
                  </a:lnTo>
                  <a:lnTo>
                    <a:pt x="21" y="124"/>
                  </a:lnTo>
                  <a:lnTo>
                    <a:pt x="33" y="133"/>
                  </a:lnTo>
                  <a:lnTo>
                    <a:pt x="44" y="140"/>
                  </a:lnTo>
                  <a:lnTo>
                    <a:pt x="58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8" y="145"/>
                  </a:lnTo>
                  <a:lnTo>
                    <a:pt x="101" y="140"/>
                  </a:lnTo>
                  <a:lnTo>
                    <a:pt x="114" y="133"/>
                  </a:lnTo>
                  <a:lnTo>
                    <a:pt x="125" y="124"/>
                  </a:lnTo>
                  <a:lnTo>
                    <a:pt x="134" y="114"/>
                  </a:lnTo>
                  <a:lnTo>
                    <a:pt x="140" y="101"/>
                  </a:lnTo>
                  <a:lnTo>
                    <a:pt x="145" y="88"/>
                  </a:lnTo>
                  <a:lnTo>
                    <a:pt x="147" y="72"/>
                  </a:lnTo>
                  <a:lnTo>
                    <a:pt x="145" y="58"/>
                  </a:lnTo>
                  <a:lnTo>
                    <a:pt x="140" y="44"/>
                  </a:lnTo>
                  <a:lnTo>
                    <a:pt x="134" y="32"/>
                  </a:lnTo>
                  <a:lnTo>
                    <a:pt x="125" y="20"/>
                  </a:lnTo>
                  <a:lnTo>
                    <a:pt x="114" y="11"/>
                  </a:lnTo>
                  <a:lnTo>
                    <a:pt x="101" y="5"/>
                  </a:lnTo>
                  <a:lnTo>
                    <a:pt x="88" y="1"/>
                  </a:lnTo>
                  <a:lnTo>
                    <a:pt x="73" y="0"/>
                  </a:lnTo>
                  <a:lnTo>
                    <a:pt x="73" y="0"/>
                  </a:lnTo>
                  <a:close/>
                  <a:moveTo>
                    <a:pt x="147" y="2350"/>
                  </a:moveTo>
                  <a:lnTo>
                    <a:pt x="0" y="2350"/>
                  </a:lnTo>
                  <a:lnTo>
                    <a:pt x="73" y="2496"/>
                  </a:lnTo>
                  <a:lnTo>
                    <a:pt x="147" y="2350"/>
                  </a:lnTo>
                  <a:lnTo>
                    <a:pt x="147" y="2350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60" name="Freeform 88"/>
            <p:cNvSpPr>
              <a:spLocks/>
            </p:cNvSpPr>
            <p:nvPr/>
          </p:nvSpPr>
          <p:spPr bwMode="auto">
            <a:xfrm>
              <a:off x="4390" y="1830"/>
              <a:ext cx="49" cy="49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8" y="1"/>
                </a:cxn>
                <a:cxn ang="0">
                  <a:pos x="44" y="5"/>
                </a:cxn>
                <a:cxn ang="0">
                  <a:pos x="33" y="11"/>
                </a:cxn>
                <a:cxn ang="0">
                  <a:pos x="21" y="20"/>
                </a:cxn>
                <a:cxn ang="0">
                  <a:pos x="12" y="32"/>
                </a:cxn>
                <a:cxn ang="0">
                  <a:pos x="5" y="44"/>
                </a:cxn>
                <a:cxn ang="0">
                  <a:pos x="1" y="58"/>
                </a:cxn>
                <a:cxn ang="0">
                  <a:pos x="0" y="72"/>
                </a:cxn>
                <a:cxn ang="0">
                  <a:pos x="1" y="88"/>
                </a:cxn>
                <a:cxn ang="0">
                  <a:pos x="5" y="101"/>
                </a:cxn>
                <a:cxn ang="0">
                  <a:pos x="12" y="114"/>
                </a:cxn>
                <a:cxn ang="0">
                  <a:pos x="21" y="124"/>
                </a:cxn>
                <a:cxn ang="0">
                  <a:pos x="33" y="133"/>
                </a:cxn>
                <a:cxn ang="0">
                  <a:pos x="44" y="140"/>
                </a:cxn>
                <a:cxn ang="0">
                  <a:pos x="58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8" y="145"/>
                </a:cxn>
                <a:cxn ang="0">
                  <a:pos x="101" y="140"/>
                </a:cxn>
                <a:cxn ang="0">
                  <a:pos x="114" y="133"/>
                </a:cxn>
                <a:cxn ang="0">
                  <a:pos x="125" y="124"/>
                </a:cxn>
                <a:cxn ang="0">
                  <a:pos x="134" y="114"/>
                </a:cxn>
                <a:cxn ang="0">
                  <a:pos x="140" y="101"/>
                </a:cxn>
                <a:cxn ang="0">
                  <a:pos x="145" y="88"/>
                </a:cxn>
                <a:cxn ang="0">
                  <a:pos x="147" y="72"/>
                </a:cxn>
                <a:cxn ang="0">
                  <a:pos x="145" y="58"/>
                </a:cxn>
                <a:cxn ang="0">
                  <a:pos x="140" y="44"/>
                </a:cxn>
                <a:cxn ang="0">
                  <a:pos x="134" y="32"/>
                </a:cxn>
                <a:cxn ang="0">
                  <a:pos x="125" y="20"/>
                </a:cxn>
                <a:cxn ang="0">
                  <a:pos x="114" y="11"/>
                </a:cxn>
                <a:cxn ang="0">
                  <a:pos x="101" y="5"/>
                </a:cxn>
                <a:cxn ang="0">
                  <a:pos x="88" y="1"/>
                </a:cxn>
                <a:cxn ang="0">
                  <a:pos x="73" y="0"/>
                </a:cxn>
                <a:cxn ang="0">
                  <a:pos x="73" y="0"/>
                </a:cxn>
              </a:cxnLst>
              <a:rect l="0" t="0" r="r" b="b"/>
              <a:pathLst>
                <a:path w="147" h="146">
                  <a:moveTo>
                    <a:pt x="73" y="0"/>
                  </a:moveTo>
                  <a:lnTo>
                    <a:pt x="58" y="1"/>
                  </a:lnTo>
                  <a:lnTo>
                    <a:pt x="44" y="5"/>
                  </a:lnTo>
                  <a:lnTo>
                    <a:pt x="33" y="11"/>
                  </a:lnTo>
                  <a:lnTo>
                    <a:pt x="21" y="20"/>
                  </a:lnTo>
                  <a:lnTo>
                    <a:pt x="12" y="32"/>
                  </a:lnTo>
                  <a:lnTo>
                    <a:pt x="5" y="44"/>
                  </a:lnTo>
                  <a:lnTo>
                    <a:pt x="1" y="58"/>
                  </a:lnTo>
                  <a:lnTo>
                    <a:pt x="0" y="72"/>
                  </a:lnTo>
                  <a:lnTo>
                    <a:pt x="1" y="88"/>
                  </a:lnTo>
                  <a:lnTo>
                    <a:pt x="5" y="101"/>
                  </a:lnTo>
                  <a:lnTo>
                    <a:pt x="12" y="114"/>
                  </a:lnTo>
                  <a:lnTo>
                    <a:pt x="21" y="124"/>
                  </a:lnTo>
                  <a:lnTo>
                    <a:pt x="33" y="133"/>
                  </a:lnTo>
                  <a:lnTo>
                    <a:pt x="44" y="140"/>
                  </a:lnTo>
                  <a:lnTo>
                    <a:pt x="58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8" y="145"/>
                  </a:lnTo>
                  <a:lnTo>
                    <a:pt x="101" y="140"/>
                  </a:lnTo>
                  <a:lnTo>
                    <a:pt x="114" y="133"/>
                  </a:lnTo>
                  <a:lnTo>
                    <a:pt x="125" y="124"/>
                  </a:lnTo>
                  <a:lnTo>
                    <a:pt x="134" y="114"/>
                  </a:lnTo>
                  <a:lnTo>
                    <a:pt x="140" y="101"/>
                  </a:lnTo>
                  <a:lnTo>
                    <a:pt x="145" y="88"/>
                  </a:lnTo>
                  <a:lnTo>
                    <a:pt x="147" y="72"/>
                  </a:lnTo>
                  <a:lnTo>
                    <a:pt x="145" y="58"/>
                  </a:lnTo>
                  <a:lnTo>
                    <a:pt x="140" y="44"/>
                  </a:lnTo>
                  <a:lnTo>
                    <a:pt x="134" y="32"/>
                  </a:lnTo>
                  <a:lnTo>
                    <a:pt x="125" y="20"/>
                  </a:lnTo>
                  <a:lnTo>
                    <a:pt x="114" y="11"/>
                  </a:lnTo>
                  <a:lnTo>
                    <a:pt x="101" y="5"/>
                  </a:lnTo>
                  <a:lnTo>
                    <a:pt x="88" y="1"/>
                  </a:lnTo>
                  <a:lnTo>
                    <a:pt x="73" y="0"/>
                  </a:lnTo>
                  <a:lnTo>
                    <a:pt x="73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61" name="Freeform 89"/>
            <p:cNvSpPr>
              <a:spLocks/>
            </p:cNvSpPr>
            <p:nvPr/>
          </p:nvSpPr>
          <p:spPr bwMode="auto">
            <a:xfrm>
              <a:off x="4390" y="2614"/>
              <a:ext cx="49" cy="4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0" y="0"/>
                </a:cxn>
                <a:cxn ang="0">
                  <a:pos x="73" y="146"/>
                </a:cxn>
                <a:cxn ang="0">
                  <a:pos x="147" y="0"/>
                </a:cxn>
                <a:cxn ang="0">
                  <a:pos x="147" y="0"/>
                </a:cxn>
              </a:cxnLst>
              <a:rect l="0" t="0" r="r" b="b"/>
              <a:pathLst>
                <a:path w="147" h="146">
                  <a:moveTo>
                    <a:pt x="147" y="0"/>
                  </a:moveTo>
                  <a:lnTo>
                    <a:pt x="0" y="0"/>
                  </a:lnTo>
                  <a:lnTo>
                    <a:pt x="73" y="146"/>
                  </a:lnTo>
                  <a:lnTo>
                    <a:pt x="147" y="0"/>
                  </a:lnTo>
                  <a:lnTo>
                    <a:pt x="147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62" name="Line 90"/>
            <p:cNvSpPr>
              <a:spLocks noChangeShapeType="1"/>
            </p:cNvSpPr>
            <p:nvPr/>
          </p:nvSpPr>
          <p:spPr bwMode="auto">
            <a:xfrm>
              <a:off x="4415" y="1879"/>
              <a:ext cx="1" cy="735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63" name="Rectangle 91"/>
            <p:cNvSpPr>
              <a:spLocks noChangeArrowheads="1"/>
            </p:cNvSpPr>
            <p:nvPr/>
          </p:nvSpPr>
          <p:spPr bwMode="auto">
            <a:xfrm>
              <a:off x="937" y="1630"/>
              <a:ext cx="3690" cy="151"/>
            </a:xfrm>
            <a:prstGeom prst="rect">
              <a:avLst/>
            </a:prstGeom>
            <a:solidFill>
              <a:srgbClr val="66CC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64" name="Rectangle 92"/>
            <p:cNvSpPr>
              <a:spLocks noChangeArrowheads="1"/>
            </p:cNvSpPr>
            <p:nvPr/>
          </p:nvSpPr>
          <p:spPr bwMode="auto">
            <a:xfrm>
              <a:off x="937" y="1630"/>
              <a:ext cx="3690" cy="151"/>
            </a:xfrm>
            <a:prstGeom prst="rect">
              <a:avLst/>
            </a:prstGeom>
            <a:noFill/>
            <a:ln w="1588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65" name="Rectangle 93"/>
            <p:cNvSpPr>
              <a:spLocks noChangeArrowheads="1"/>
            </p:cNvSpPr>
            <p:nvPr/>
          </p:nvSpPr>
          <p:spPr bwMode="auto">
            <a:xfrm>
              <a:off x="1941" y="1664"/>
              <a:ext cx="164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Drift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66" name="Rectangle 94"/>
            <p:cNvSpPr>
              <a:spLocks noChangeArrowheads="1"/>
            </p:cNvSpPr>
            <p:nvPr/>
          </p:nvSpPr>
          <p:spPr bwMode="auto">
            <a:xfrm>
              <a:off x="2067" y="1664"/>
              <a:ext cx="72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, 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67" name="Rectangle 95"/>
            <p:cNvSpPr>
              <a:spLocks noChangeArrowheads="1"/>
            </p:cNvSpPr>
            <p:nvPr/>
          </p:nvSpPr>
          <p:spPr bwMode="auto">
            <a:xfrm>
              <a:off x="2106" y="1664"/>
              <a:ext cx="393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vedlikehold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68" name="Rectangle 96"/>
            <p:cNvSpPr>
              <a:spLocks noChangeArrowheads="1"/>
            </p:cNvSpPr>
            <p:nvPr/>
          </p:nvSpPr>
          <p:spPr bwMode="auto">
            <a:xfrm>
              <a:off x="2452" y="1664"/>
              <a:ext cx="72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, 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69" name="Rectangle 97"/>
            <p:cNvSpPr>
              <a:spLocks noChangeArrowheads="1"/>
            </p:cNvSpPr>
            <p:nvPr/>
          </p:nvSpPr>
          <p:spPr bwMode="auto">
            <a:xfrm>
              <a:off x="2490" y="1664"/>
              <a:ext cx="745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forvaltning og utvikling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70" name="Rectangle 98"/>
            <p:cNvSpPr>
              <a:spLocks noChangeArrowheads="1"/>
            </p:cNvSpPr>
            <p:nvPr/>
          </p:nvSpPr>
          <p:spPr bwMode="auto">
            <a:xfrm>
              <a:off x="3174" y="1664"/>
              <a:ext cx="72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, 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71" name="Rectangle 99"/>
            <p:cNvSpPr>
              <a:spLocks noChangeArrowheads="1"/>
            </p:cNvSpPr>
            <p:nvPr/>
          </p:nvSpPr>
          <p:spPr bwMode="auto">
            <a:xfrm>
              <a:off x="3212" y="1664"/>
              <a:ext cx="482" cy="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servicesenter </a:t>
              </a:r>
              <a:endParaRPr kumimoji="0" lang="nb-NO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72" name="Freeform 100"/>
            <p:cNvSpPr>
              <a:spLocks noEditPoints="1"/>
            </p:cNvSpPr>
            <p:nvPr/>
          </p:nvSpPr>
          <p:spPr bwMode="auto">
            <a:xfrm>
              <a:off x="1451" y="1830"/>
              <a:ext cx="50" cy="83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60" y="3"/>
                </a:cxn>
                <a:cxn ang="0">
                  <a:pos x="45" y="7"/>
                </a:cxn>
                <a:cxn ang="0">
                  <a:pos x="32" y="13"/>
                </a:cxn>
                <a:cxn ang="0">
                  <a:pos x="22" y="22"/>
                </a:cxn>
                <a:cxn ang="0">
                  <a:pos x="13" y="33"/>
                </a:cxn>
                <a:cxn ang="0">
                  <a:pos x="7" y="46"/>
                </a:cxn>
                <a:cxn ang="0">
                  <a:pos x="1" y="60"/>
                </a:cxn>
                <a:cxn ang="0">
                  <a:pos x="0" y="74"/>
                </a:cxn>
                <a:cxn ang="0">
                  <a:pos x="1" y="90"/>
                </a:cxn>
                <a:cxn ang="0">
                  <a:pos x="7" y="103"/>
                </a:cxn>
                <a:cxn ang="0">
                  <a:pos x="13" y="116"/>
                </a:cxn>
                <a:cxn ang="0">
                  <a:pos x="22" y="126"/>
                </a:cxn>
                <a:cxn ang="0">
                  <a:pos x="32" y="135"/>
                </a:cxn>
                <a:cxn ang="0">
                  <a:pos x="45" y="142"/>
                </a:cxn>
                <a:cxn ang="0">
                  <a:pos x="60" y="147"/>
                </a:cxn>
                <a:cxn ang="0">
                  <a:pos x="74" y="148"/>
                </a:cxn>
                <a:cxn ang="0">
                  <a:pos x="74" y="148"/>
                </a:cxn>
                <a:cxn ang="0">
                  <a:pos x="88" y="147"/>
                </a:cxn>
                <a:cxn ang="0">
                  <a:pos x="102" y="142"/>
                </a:cxn>
                <a:cxn ang="0">
                  <a:pos x="115" y="135"/>
                </a:cxn>
                <a:cxn ang="0">
                  <a:pos x="126" y="126"/>
                </a:cxn>
                <a:cxn ang="0">
                  <a:pos x="135" y="116"/>
                </a:cxn>
                <a:cxn ang="0">
                  <a:pos x="141" y="103"/>
                </a:cxn>
                <a:cxn ang="0">
                  <a:pos x="147" y="90"/>
                </a:cxn>
                <a:cxn ang="0">
                  <a:pos x="148" y="74"/>
                </a:cxn>
                <a:cxn ang="0">
                  <a:pos x="147" y="60"/>
                </a:cxn>
                <a:cxn ang="0">
                  <a:pos x="141" y="46"/>
                </a:cxn>
                <a:cxn ang="0">
                  <a:pos x="135" y="33"/>
                </a:cxn>
                <a:cxn ang="0">
                  <a:pos x="126" y="22"/>
                </a:cxn>
                <a:cxn ang="0">
                  <a:pos x="115" y="13"/>
                </a:cxn>
                <a:cxn ang="0">
                  <a:pos x="102" y="7"/>
                </a:cxn>
                <a:cxn ang="0">
                  <a:pos x="88" y="3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8" y="2352"/>
                </a:cxn>
                <a:cxn ang="0">
                  <a:pos x="0" y="2352"/>
                </a:cxn>
                <a:cxn ang="0">
                  <a:pos x="74" y="2498"/>
                </a:cxn>
                <a:cxn ang="0">
                  <a:pos x="148" y="2352"/>
                </a:cxn>
                <a:cxn ang="0">
                  <a:pos x="148" y="2352"/>
                </a:cxn>
              </a:cxnLst>
              <a:rect l="0" t="0" r="r" b="b"/>
              <a:pathLst>
                <a:path w="148" h="2498">
                  <a:moveTo>
                    <a:pt x="74" y="0"/>
                  </a:moveTo>
                  <a:lnTo>
                    <a:pt x="60" y="3"/>
                  </a:lnTo>
                  <a:lnTo>
                    <a:pt x="45" y="7"/>
                  </a:lnTo>
                  <a:lnTo>
                    <a:pt x="32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7" y="46"/>
                  </a:lnTo>
                  <a:lnTo>
                    <a:pt x="1" y="60"/>
                  </a:lnTo>
                  <a:lnTo>
                    <a:pt x="0" y="74"/>
                  </a:lnTo>
                  <a:lnTo>
                    <a:pt x="1" y="90"/>
                  </a:lnTo>
                  <a:lnTo>
                    <a:pt x="7" y="103"/>
                  </a:lnTo>
                  <a:lnTo>
                    <a:pt x="13" y="116"/>
                  </a:lnTo>
                  <a:lnTo>
                    <a:pt x="22" y="126"/>
                  </a:lnTo>
                  <a:lnTo>
                    <a:pt x="32" y="135"/>
                  </a:lnTo>
                  <a:lnTo>
                    <a:pt x="45" y="142"/>
                  </a:lnTo>
                  <a:lnTo>
                    <a:pt x="60" y="147"/>
                  </a:lnTo>
                  <a:lnTo>
                    <a:pt x="74" y="148"/>
                  </a:lnTo>
                  <a:lnTo>
                    <a:pt x="74" y="148"/>
                  </a:lnTo>
                  <a:lnTo>
                    <a:pt x="88" y="147"/>
                  </a:lnTo>
                  <a:lnTo>
                    <a:pt x="102" y="142"/>
                  </a:lnTo>
                  <a:lnTo>
                    <a:pt x="115" y="135"/>
                  </a:lnTo>
                  <a:lnTo>
                    <a:pt x="126" y="126"/>
                  </a:lnTo>
                  <a:lnTo>
                    <a:pt x="135" y="116"/>
                  </a:lnTo>
                  <a:lnTo>
                    <a:pt x="141" y="103"/>
                  </a:lnTo>
                  <a:lnTo>
                    <a:pt x="147" y="90"/>
                  </a:lnTo>
                  <a:lnTo>
                    <a:pt x="148" y="74"/>
                  </a:lnTo>
                  <a:lnTo>
                    <a:pt x="147" y="60"/>
                  </a:lnTo>
                  <a:lnTo>
                    <a:pt x="141" y="46"/>
                  </a:lnTo>
                  <a:lnTo>
                    <a:pt x="135" y="33"/>
                  </a:lnTo>
                  <a:lnTo>
                    <a:pt x="126" y="22"/>
                  </a:lnTo>
                  <a:lnTo>
                    <a:pt x="115" y="13"/>
                  </a:lnTo>
                  <a:lnTo>
                    <a:pt x="102" y="7"/>
                  </a:lnTo>
                  <a:lnTo>
                    <a:pt x="88" y="3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8" y="2352"/>
                  </a:moveTo>
                  <a:lnTo>
                    <a:pt x="0" y="2352"/>
                  </a:lnTo>
                  <a:lnTo>
                    <a:pt x="74" y="2498"/>
                  </a:lnTo>
                  <a:lnTo>
                    <a:pt x="148" y="2352"/>
                  </a:lnTo>
                  <a:lnTo>
                    <a:pt x="148" y="2352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73" name="Freeform 101"/>
            <p:cNvSpPr>
              <a:spLocks/>
            </p:cNvSpPr>
            <p:nvPr/>
          </p:nvSpPr>
          <p:spPr bwMode="auto">
            <a:xfrm>
              <a:off x="1451" y="1830"/>
              <a:ext cx="50" cy="49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60" y="3"/>
                </a:cxn>
                <a:cxn ang="0">
                  <a:pos x="45" y="7"/>
                </a:cxn>
                <a:cxn ang="0">
                  <a:pos x="32" y="13"/>
                </a:cxn>
                <a:cxn ang="0">
                  <a:pos x="22" y="22"/>
                </a:cxn>
                <a:cxn ang="0">
                  <a:pos x="13" y="33"/>
                </a:cxn>
                <a:cxn ang="0">
                  <a:pos x="7" y="46"/>
                </a:cxn>
                <a:cxn ang="0">
                  <a:pos x="1" y="60"/>
                </a:cxn>
                <a:cxn ang="0">
                  <a:pos x="0" y="74"/>
                </a:cxn>
                <a:cxn ang="0">
                  <a:pos x="1" y="90"/>
                </a:cxn>
                <a:cxn ang="0">
                  <a:pos x="7" y="103"/>
                </a:cxn>
                <a:cxn ang="0">
                  <a:pos x="13" y="116"/>
                </a:cxn>
                <a:cxn ang="0">
                  <a:pos x="22" y="126"/>
                </a:cxn>
                <a:cxn ang="0">
                  <a:pos x="32" y="135"/>
                </a:cxn>
                <a:cxn ang="0">
                  <a:pos x="45" y="142"/>
                </a:cxn>
                <a:cxn ang="0">
                  <a:pos x="60" y="147"/>
                </a:cxn>
                <a:cxn ang="0">
                  <a:pos x="74" y="148"/>
                </a:cxn>
                <a:cxn ang="0">
                  <a:pos x="74" y="148"/>
                </a:cxn>
                <a:cxn ang="0">
                  <a:pos x="88" y="147"/>
                </a:cxn>
                <a:cxn ang="0">
                  <a:pos x="102" y="142"/>
                </a:cxn>
                <a:cxn ang="0">
                  <a:pos x="115" y="135"/>
                </a:cxn>
                <a:cxn ang="0">
                  <a:pos x="126" y="126"/>
                </a:cxn>
                <a:cxn ang="0">
                  <a:pos x="135" y="116"/>
                </a:cxn>
                <a:cxn ang="0">
                  <a:pos x="141" y="103"/>
                </a:cxn>
                <a:cxn ang="0">
                  <a:pos x="147" y="90"/>
                </a:cxn>
                <a:cxn ang="0">
                  <a:pos x="148" y="74"/>
                </a:cxn>
                <a:cxn ang="0">
                  <a:pos x="147" y="60"/>
                </a:cxn>
                <a:cxn ang="0">
                  <a:pos x="141" y="46"/>
                </a:cxn>
                <a:cxn ang="0">
                  <a:pos x="135" y="33"/>
                </a:cxn>
                <a:cxn ang="0">
                  <a:pos x="126" y="22"/>
                </a:cxn>
                <a:cxn ang="0">
                  <a:pos x="115" y="13"/>
                </a:cxn>
                <a:cxn ang="0">
                  <a:pos x="102" y="7"/>
                </a:cxn>
                <a:cxn ang="0">
                  <a:pos x="88" y="3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8" h="148">
                  <a:moveTo>
                    <a:pt x="74" y="0"/>
                  </a:moveTo>
                  <a:lnTo>
                    <a:pt x="60" y="3"/>
                  </a:lnTo>
                  <a:lnTo>
                    <a:pt x="45" y="7"/>
                  </a:lnTo>
                  <a:lnTo>
                    <a:pt x="32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7" y="46"/>
                  </a:lnTo>
                  <a:lnTo>
                    <a:pt x="1" y="60"/>
                  </a:lnTo>
                  <a:lnTo>
                    <a:pt x="0" y="74"/>
                  </a:lnTo>
                  <a:lnTo>
                    <a:pt x="1" y="90"/>
                  </a:lnTo>
                  <a:lnTo>
                    <a:pt x="7" y="103"/>
                  </a:lnTo>
                  <a:lnTo>
                    <a:pt x="13" y="116"/>
                  </a:lnTo>
                  <a:lnTo>
                    <a:pt x="22" y="126"/>
                  </a:lnTo>
                  <a:lnTo>
                    <a:pt x="32" y="135"/>
                  </a:lnTo>
                  <a:lnTo>
                    <a:pt x="45" y="142"/>
                  </a:lnTo>
                  <a:lnTo>
                    <a:pt x="60" y="147"/>
                  </a:lnTo>
                  <a:lnTo>
                    <a:pt x="74" y="148"/>
                  </a:lnTo>
                  <a:lnTo>
                    <a:pt x="74" y="148"/>
                  </a:lnTo>
                  <a:lnTo>
                    <a:pt x="88" y="147"/>
                  </a:lnTo>
                  <a:lnTo>
                    <a:pt x="102" y="142"/>
                  </a:lnTo>
                  <a:lnTo>
                    <a:pt x="115" y="135"/>
                  </a:lnTo>
                  <a:lnTo>
                    <a:pt x="126" y="126"/>
                  </a:lnTo>
                  <a:lnTo>
                    <a:pt x="135" y="116"/>
                  </a:lnTo>
                  <a:lnTo>
                    <a:pt x="141" y="103"/>
                  </a:lnTo>
                  <a:lnTo>
                    <a:pt x="147" y="90"/>
                  </a:lnTo>
                  <a:lnTo>
                    <a:pt x="148" y="74"/>
                  </a:lnTo>
                  <a:lnTo>
                    <a:pt x="147" y="60"/>
                  </a:lnTo>
                  <a:lnTo>
                    <a:pt x="141" y="46"/>
                  </a:lnTo>
                  <a:lnTo>
                    <a:pt x="135" y="33"/>
                  </a:lnTo>
                  <a:lnTo>
                    <a:pt x="126" y="22"/>
                  </a:lnTo>
                  <a:lnTo>
                    <a:pt x="115" y="13"/>
                  </a:lnTo>
                  <a:lnTo>
                    <a:pt x="102" y="7"/>
                  </a:lnTo>
                  <a:lnTo>
                    <a:pt x="88" y="3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74" name="Freeform 102"/>
            <p:cNvSpPr>
              <a:spLocks/>
            </p:cNvSpPr>
            <p:nvPr/>
          </p:nvSpPr>
          <p:spPr bwMode="auto">
            <a:xfrm>
              <a:off x="1451" y="2614"/>
              <a:ext cx="50" cy="48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8" y="0"/>
                </a:cxn>
                <a:cxn ang="0">
                  <a:pos x="148" y="0"/>
                </a:cxn>
              </a:cxnLst>
              <a:rect l="0" t="0" r="r" b="b"/>
              <a:pathLst>
                <a:path w="148" h="146">
                  <a:moveTo>
                    <a:pt x="148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8" y="0"/>
                  </a:lnTo>
                  <a:lnTo>
                    <a:pt x="148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75" name="Line 103"/>
            <p:cNvSpPr>
              <a:spLocks noChangeShapeType="1"/>
            </p:cNvSpPr>
            <p:nvPr/>
          </p:nvSpPr>
          <p:spPr bwMode="auto">
            <a:xfrm>
              <a:off x="1476" y="1879"/>
              <a:ext cx="1" cy="735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76" name="Freeform 104"/>
            <p:cNvSpPr>
              <a:spLocks noEditPoints="1"/>
            </p:cNvSpPr>
            <p:nvPr/>
          </p:nvSpPr>
          <p:spPr bwMode="auto">
            <a:xfrm>
              <a:off x="1035" y="1708"/>
              <a:ext cx="49" cy="954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60" y="1"/>
                </a:cxn>
                <a:cxn ang="0">
                  <a:pos x="45" y="5"/>
                </a:cxn>
                <a:cxn ang="0">
                  <a:pos x="34" y="13"/>
                </a:cxn>
                <a:cxn ang="0">
                  <a:pos x="22" y="22"/>
                </a:cxn>
                <a:cxn ang="0">
                  <a:pos x="13" y="32"/>
                </a:cxn>
                <a:cxn ang="0">
                  <a:pos x="6" y="45"/>
                </a:cxn>
                <a:cxn ang="0">
                  <a:pos x="2" y="58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6" y="102"/>
                </a:cxn>
                <a:cxn ang="0">
                  <a:pos x="13" y="114"/>
                </a:cxn>
                <a:cxn ang="0">
                  <a:pos x="22" y="125"/>
                </a:cxn>
                <a:cxn ang="0">
                  <a:pos x="34" y="134"/>
                </a:cxn>
                <a:cxn ang="0">
                  <a:pos x="45" y="141"/>
                </a:cxn>
                <a:cxn ang="0">
                  <a:pos x="60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9" y="145"/>
                </a:cxn>
                <a:cxn ang="0">
                  <a:pos x="102" y="141"/>
                </a:cxn>
                <a:cxn ang="0">
                  <a:pos x="115" y="134"/>
                </a:cxn>
                <a:cxn ang="0">
                  <a:pos x="126" y="125"/>
                </a:cxn>
                <a:cxn ang="0">
                  <a:pos x="135" y="114"/>
                </a:cxn>
                <a:cxn ang="0">
                  <a:pos x="141" y="102"/>
                </a:cxn>
                <a:cxn ang="0">
                  <a:pos x="146" y="88"/>
                </a:cxn>
                <a:cxn ang="0">
                  <a:pos x="148" y="74"/>
                </a:cxn>
                <a:cxn ang="0">
                  <a:pos x="146" y="58"/>
                </a:cxn>
                <a:cxn ang="0">
                  <a:pos x="141" y="45"/>
                </a:cxn>
                <a:cxn ang="0">
                  <a:pos x="135" y="32"/>
                </a:cxn>
                <a:cxn ang="0">
                  <a:pos x="126" y="22"/>
                </a:cxn>
                <a:cxn ang="0">
                  <a:pos x="115" y="13"/>
                </a:cxn>
                <a:cxn ang="0">
                  <a:pos x="102" y="5"/>
                </a:cxn>
                <a:cxn ang="0">
                  <a:pos x="89" y="1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8" y="2718"/>
                </a:cxn>
                <a:cxn ang="0">
                  <a:pos x="0" y="2718"/>
                </a:cxn>
                <a:cxn ang="0">
                  <a:pos x="74" y="2864"/>
                </a:cxn>
                <a:cxn ang="0">
                  <a:pos x="148" y="2718"/>
                </a:cxn>
                <a:cxn ang="0">
                  <a:pos x="148" y="2718"/>
                </a:cxn>
              </a:cxnLst>
              <a:rect l="0" t="0" r="r" b="b"/>
              <a:pathLst>
                <a:path w="148" h="2864">
                  <a:moveTo>
                    <a:pt x="74" y="0"/>
                  </a:moveTo>
                  <a:lnTo>
                    <a:pt x="60" y="1"/>
                  </a:lnTo>
                  <a:lnTo>
                    <a:pt x="45" y="5"/>
                  </a:lnTo>
                  <a:lnTo>
                    <a:pt x="34" y="13"/>
                  </a:lnTo>
                  <a:lnTo>
                    <a:pt x="22" y="22"/>
                  </a:lnTo>
                  <a:lnTo>
                    <a:pt x="13" y="32"/>
                  </a:lnTo>
                  <a:lnTo>
                    <a:pt x="6" y="45"/>
                  </a:lnTo>
                  <a:lnTo>
                    <a:pt x="2" y="58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6" y="102"/>
                  </a:lnTo>
                  <a:lnTo>
                    <a:pt x="13" y="114"/>
                  </a:lnTo>
                  <a:lnTo>
                    <a:pt x="22" y="125"/>
                  </a:lnTo>
                  <a:lnTo>
                    <a:pt x="34" y="134"/>
                  </a:lnTo>
                  <a:lnTo>
                    <a:pt x="45" y="141"/>
                  </a:lnTo>
                  <a:lnTo>
                    <a:pt x="60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9" y="145"/>
                  </a:lnTo>
                  <a:lnTo>
                    <a:pt x="102" y="141"/>
                  </a:lnTo>
                  <a:lnTo>
                    <a:pt x="115" y="134"/>
                  </a:lnTo>
                  <a:lnTo>
                    <a:pt x="126" y="125"/>
                  </a:lnTo>
                  <a:lnTo>
                    <a:pt x="135" y="114"/>
                  </a:lnTo>
                  <a:lnTo>
                    <a:pt x="141" y="102"/>
                  </a:lnTo>
                  <a:lnTo>
                    <a:pt x="146" y="88"/>
                  </a:lnTo>
                  <a:lnTo>
                    <a:pt x="148" y="74"/>
                  </a:lnTo>
                  <a:lnTo>
                    <a:pt x="146" y="58"/>
                  </a:lnTo>
                  <a:lnTo>
                    <a:pt x="141" y="45"/>
                  </a:lnTo>
                  <a:lnTo>
                    <a:pt x="135" y="32"/>
                  </a:lnTo>
                  <a:lnTo>
                    <a:pt x="126" y="22"/>
                  </a:lnTo>
                  <a:lnTo>
                    <a:pt x="115" y="13"/>
                  </a:lnTo>
                  <a:lnTo>
                    <a:pt x="102" y="5"/>
                  </a:lnTo>
                  <a:lnTo>
                    <a:pt x="89" y="1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8" y="2718"/>
                  </a:moveTo>
                  <a:lnTo>
                    <a:pt x="0" y="2718"/>
                  </a:lnTo>
                  <a:lnTo>
                    <a:pt x="74" y="2864"/>
                  </a:lnTo>
                  <a:lnTo>
                    <a:pt x="148" y="2718"/>
                  </a:lnTo>
                  <a:lnTo>
                    <a:pt x="148" y="2718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77" name="Freeform 105"/>
            <p:cNvSpPr>
              <a:spLocks/>
            </p:cNvSpPr>
            <p:nvPr/>
          </p:nvSpPr>
          <p:spPr bwMode="auto">
            <a:xfrm>
              <a:off x="1035" y="1708"/>
              <a:ext cx="49" cy="48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60" y="1"/>
                </a:cxn>
                <a:cxn ang="0">
                  <a:pos x="45" y="5"/>
                </a:cxn>
                <a:cxn ang="0">
                  <a:pos x="34" y="13"/>
                </a:cxn>
                <a:cxn ang="0">
                  <a:pos x="22" y="22"/>
                </a:cxn>
                <a:cxn ang="0">
                  <a:pos x="13" y="32"/>
                </a:cxn>
                <a:cxn ang="0">
                  <a:pos x="6" y="45"/>
                </a:cxn>
                <a:cxn ang="0">
                  <a:pos x="2" y="58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6" y="102"/>
                </a:cxn>
                <a:cxn ang="0">
                  <a:pos x="13" y="114"/>
                </a:cxn>
                <a:cxn ang="0">
                  <a:pos x="22" y="125"/>
                </a:cxn>
                <a:cxn ang="0">
                  <a:pos x="34" y="134"/>
                </a:cxn>
                <a:cxn ang="0">
                  <a:pos x="45" y="141"/>
                </a:cxn>
                <a:cxn ang="0">
                  <a:pos x="60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9" y="145"/>
                </a:cxn>
                <a:cxn ang="0">
                  <a:pos x="102" y="141"/>
                </a:cxn>
                <a:cxn ang="0">
                  <a:pos x="115" y="134"/>
                </a:cxn>
                <a:cxn ang="0">
                  <a:pos x="126" y="125"/>
                </a:cxn>
                <a:cxn ang="0">
                  <a:pos x="135" y="114"/>
                </a:cxn>
                <a:cxn ang="0">
                  <a:pos x="141" y="102"/>
                </a:cxn>
                <a:cxn ang="0">
                  <a:pos x="146" y="88"/>
                </a:cxn>
                <a:cxn ang="0">
                  <a:pos x="148" y="74"/>
                </a:cxn>
                <a:cxn ang="0">
                  <a:pos x="146" y="58"/>
                </a:cxn>
                <a:cxn ang="0">
                  <a:pos x="141" y="45"/>
                </a:cxn>
                <a:cxn ang="0">
                  <a:pos x="135" y="32"/>
                </a:cxn>
                <a:cxn ang="0">
                  <a:pos x="126" y="22"/>
                </a:cxn>
                <a:cxn ang="0">
                  <a:pos x="115" y="13"/>
                </a:cxn>
                <a:cxn ang="0">
                  <a:pos x="102" y="5"/>
                </a:cxn>
                <a:cxn ang="0">
                  <a:pos x="89" y="1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8" h="146">
                  <a:moveTo>
                    <a:pt x="74" y="0"/>
                  </a:moveTo>
                  <a:lnTo>
                    <a:pt x="60" y="1"/>
                  </a:lnTo>
                  <a:lnTo>
                    <a:pt x="45" y="5"/>
                  </a:lnTo>
                  <a:lnTo>
                    <a:pt x="34" y="13"/>
                  </a:lnTo>
                  <a:lnTo>
                    <a:pt x="22" y="22"/>
                  </a:lnTo>
                  <a:lnTo>
                    <a:pt x="13" y="32"/>
                  </a:lnTo>
                  <a:lnTo>
                    <a:pt x="6" y="45"/>
                  </a:lnTo>
                  <a:lnTo>
                    <a:pt x="2" y="58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6" y="102"/>
                  </a:lnTo>
                  <a:lnTo>
                    <a:pt x="13" y="114"/>
                  </a:lnTo>
                  <a:lnTo>
                    <a:pt x="22" y="125"/>
                  </a:lnTo>
                  <a:lnTo>
                    <a:pt x="34" y="134"/>
                  </a:lnTo>
                  <a:lnTo>
                    <a:pt x="45" y="141"/>
                  </a:lnTo>
                  <a:lnTo>
                    <a:pt x="60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9" y="145"/>
                  </a:lnTo>
                  <a:lnTo>
                    <a:pt x="102" y="141"/>
                  </a:lnTo>
                  <a:lnTo>
                    <a:pt x="115" y="134"/>
                  </a:lnTo>
                  <a:lnTo>
                    <a:pt x="126" y="125"/>
                  </a:lnTo>
                  <a:lnTo>
                    <a:pt x="135" y="114"/>
                  </a:lnTo>
                  <a:lnTo>
                    <a:pt x="141" y="102"/>
                  </a:lnTo>
                  <a:lnTo>
                    <a:pt x="146" y="88"/>
                  </a:lnTo>
                  <a:lnTo>
                    <a:pt x="148" y="74"/>
                  </a:lnTo>
                  <a:lnTo>
                    <a:pt x="146" y="58"/>
                  </a:lnTo>
                  <a:lnTo>
                    <a:pt x="141" y="45"/>
                  </a:lnTo>
                  <a:lnTo>
                    <a:pt x="135" y="32"/>
                  </a:lnTo>
                  <a:lnTo>
                    <a:pt x="126" y="22"/>
                  </a:lnTo>
                  <a:lnTo>
                    <a:pt x="115" y="13"/>
                  </a:lnTo>
                  <a:lnTo>
                    <a:pt x="102" y="5"/>
                  </a:lnTo>
                  <a:lnTo>
                    <a:pt x="89" y="1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78" name="Freeform 106"/>
            <p:cNvSpPr>
              <a:spLocks/>
            </p:cNvSpPr>
            <p:nvPr/>
          </p:nvSpPr>
          <p:spPr bwMode="auto">
            <a:xfrm>
              <a:off x="1035" y="2614"/>
              <a:ext cx="49" cy="48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8" y="0"/>
                </a:cxn>
                <a:cxn ang="0">
                  <a:pos x="148" y="0"/>
                </a:cxn>
              </a:cxnLst>
              <a:rect l="0" t="0" r="r" b="b"/>
              <a:pathLst>
                <a:path w="148" h="146">
                  <a:moveTo>
                    <a:pt x="148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8" y="0"/>
                  </a:lnTo>
                  <a:lnTo>
                    <a:pt x="148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79" name="Line 107"/>
            <p:cNvSpPr>
              <a:spLocks noChangeShapeType="1"/>
            </p:cNvSpPr>
            <p:nvPr/>
          </p:nvSpPr>
          <p:spPr bwMode="auto">
            <a:xfrm>
              <a:off x="1060" y="1756"/>
              <a:ext cx="1" cy="858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0" name="Freeform 108"/>
            <p:cNvSpPr>
              <a:spLocks noEditPoints="1"/>
            </p:cNvSpPr>
            <p:nvPr/>
          </p:nvSpPr>
          <p:spPr bwMode="auto">
            <a:xfrm>
              <a:off x="2456" y="1708"/>
              <a:ext cx="48" cy="95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8" y="1"/>
                </a:cxn>
                <a:cxn ang="0">
                  <a:pos x="44" y="5"/>
                </a:cxn>
                <a:cxn ang="0">
                  <a:pos x="32" y="13"/>
                </a:cxn>
                <a:cxn ang="0">
                  <a:pos x="21" y="22"/>
                </a:cxn>
                <a:cxn ang="0">
                  <a:pos x="12" y="32"/>
                </a:cxn>
                <a:cxn ang="0">
                  <a:pos x="5" y="45"/>
                </a:cxn>
                <a:cxn ang="0">
                  <a:pos x="1" y="58"/>
                </a:cxn>
                <a:cxn ang="0">
                  <a:pos x="0" y="74"/>
                </a:cxn>
                <a:cxn ang="0">
                  <a:pos x="1" y="88"/>
                </a:cxn>
                <a:cxn ang="0">
                  <a:pos x="5" y="102"/>
                </a:cxn>
                <a:cxn ang="0">
                  <a:pos x="12" y="114"/>
                </a:cxn>
                <a:cxn ang="0">
                  <a:pos x="21" y="125"/>
                </a:cxn>
                <a:cxn ang="0">
                  <a:pos x="32" y="134"/>
                </a:cxn>
                <a:cxn ang="0">
                  <a:pos x="44" y="141"/>
                </a:cxn>
                <a:cxn ang="0">
                  <a:pos x="58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8" y="145"/>
                </a:cxn>
                <a:cxn ang="0">
                  <a:pos x="101" y="141"/>
                </a:cxn>
                <a:cxn ang="0">
                  <a:pos x="114" y="134"/>
                </a:cxn>
                <a:cxn ang="0">
                  <a:pos x="124" y="125"/>
                </a:cxn>
                <a:cxn ang="0">
                  <a:pos x="133" y="114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6" y="74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3" y="32"/>
                </a:cxn>
                <a:cxn ang="0">
                  <a:pos x="124" y="22"/>
                </a:cxn>
                <a:cxn ang="0">
                  <a:pos x="114" y="13"/>
                </a:cxn>
                <a:cxn ang="0">
                  <a:pos x="101" y="5"/>
                </a:cxn>
                <a:cxn ang="0">
                  <a:pos x="88" y="1"/>
                </a:cxn>
                <a:cxn ang="0">
                  <a:pos x="73" y="0"/>
                </a:cxn>
                <a:cxn ang="0">
                  <a:pos x="73" y="0"/>
                </a:cxn>
                <a:cxn ang="0">
                  <a:pos x="146" y="2718"/>
                </a:cxn>
                <a:cxn ang="0">
                  <a:pos x="0" y="2718"/>
                </a:cxn>
                <a:cxn ang="0">
                  <a:pos x="73" y="2864"/>
                </a:cxn>
                <a:cxn ang="0">
                  <a:pos x="146" y="2718"/>
                </a:cxn>
                <a:cxn ang="0">
                  <a:pos x="146" y="2718"/>
                </a:cxn>
              </a:cxnLst>
              <a:rect l="0" t="0" r="r" b="b"/>
              <a:pathLst>
                <a:path w="146" h="2864">
                  <a:moveTo>
                    <a:pt x="73" y="0"/>
                  </a:moveTo>
                  <a:lnTo>
                    <a:pt x="58" y="1"/>
                  </a:lnTo>
                  <a:lnTo>
                    <a:pt x="44" y="5"/>
                  </a:lnTo>
                  <a:lnTo>
                    <a:pt x="32" y="13"/>
                  </a:lnTo>
                  <a:lnTo>
                    <a:pt x="21" y="22"/>
                  </a:lnTo>
                  <a:lnTo>
                    <a:pt x="12" y="32"/>
                  </a:lnTo>
                  <a:lnTo>
                    <a:pt x="5" y="45"/>
                  </a:lnTo>
                  <a:lnTo>
                    <a:pt x="1" y="58"/>
                  </a:lnTo>
                  <a:lnTo>
                    <a:pt x="0" y="74"/>
                  </a:lnTo>
                  <a:lnTo>
                    <a:pt x="1" y="88"/>
                  </a:lnTo>
                  <a:lnTo>
                    <a:pt x="5" y="102"/>
                  </a:lnTo>
                  <a:lnTo>
                    <a:pt x="12" y="114"/>
                  </a:lnTo>
                  <a:lnTo>
                    <a:pt x="21" y="125"/>
                  </a:lnTo>
                  <a:lnTo>
                    <a:pt x="32" y="134"/>
                  </a:lnTo>
                  <a:lnTo>
                    <a:pt x="44" y="141"/>
                  </a:lnTo>
                  <a:lnTo>
                    <a:pt x="58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8" y="145"/>
                  </a:lnTo>
                  <a:lnTo>
                    <a:pt x="101" y="141"/>
                  </a:lnTo>
                  <a:lnTo>
                    <a:pt x="114" y="134"/>
                  </a:lnTo>
                  <a:lnTo>
                    <a:pt x="124" y="125"/>
                  </a:lnTo>
                  <a:lnTo>
                    <a:pt x="133" y="114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6" y="74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3" y="32"/>
                  </a:lnTo>
                  <a:lnTo>
                    <a:pt x="124" y="22"/>
                  </a:lnTo>
                  <a:lnTo>
                    <a:pt x="114" y="13"/>
                  </a:lnTo>
                  <a:lnTo>
                    <a:pt x="101" y="5"/>
                  </a:lnTo>
                  <a:lnTo>
                    <a:pt x="88" y="1"/>
                  </a:lnTo>
                  <a:lnTo>
                    <a:pt x="73" y="0"/>
                  </a:lnTo>
                  <a:lnTo>
                    <a:pt x="73" y="0"/>
                  </a:lnTo>
                  <a:close/>
                  <a:moveTo>
                    <a:pt x="146" y="2718"/>
                  </a:moveTo>
                  <a:lnTo>
                    <a:pt x="0" y="2718"/>
                  </a:lnTo>
                  <a:lnTo>
                    <a:pt x="73" y="2864"/>
                  </a:lnTo>
                  <a:lnTo>
                    <a:pt x="146" y="2718"/>
                  </a:lnTo>
                  <a:lnTo>
                    <a:pt x="146" y="2718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1" name="Freeform 109"/>
            <p:cNvSpPr>
              <a:spLocks/>
            </p:cNvSpPr>
            <p:nvPr/>
          </p:nvSpPr>
          <p:spPr bwMode="auto">
            <a:xfrm>
              <a:off x="2456" y="1708"/>
              <a:ext cx="48" cy="48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8" y="1"/>
                </a:cxn>
                <a:cxn ang="0">
                  <a:pos x="44" y="5"/>
                </a:cxn>
                <a:cxn ang="0">
                  <a:pos x="32" y="13"/>
                </a:cxn>
                <a:cxn ang="0">
                  <a:pos x="21" y="22"/>
                </a:cxn>
                <a:cxn ang="0">
                  <a:pos x="12" y="32"/>
                </a:cxn>
                <a:cxn ang="0">
                  <a:pos x="5" y="45"/>
                </a:cxn>
                <a:cxn ang="0">
                  <a:pos x="1" y="58"/>
                </a:cxn>
                <a:cxn ang="0">
                  <a:pos x="0" y="74"/>
                </a:cxn>
                <a:cxn ang="0">
                  <a:pos x="1" y="88"/>
                </a:cxn>
                <a:cxn ang="0">
                  <a:pos x="5" y="102"/>
                </a:cxn>
                <a:cxn ang="0">
                  <a:pos x="12" y="114"/>
                </a:cxn>
                <a:cxn ang="0">
                  <a:pos x="21" y="125"/>
                </a:cxn>
                <a:cxn ang="0">
                  <a:pos x="32" y="134"/>
                </a:cxn>
                <a:cxn ang="0">
                  <a:pos x="44" y="141"/>
                </a:cxn>
                <a:cxn ang="0">
                  <a:pos x="58" y="145"/>
                </a:cxn>
                <a:cxn ang="0">
                  <a:pos x="73" y="146"/>
                </a:cxn>
                <a:cxn ang="0">
                  <a:pos x="73" y="146"/>
                </a:cxn>
                <a:cxn ang="0">
                  <a:pos x="88" y="145"/>
                </a:cxn>
                <a:cxn ang="0">
                  <a:pos x="101" y="141"/>
                </a:cxn>
                <a:cxn ang="0">
                  <a:pos x="114" y="134"/>
                </a:cxn>
                <a:cxn ang="0">
                  <a:pos x="124" y="125"/>
                </a:cxn>
                <a:cxn ang="0">
                  <a:pos x="133" y="114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6" y="74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3" y="32"/>
                </a:cxn>
                <a:cxn ang="0">
                  <a:pos x="124" y="22"/>
                </a:cxn>
                <a:cxn ang="0">
                  <a:pos x="114" y="13"/>
                </a:cxn>
                <a:cxn ang="0">
                  <a:pos x="101" y="5"/>
                </a:cxn>
                <a:cxn ang="0">
                  <a:pos x="88" y="1"/>
                </a:cxn>
                <a:cxn ang="0">
                  <a:pos x="73" y="0"/>
                </a:cxn>
                <a:cxn ang="0">
                  <a:pos x="73" y="0"/>
                </a:cxn>
              </a:cxnLst>
              <a:rect l="0" t="0" r="r" b="b"/>
              <a:pathLst>
                <a:path w="146" h="146">
                  <a:moveTo>
                    <a:pt x="73" y="0"/>
                  </a:moveTo>
                  <a:lnTo>
                    <a:pt x="58" y="1"/>
                  </a:lnTo>
                  <a:lnTo>
                    <a:pt x="44" y="5"/>
                  </a:lnTo>
                  <a:lnTo>
                    <a:pt x="32" y="13"/>
                  </a:lnTo>
                  <a:lnTo>
                    <a:pt x="21" y="22"/>
                  </a:lnTo>
                  <a:lnTo>
                    <a:pt x="12" y="32"/>
                  </a:lnTo>
                  <a:lnTo>
                    <a:pt x="5" y="45"/>
                  </a:lnTo>
                  <a:lnTo>
                    <a:pt x="1" y="58"/>
                  </a:lnTo>
                  <a:lnTo>
                    <a:pt x="0" y="74"/>
                  </a:lnTo>
                  <a:lnTo>
                    <a:pt x="1" y="88"/>
                  </a:lnTo>
                  <a:lnTo>
                    <a:pt x="5" y="102"/>
                  </a:lnTo>
                  <a:lnTo>
                    <a:pt x="12" y="114"/>
                  </a:lnTo>
                  <a:lnTo>
                    <a:pt x="21" y="125"/>
                  </a:lnTo>
                  <a:lnTo>
                    <a:pt x="32" y="134"/>
                  </a:lnTo>
                  <a:lnTo>
                    <a:pt x="44" y="141"/>
                  </a:lnTo>
                  <a:lnTo>
                    <a:pt x="58" y="145"/>
                  </a:lnTo>
                  <a:lnTo>
                    <a:pt x="73" y="146"/>
                  </a:lnTo>
                  <a:lnTo>
                    <a:pt x="73" y="146"/>
                  </a:lnTo>
                  <a:lnTo>
                    <a:pt x="88" y="145"/>
                  </a:lnTo>
                  <a:lnTo>
                    <a:pt x="101" y="141"/>
                  </a:lnTo>
                  <a:lnTo>
                    <a:pt x="114" y="134"/>
                  </a:lnTo>
                  <a:lnTo>
                    <a:pt x="124" y="125"/>
                  </a:lnTo>
                  <a:lnTo>
                    <a:pt x="133" y="114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6" y="74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3" y="32"/>
                  </a:lnTo>
                  <a:lnTo>
                    <a:pt x="124" y="22"/>
                  </a:lnTo>
                  <a:lnTo>
                    <a:pt x="114" y="13"/>
                  </a:lnTo>
                  <a:lnTo>
                    <a:pt x="101" y="5"/>
                  </a:lnTo>
                  <a:lnTo>
                    <a:pt x="88" y="1"/>
                  </a:lnTo>
                  <a:lnTo>
                    <a:pt x="73" y="0"/>
                  </a:lnTo>
                  <a:lnTo>
                    <a:pt x="73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2" name="Freeform 110"/>
            <p:cNvSpPr>
              <a:spLocks/>
            </p:cNvSpPr>
            <p:nvPr/>
          </p:nvSpPr>
          <p:spPr bwMode="auto">
            <a:xfrm>
              <a:off x="2456" y="2614"/>
              <a:ext cx="48" cy="48"/>
            </a:xfrm>
            <a:custGeom>
              <a:avLst/>
              <a:gdLst/>
              <a:ahLst/>
              <a:cxnLst>
                <a:cxn ang="0">
                  <a:pos x="146" y="0"/>
                </a:cxn>
                <a:cxn ang="0">
                  <a:pos x="0" y="0"/>
                </a:cxn>
                <a:cxn ang="0">
                  <a:pos x="73" y="146"/>
                </a:cxn>
                <a:cxn ang="0">
                  <a:pos x="146" y="0"/>
                </a:cxn>
                <a:cxn ang="0">
                  <a:pos x="146" y="0"/>
                </a:cxn>
              </a:cxnLst>
              <a:rect l="0" t="0" r="r" b="b"/>
              <a:pathLst>
                <a:path w="146" h="146">
                  <a:moveTo>
                    <a:pt x="146" y="0"/>
                  </a:moveTo>
                  <a:lnTo>
                    <a:pt x="0" y="0"/>
                  </a:lnTo>
                  <a:lnTo>
                    <a:pt x="73" y="146"/>
                  </a:lnTo>
                  <a:lnTo>
                    <a:pt x="146" y="0"/>
                  </a:lnTo>
                  <a:lnTo>
                    <a:pt x="146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3" name="Line 111"/>
            <p:cNvSpPr>
              <a:spLocks noChangeShapeType="1"/>
            </p:cNvSpPr>
            <p:nvPr/>
          </p:nvSpPr>
          <p:spPr bwMode="auto">
            <a:xfrm>
              <a:off x="2480" y="1756"/>
              <a:ext cx="1" cy="858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4" name="Freeform 112"/>
            <p:cNvSpPr>
              <a:spLocks noEditPoints="1"/>
            </p:cNvSpPr>
            <p:nvPr/>
          </p:nvSpPr>
          <p:spPr bwMode="auto">
            <a:xfrm>
              <a:off x="3068" y="1708"/>
              <a:ext cx="49" cy="954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1"/>
                </a:cxn>
                <a:cxn ang="0">
                  <a:pos x="46" y="6"/>
                </a:cxn>
                <a:cxn ang="0">
                  <a:pos x="33" y="13"/>
                </a:cxn>
                <a:cxn ang="0">
                  <a:pos x="22" y="22"/>
                </a:cxn>
                <a:cxn ang="0">
                  <a:pos x="13" y="32"/>
                </a:cxn>
                <a:cxn ang="0">
                  <a:pos x="7" y="45"/>
                </a:cxn>
                <a:cxn ang="0">
                  <a:pos x="2" y="58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7" y="102"/>
                </a:cxn>
                <a:cxn ang="0">
                  <a:pos x="13" y="115"/>
                </a:cxn>
                <a:cxn ang="0">
                  <a:pos x="22" y="125"/>
                </a:cxn>
                <a:cxn ang="0">
                  <a:pos x="33" y="134"/>
                </a:cxn>
                <a:cxn ang="0">
                  <a:pos x="46" y="141"/>
                </a:cxn>
                <a:cxn ang="0">
                  <a:pos x="59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3" y="141"/>
                </a:cxn>
                <a:cxn ang="0">
                  <a:pos x="116" y="134"/>
                </a:cxn>
                <a:cxn ang="0">
                  <a:pos x="126" y="125"/>
                </a:cxn>
                <a:cxn ang="0">
                  <a:pos x="135" y="115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8" y="74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5" y="32"/>
                </a:cxn>
                <a:cxn ang="0">
                  <a:pos x="126" y="22"/>
                </a:cxn>
                <a:cxn ang="0">
                  <a:pos x="116" y="13"/>
                </a:cxn>
                <a:cxn ang="0">
                  <a:pos x="103" y="6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8" y="2718"/>
                </a:cxn>
                <a:cxn ang="0">
                  <a:pos x="0" y="2718"/>
                </a:cxn>
                <a:cxn ang="0">
                  <a:pos x="74" y="2864"/>
                </a:cxn>
                <a:cxn ang="0">
                  <a:pos x="148" y="2718"/>
                </a:cxn>
                <a:cxn ang="0">
                  <a:pos x="148" y="2718"/>
                </a:cxn>
              </a:cxnLst>
              <a:rect l="0" t="0" r="r" b="b"/>
              <a:pathLst>
                <a:path w="148" h="2864">
                  <a:moveTo>
                    <a:pt x="74" y="0"/>
                  </a:moveTo>
                  <a:lnTo>
                    <a:pt x="59" y="1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2"/>
                  </a:lnTo>
                  <a:lnTo>
                    <a:pt x="7" y="45"/>
                  </a:lnTo>
                  <a:lnTo>
                    <a:pt x="2" y="58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7" y="102"/>
                  </a:lnTo>
                  <a:lnTo>
                    <a:pt x="13" y="115"/>
                  </a:lnTo>
                  <a:lnTo>
                    <a:pt x="22" y="125"/>
                  </a:lnTo>
                  <a:lnTo>
                    <a:pt x="33" y="134"/>
                  </a:lnTo>
                  <a:lnTo>
                    <a:pt x="46" y="141"/>
                  </a:lnTo>
                  <a:lnTo>
                    <a:pt x="59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3" y="141"/>
                  </a:lnTo>
                  <a:lnTo>
                    <a:pt x="116" y="134"/>
                  </a:lnTo>
                  <a:lnTo>
                    <a:pt x="126" y="125"/>
                  </a:lnTo>
                  <a:lnTo>
                    <a:pt x="135" y="115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8" y="74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5" y="32"/>
                  </a:lnTo>
                  <a:lnTo>
                    <a:pt x="126" y="22"/>
                  </a:lnTo>
                  <a:lnTo>
                    <a:pt x="116" y="13"/>
                  </a:lnTo>
                  <a:lnTo>
                    <a:pt x="103" y="6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8" y="2718"/>
                  </a:moveTo>
                  <a:lnTo>
                    <a:pt x="0" y="2718"/>
                  </a:lnTo>
                  <a:lnTo>
                    <a:pt x="74" y="2864"/>
                  </a:lnTo>
                  <a:lnTo>
                    <a:pt x="148" y="2718"/>
                  </a:lnTo>
                  <a:lnTo>
                    <a:pt x="148" y="2718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5" name="Freeform 113"/>
            <p:cNvSpPr>
              <a:spLocks/>
            </p:cNvSpPr>
            <p:nvPr/>
          </p:nvSpPr>
          <p:spPr bwMode="auto">
            <a:xfrm>
              <a:off x="3068" y="1708"/>
              <a:ext cx="49" cy="48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1"/>
                </a:cxn>
                <a:cxn ang="0">
                  <a:pos x="46" y="6"/>
                </a:cxn>
                <a:cxn ang="0">
                  <a:pos x="33" y="13"/>
                </a:cxn>
                <a:cxn ang="0">
                  <a:pos x="22" y="22"/>
                </a:cxn>
                <a:cxn ang="0">
                  <a:pos x="13" y="32"/>
                </a:cxn>
                <a:cxn ang="0">
                  <a:pos x="7" y="45"/>
                </a:cxn>
                <a:cxn ang="0">
                  <a:pos x="2" y="58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7" y="102"/>
                </a:cxn>
                <a:cxn ang="0">
                  <a:pos x="13" y="115"/>
                </a:cxn>
                <a:cxn ang="0">
                  <a:pos x="22" y="125"/>
                </a:cxn>
                <a:cxn ang="0">
                  <a:pos x="33" y="134"/>
                </a:cxn>
                <a:cxn ang="0">
                  <a:pos x="46" y="141"/>
                </a:cxn>
                <a:cxn ang="0">
                  <a:pos x="59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3" y="141"/>
                </a:cxn>
                <a:cxn ang="0">
                  <a:pos x="116" y="134"/>
                </a:cxn>
                <a:cxn ang="0">
                  <a:pos x="126" y="125"/>
                </a:cxn>
                <a:cxn ang="0">
                  <a:pos x="135" y="115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8" y="74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5" y="32"/>
                </a:cxn>
                <a:cxn ang="0">
                  <a:pos x="126" y="22"/>
                </a:cxn>
                <a:cxn ang="0">
                  <a:pos x="116" y="13"/>
                </a:cxn>
                <a:cxn ang="0">
                  <a:pos x="103" y="6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8" h="146">
                  <a:moveTo>
                    <a:pt x="74" y="0"/>
                  </a:moveTo>
                  <a:lnTo>
                    <a:pt x="59" y="1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2"/>
                  </a:lnTo>
                  <a:lnTo>
                    <a:pt x="7" y="45"/>
                  </a:lnTo>
                  <a:lnTo>
                    <a:pt x="2" y="58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7" y="102"/>
                  </a:lnTo>
                  <a:lnTo>
                    <a:pt x="13" y="115"/>
                  </a:lnTo>
                  <a:lnTo>
                    <a:pt x="22" y="125"/>
                  </a:lnTo>
                  <a:lnTo>
                    <a:pt x="33" y="134"/>
                  </a:lnTo>
                  <a:lnTo>
                    <a:pt x="46" y="141"/>
                  </a:lnTo>
                  <a:lnTo>
                    <a:pt x="59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3" y="141"/>
                  </a:lnTo>
                  <a:lnTo>
                    <a:pt x="116" y="134"/>
                  </a:lnTo>
                  <a:lnTo>
                    <a:pt x="126" y="125"/>
                  </a:lnTo>
                  <a:lnTo>
                    <a:pt x="135" y="115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8" y="74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5" y="32"/>
                  </a:lnTo>
                  <a:lnTo>
                    <a:pt x="126" y="22"/>
                  </a:lnTo>
                  <a:lnTo>
                    <a:pt x="116" y="13"/>
                  </a:lnTo>
                  <a:lnTo>
                    <a:pt x="103" y="6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6" name="Freeform 114"/>
            <p:cNvSpPr>
              <a:spLocks/>
            </p:cNvSpPr>
            <p:nvPr/>
          </p:nvSpPr>
          <p:spPr bwMode="auto">
            <a:xfrm>
              <a:off x="3068" y="2614"/>
              <a:ext cx="49" cy="48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8" y="0"/>
                </a:cxn>
                <a:cxn ang="0">
                  <a:pos x="148" y="0"/>
                </a:cxn>
              </a:cxnLst>
              <a:rect l="0" t="0" r="r" b="b"/>
              <a:pathLst>
                <a:path w="148" h="146">
                  <a:moveTo>
                    <a:pt x="148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8" y="0"/>
                  </a:lnTo>
                  <a:lnTo>
                    <a:pt x="148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7" name="Line 115"/>
            <p:cNvSpPr>
              <a:spLocks noChangeShapeType="1"/>
            </p:cNvSpPr>
            <p:nvPr/>
          </p:nvSpPr>
          <p:spPr bwMode="auto">
            <a:xfrm>
              <a:off x="3092" y="1756"/>
              <a:ext cx="1" cy="858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8" name="Freeform 116"/>
            <p:cNvSpPr>
              <a:spLocks noEditPoints="1"/>
            </p:cNvSpPr>
            <p:nvPr/>
          </p:nvSpPr>
          <p:spPr bwMode="auto">
            <a:xfrm>
              <a:off x="4047" y="1708"/>
              <a:ext cx="49" cy="954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1"/>
                </a:cxn>
                <a:cxn ang="0">
                  <a:pos x="46" y="6"/>
                </a:cxn>
                <a:cxn ang="0">
                  <a:pos x="33" y="13"/>
                </a:cxn>
                <a:cxn ang="0">
                  <a:pos x="21" y="22"/>
                </a:cxn>
                <a:cxn ang="0">
                  <a:pos x="13" y="32"/>
                </a:cxn>
                <a:cxn ang="0">
                  <a:pos x="5" y="45"/>
                </a:cxn>
                <a:cxn ang="0">
                  <a:pos x="2" y="58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5" y="102"/>
                </a:cxn>
                <a:cxn ang="0">
                  <a:pos x="13" y="115"/>
                </a:cxn>
                <a:cxn ang="0">
                  <a:pos x="21" y="125"/>
                </a:cxn>
                <a:cxn ang="0">
                  <a:pos x="33" y="134"/>
                </a:cxn>
                <a:cxn ang="0">
                  <a:pos x="46" y="141"/>
                </a:cxn>
                <a:cxn ang="0">
                  <a:pos x="59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3" y="141"/>
                </a:cxn>
                <a:cxn ang="0">
                  <a:pos x="114" y="134"/>
                </a:cxn>
                <a:cxn ang="0">
                  <a:pos x="126" y="125"/>
                </a:cxn>
                <a:cxn ang="0">
                  <a:pos x="135" y="115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7" y="74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5" y="32"/>
                </a:cxn>
                <a:cxn ang="0">
                  <a:pos x="126" y="22"/>
                </a:cxn>
                <a:cxn ang="0">
                  <a:pos x="114" y="13"/>
                </a:cxn>
                <a:cxn ang="0">
                  <a:pos x="103" y="6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147" y="2718"/>
                </a:cxn>
                <a:cxn ang="0">
                  <a:pos x="0" y="2718"/>
                </a:cxn>
                <a:cxn ang="0">
                  <a:pos x="74" y="2864"/>
                </a:cxn>
                <a:cxn ang="0">
                  <a:pos x="147" y="2718"/>
                </a:cxn>
                <a:cxn ang="0">
                  <a:pos x="147" y="2718"/>
                </a:cxn>
              </a:cxnLst>
              <a:rect l="0" t="0" r="r" b="b"/>
              <a:pathLst>
                <a:path w="147" h="2864">
                  <a:moveTo>
                    <a:pt x="74" y="0"/>
                  </a:moveTo>
                  <a:lnTo>
                    <a:pt x="59" y="1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1" y="22"/>
                  </a:lnTo>
                  <a:lnTo>
                    <a:pt x="13" y="32"/>
                  </a:lnTo>
                  <a:lnTo>
                    <a:pt x="5" y="45"/>
                  </a:lnTo>
                  <a:lnTo>
                    <a:pt x="2" y="58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5" y="102"/>
                  </a:lnTo>
                  <a:lnTo>
                    <a:pt x="13" y="115"/>
                  </a:lnTo>
                  <a:lnTo>
                    <a:pt x="21" y="125"/>
                  </a:lnTo>
                  <a:lnTo>
                    <a:pt x="33" y="134"/>
                  </a:lnTo>
                  <a:lnTo>
                    <a:pt x="46" y="141"/>
                  </a:lnTo>
                  <a:lnTo>
                    <a:pt x="59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3" y="141"/>
                  </a:lnTo>
                  <a:lnTo>
                    <a:pt x="114" y="134"/>
                  </a:lnTo>
                  <a:lnTo>
                    <a:pt x="126" y="125"/>
                  </a:lnTo>
                  <a:lnTo>
                    <a:pt x="135" y="115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7" y="74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5" y="32"/>
                  </a:lnTo>
                  <a:lnTo>
                    <a:pt x="126" y="22"/>
                  </a:lnTo>
                  <a:lnTo>
                    <a:pt x="114" y="13"/>
                  </a:lnTo>
                  <a:lnTo>
                    <a:pt x="103" y="6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  <a:close/>
                  <a:moveTo>
                    <a:pt x="147" y="2718"/>
                  </a:moveTo>
                  <a:lnTo>
                    <a:pt x="0" y="2718"/>
                  </a:lnTo>
                  <a:lnTo>
                    <a:pt x="74" y="2864"/>
                  </a:lnTo>
                  <a:lnTo>
                    <a:pt x="147" y="2718"/>
                  </a:lnTo>
                  <a:lnTo>
                    <a:pt x="147" y="2718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89" name="Freeform 117"/>
            <p:cNvSpPr>
              <a:spLocks/>
            </p:cNvSpPr>
            <p:nvPr/>
          </p:nvSpPr>
          <p:spPr bwMode="auto">
            <a:xfrm>
              <a:off x="4047" y="1708"/>
              <a:ext cx="49" cy="48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9" y="1"/>
                </a:cxn>
                <a:cxn ang="0">
                  <a:pos x="46" y="6"/>
                </a:cxn>
                <a:cxn ang="0">
                  <a:pos x="33" y="13"/>
                </a:cxn>
                <a:cxn ang="0">
                  <a:pos x="21" y="22"/>
                </a:cxn>
                <a:cxn ang="0">
                  <a:pos x="13" y="32"/>
                </a:cxn>
                <a:cxn ang="0">
                  <a:pos x="5" y="45"/>
                </a:cxn>
                <a:cxn ang="0">
                  <a:pos x="2" y="58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5" y="102"/>
                </a:cxn>
                <a:cxn ang="0">
                  <a:pos x="13" y="115"/>
                </a:cxn>
                <a:cxn ang="0">
                  <a:pos x="21" y="125"/>
                </a:cxn>
                <a:cxn ang="0">
                  <a:pos x="33" y="134"/>
                </a:cxn>
                <a:cxn ang="0">
                  <a:pos x="46" y="141"/>
                </a:cxn>
                <a:cxn ang="0">
                  <a:pos x="59" y="145"/>
                </a:cxn>
                <a:cxn ang="0">
                  <a:pos x="74" y="146"/>
                </a:cxn>
                <a:cxn ang="0">
                  <a:pos x="74" y="146"/>
                </a:cxn>
                <a:cxn ang="0">
                  <a:pos x="88" y="145"/>
                </a:cxn>
                <a:cxn ang="0">
                  <a:pos x="103" y="141"/>
                </a:cxn>
                <a:cxn ang="0">
                  <a:pos x="114" y="134"/>
                </a:cxn>
                <a:cxn ang="0">
                  <a:pos x="126" y="125"/>
                </a:cxn>
                <a:cxn ang="0">
                  <a:pos x="135" y="115"/>
                </a:cxn>
                <a:cxn ang="0">
                  <a:pos x="141" y="102"/>
                </a:cxn>
                <a:cxn ang="0">
                  <a:pos x="145" y="88"/>
                </a:cxn>
                <a:cxn ang="0">
                  <a:pos x="147" y="74"/>
                </a:cxn>
                <a:cxn ang="0">
                  <a:pos x="145" y="58"/>
                </a:cxn>
                <a:cxn ang="0">
                  <a:pos x="141" y="45"/>
                </a:cxn>
                <a:cxn ang="0">
                  <a:pos x="135" y="32"/>
                </a:cxn>
                <a:cxn ang="0">
                  <a:pos x="126" y="22"/>
                </a:cxn>
                <a:cxn ang="0">
                  <a:pos x="114" y="13"/>
                </a:cxn>
                <a:cxn ang="0">
                  <a:pos x="103" y="6"/>
                </a:cxn>
                <a:cxn ang="0">
                  <a:pos x="88" y="1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147" h="146">
                  <a:moveTo>
                    <a:pt x="74" y="0"/>
                  </a:moveTo>
                  <a:lnTo>
                    <a:pt x="59" y="1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1" y="22"/>
                  </a:lnTo>
                  <a:lnTo>
                    <a:pt x="13" y="32"/>
                  </a:lnTo>
                  <a:lnTo>
                    <a:pt x="5" y="45"/>
                  </a:lnTo>
                  <a:lnTo>
                    <a:pt x="2" y="58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5" y="102"/>
                  </a:lnTo>
                  <a:lnTo>
                    <a:pt x="13" y="115"/>
                  </a:lnTo>
                  <a:lnTo>
                    <a:pt x="21" y="125"/>
                  </a:lnTo>
                  <a:lnTo>
                    <a:pt x="33" y="134"/>
                  </a:lnTo>
                  <a:lnTo>
                    <a:pt x="46" y="141"/>
                  </a:lnTo>
                  <a:lnTo>
                    <a:pt x="59" y="145"/>
                  </a:lnTo>
                  <a:lnTo>
                    <a:pt x="74" y="146"/>
                  </a:lnTo>
                  <a:lnTo>
                    <a:pt x="74" y="146"/>
                  </a:lnTo>
                  <a:lnTo>
                    <a:pt x="88" y="145"/>
                  </a:lnTo>
                  <a:lnTo>
                    <a:pt x="103" y="141"/>
                  </a:lnTo>
                  <a:lnTo>
                    <a:pt x="114" y="134"/>
                  </a:lnTo>
                  <a:lnTo>
                    <a:pt x="126" y="125"/>
                  </a:lnTo>
                  <a:lnTo>
                    <a:pt x="135" y="115"/>
                  </a:lnTo>
                  <a:lnTo>
                    <a:pt x="141" y="102"/>
                  </a:lnTo>
                  <a:lnTo>
                    <a:pt x="145" y="88"/>
                  </a:lnTo>
                  <a:lnTo>
                    <a:pt x="147" y="74"/>
                  </a:lnTo>
                  <a:lnTo>
                    <a:pt x="145" y="58"/>
                  </a:lnTo>
                  <a:lnTo>
                    <a:pt x="141" y="45"/>
                  </a:lnTo>
                  <a:lnTo>
                    <a:pt x="135" y="32"/>
                  </a:lnTo>
                  <a:lnTo>
                    <a:pt x="126" y="22"/>
                  </a:lnTo>
                  <a:lnTo>
                    <a:pt x="114" y="13"/>
                  </a:lnTo>
                  <a:lnTo>
                    <a:pt x="103" y="6"/>
                  </a:lnTo>
                  <a:lnTo>
                    <a:pt x="88" y="1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90" name="Freeform 118"/>
            <p:cNvSpPr>
              <a:spLocks/>
            </p:cNvSpPr>
            <p:nvPr/>
          </p:nvSpPr>
          <p:spPr bwMode="auto">
            <a:xfrm>
              <a:off x="4047" y="2614"/>
              <a:ext cx="49" cy="4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0" y="0"/>
                </a:cxn>
                <a:cxn ang="0">
                  <a:pos x="74" y="146"/>
                </a:cxn>
                <a:cxn ang="0">
                  <a:pos x="147" y="0"/>
                </a:cxn>
                <a:cxn ang="0">
                  <a:pos x="147" y="0"/>
                </a:cxn>
              </a:cxnLst>
              <a:rect l="0" t="0" r="r" b="b"/>
              <a:pathLst>
                <a:path w="147" h="146">
                  <a:moveTo>
                    <a:pt x="147" y="0"/>
                  </a:moveTo>
                  <a:lnTo>
                    <a:pt x="0" y="0"/>
                  </a:lnTo>
                  <a:lnTo>
                    <a:pt x="74" y="146"/>
                  </a:lnTo>
                  <a:lnTo>
                    <a:pt x="147" y="0"/>
                  </a:lnTo>
                  <a:lnTo>
                    <a:pt x="147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91" name="Line 119"/>
            <p:cNvSpPr>
              <a:spLocks noChangeShapeType="1"/>
            </p:cNvSpPr>
            <p:nvPr/>
          </p:nvSpPr>
          <p:spPr bwMode="auto">
            <a:xfrm>
              <a:off x="4072" y="1756"/>
              <a:ext cx="1" cy="858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92" name="Freeform 120"/>
            <p:cNvSpPr>
              <a:spLocks noEditPoints="1"/>
            </p:cNvSpPr>
            <p:nvPr/>
          </p:nvSpPr>
          <p:spPr bwMode="auto">
            <a:xfrm>
              <a:off x="4488" y="1952"/>
              <a:ext cx="49" cy="710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9" y="2"/>
                </a:cxn>
                <a:cxn ang="0">
                  <a:pos x="44" y="7"/>
                </a:cxn>
                <a:cxn ang="0">
                  <a:pos x="33" y="13"/>
                </a:cxn>
                <a:cxn ang="0">
                  <a:pos x="21" y="22"/>
                </a:cxn>
                <a:cxn ang="0">
                  <a:pos x="12" y="33"/>
                </a:cxn>
                <a:cxn ang="0">
                  <a:pos x="5" y="46"/>
                </a:cxn>
                <a:cxn ang="0">
                  <a:pos x="2" y="59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5" y="103"/>
                </a:cxn>
                <a:cxn ang="0">
                  <a:pos x="12" y="116"/>
                </a:cxn>
                <a:cxn ang="0">
                  <a:pos x="21" y="126"/>
                </a:cxn>
                <a:cxn ang="0">
                  <a:pos x="33" y="135"/>
                </a:cxn>
                <a:cxn ang="0">
                  <a:pos x="44" y="142"/>
                </a:cxn>
                <a:cxn ang="0">
                  <a:pos x="59" y="147"/>
                </a:cxn>
                <a:cxn ang="0">
                  <a:pos x="73" y="148"/>
                </a:cxn>
                <a:cxn ang="0">
                  <a:pos x="73" y="148"/>
                </a:cxn>
                <a:cxn ang="0">
                  <a:pos x="88" y="147"/>
                </a:cxn>
                <a:cxn ang="0">
                  <a:pos x="101" y="142"/>
                </a:cxn>
                <a:cxn ang="0">
                  <a:pos x="114" y="135"/>
                </a:cxn>
                <a:cxn ang="0">
                  <a:pos x="125" y="126"/>
                </a:cxn>
                <a:cxn ang="0">
                  <a:pos x="134" y="116"/>
                </a:cxn>
                <a:cxn ang="0">
                  <a:pos x="140" y="103"/>
                </a:cxn>
                <a:cxn ang="0">
                  <a:pos x="145" y="88"/>
                </a:cxn>
                <a:cxn ang="0">
                  <a:pos x="147" y="74"/>
                </a:cxn>
                <a:cxn ang="0">
                  <a:pos x="145" y="59"/>
                </a:cxn>
                <a:cxn ang="0">
                  <a:pos x="140" y="46"/>
                </a:cxn>
                <a:cxn ang="0">
                  <a:pos x="134" y="33"/>
                </a:cxn>
                <a:cxn ang="0">
                  <a:pos x="125" y="22"/>
                </a:cxn>
                <a:cxn ang="0">
                  <a:pos x="114" y="13"/>
                </a:cxn>
                <a:cxn ang="0">
                  <a:pos x="101" y="7"/>
                </a:cxn>
                <a:cxn ang="0">
                  <a:pos x="88" y="2"/>
                </a:cxn>
                <a:cxn ang="0">
                  <a:pos x="73" y="0"/>
                </a:cxn>
                <a:cxn ang="0">
                  <a:pos x="73" y="0"/>
                </a:cxn>
                <a:cxn ang="0">
                  <a:pos x="147" y="1984"/>
                </a:cxn>
                <a:cxn ang="0">
                  <a:pos x="0" y="1984"/>
                </a:cxn>
                <a:cxn ang="0">
                  <a:pos x="73" y="2130"/>
                </a:cxn>
                <a:cxn ang="0">
                  <a:pos x="147" y="1984"/>
                </a:cxn>
                <a:cxn ang="0">
                  <a:pos x="147" y="1984"/>
                </a:cxn>
              </a:cxnLst>
              <a:rect l="0" t="0" r="r" b="b"/>
              <a:pathLst>
                <a:path w="147" h="2130">
                  <a:moveTo>
                    <a:pt x="73" y="0"/>
                  </a:moveTo>
                  <a:lnTo>
                    <a:pt x="59" y="2"/>
                  </a:lnTo>
                  <a:lnTo>
                    <a:pt x="44" y="7"/>
                  </a:lnTo>
                  <a:lnTo>
                    <a:pt x="33" y="13"/>
                  </a:lnTo>
                  <a:lnTo>
                    <a:pt x="21" y="22"/>
                  </a:lnTo>
                  <a:lnTo>
                    <a:pt x="12" y="33"/>
                  </a:lnTo>
                  <a:lnTo>
                    <a:pt x="5" y="46"/>
                  </a:lnTo>
                  <a:lnTo>
                    <a:pt x="2" y="59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5" y="103"/>
                  </a:lnTo>
                  <a:lnTo>
                    <a:pt x="12" y="116"/>
                  </a:lnTo>
                  <a:lnTo>
                    <a:pt x="21" y="126"/>
                  </a:lnTo>
                  <a:lnTo>
                    <a:pt x="33" y="135"/>
                  </a:lnTo>
                  <a:lnTo>
                    <a:pt x="44" y="142"/>
                  </a:lnTo>
                  <a:lnTo>
                    <a:pt x="59" y="147"/>
                  </a:lnTo>
                  <a:lnTo>
                    <a:pt x="73" y="148"/>
                  </a:lnTo>
                  <a:lnTo>
                    <a:pt x="73" y="148"/>
                  </a:lnTo>
                  <a:lnTo>
                    <a:pt x="88" y="147"/>
                  </a:lnTo>
                  <a:lnTo>
                    <a:pt x="101" y="142"/>
                  </a:lnTo>
                  <a:lnTo>
                    <a:pt x="114" y="135"/>
                  </a:lnTo>
                  <a:lnTo>
                    <a:pt x="125" y="126"/>
                  </a:lnTo>
                  <a:lnTo>
                    <a:pt x="134" y="116"/>
                  </a:lnTo>
                  <a:lnTo>
                    <a:pt x="140" y="103"/>
                  </a:lnTo>
                  <a:lnTo>
                    <a:pt x="145" y="88"/>
                  </a:lnTo>
                  <a:lnTo>
                    <a:pt x="147" y="74"/>
                  </a:lnTo>
                  <a:lnTo>
                    <a:pt x="145" y="59"/>
                  </a:lnTo>
                  <a:lnTo>
                    <a:pt x="140" y="46"/>
                  </a:lnTo>
                  <a:lnTo>
                    <a:pt x="134" y="33"/>
                  </a:lnTo>
                  <a:lnTo>
                    <a:pt x="125" y="22"/>
                  </a:lnTo>
                  <a:lnTo>
                    <a:pt x="114" y="13"/>
                  </a:lnTo>
                  <a:lnTo>
                    <a:pt x="101" y="7"/>
                  </a:lnTo>
                  <a:lnTo>
                    <a:pt x="88" y="2"/>
                  </a:lnTo>
                  <a:lnTo>
                    <a:pt x="73" y="0"/>
                  </a:lnTo>
                  <a:lnTo>
                    <a:pt x="73" y="0"/>
                  </a:lnTo>
                  <a:close/>
                  <a:moveTo>
                    <a:pt x="147" y="1984"/>
                  </a:moveTo>
                  <a:lnTo>
                    <a:pt x="0" y="1984"/>
                  </a:lnTo>
                  <a:lnTo>
                    <a:pt x="73" y="2130"/>
                  </a:lnTo>
                  <a:lnTo>
                    <a:pt x="147" y="1984"/>
                  </a:lnTo>
                  <a:lnTo>
                    <a:pt x="147" y="1984"/>
                  </a:lnTo>
                  <a:close/>
                </a:path>
              </a:pathLst>
            </a:custGeom>
            <a:solidFill>
              <a:srgbClr val="4677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93" name="Freeform 121"/>
            <p:cNvSpPr>
              <a:spLocks/>
            </p:cNvSpPr>
            <p:nvPr/>
          </p:nvSpPr>
          <p:spPr bwMode="auto">
            <a:xfrm>
              <a:off x="4488" y="1952"/>
              <a:ext cx="49" cy="50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59" y="2"/>
                </a:cxn>
                <a:cxn ang="0">
                  <a:pos x="44" y="7"/>
                </a:cxn>
                <a:cxn ang="0">
                  <a:pos x="33" y="13"/>
                </a:cxn>
                <a:cxn ang="0">
                  <a:pos x="21" y="22"/>
                </a:cxn>
                <a:cxn ang="0">
                  <a:pos x="12" y="33"/>
                </a:cxn>
                <a:cxn ang="0">
                  <a:pos x="5" y="46"/>
                </a:cxn>
                <a:cxn ang="0">
                  <a:pos x="2" y="59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5" y="103"/>
                </a:cxn>
                <a:cxn ang="0">
                  <a:pos x="12" y="116"/>
                </a:cxn>
                <a:cxn ang="0">
                  <a:pos x="21" y="126"/>
                </a:cxn>
                <a:cxn ang="0">
                  <a:pos x="33" y="135"/>
                </a:cxn>
                <a:cxn ang="0">
                  <a:pos x="44" y="142"/>
                </a:cxn>
                <a:cxn ang="0">
                  <a:pos x="59" y="147"/>
                </a:cxn>
                <a:cxn ang="0">
                  <a:pos x="73" y="148"/>
                </a:cxn>
                <a:cxn ang="0">
                  <a:pos x="73" y="148"/>
                </a:cxn>
                <a:cxn ang="0">
                  <a:pos x="88" y="147"/>
                </a:cxn>
                <a:cxn ang="0">
                  <a:pos x="101" y="142"/>
                </a:cxn>
                <a:cxn ang="0">
                  <a:pos x="114" y="135"/>
                </a:cxn>
                <a:cxn ang="0">
                  <a:pos x="125" y="126"/>
                </a:cxn>
                <a:cxn ang="0">
                  <a:pos x="134" y="116"/>
                </a:cxn>
                <a:cxn ang="0">
                  <a:pos x="140" y="103"/>
                </a:cxn>
                <a:cxn ang="0">
                  <a:pos x="145" y="88"/>
                </a:cxn>
                <a:cxn ang="0">
                  <a:pos x="147" y="74"/>
                </a:cxn>
                <a:cxn ang="0">
                  <a:pos x="145" y="59"/>
                </a:cxn>
                <a:cxn ang="0">
                  <a:pos x="140" y="46"/>
                </a:cxn>
                <a:cxn ang="0">
                  <a:pos x="134" y="33"/>
                </a:cxn>
                <a:cxn ang="0">
                  <a:pos x="125" y="22"/>
                </a:cxn>
                <a:cxn ang="0">
                  <a:pos x="114" y="13"/>
                </a:cxn>
                <a:cxn ang="0">
                  <a:pos x="101" y="7"/>
                </a:cxn>
                <a:cxn ang="0">
                  <a:pos x="88" y="2"/>
                </a:cxn>
                <a:cxn ang="0">
                  <a:pos x="73" y="0"/>
                </a:cxn>
                <a:cxn ang="0">
                  <a:pos x="73" y="0"/>
                </a:cxn>
              </a:cxnLst>
              <a:rect l="0" t="0" r="r" b="b"/>
              <a:pathLst>
                <a:path w="147" h="148">
                  <a:moveTo>
                    <a:pt x="73" y="0"/>
                  </a:moveTo>
                  <a:lnTo>
                    <a:pt x="59" y="2"/>
                  </a:lnTo>
                  <a:lnTo>
                    <a:pt x="44" y="7"/>
                  </a:lnTo>
                  <a:lnTo>
                    <a:pt x="33" y="13"/>
                  </a:lnTo>
                  <a:lnTo>
                    <a:pt x="21" y="22"/>
                  </a:lnTo>
                  <a:lnTo>
                    <a:pt x="12" y="33"/>
                  </a:lnTo>
                  <a:lnTo>
                    <a:pt x="5" y="46"/>
                  </a:lnTo>
                  <a:lnTo>
                    <a:pt x="2" y="59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5" y="103"/>
                  </a:lnTo>
                  <a:lnTo>
                    <a:pt x="12" y="116"/>
                  </a:lnTo>
                  <a:lnTo>
                    <a:pt x="21" y="126"/>
                  </a:lnTo>
                  <a:lnTo>
                    <a:pt x="33" y="135"/>
                  </a:lnTo>
                  <a:lnTo>
                    <a:pt x="44" y="142"/>
                  </a:lnTo>
                  <a:lnTo>
                    <a:pt x="59" y="147"/>
                  </a:lnTo>
                  <a:lnTo>
                    <a:pt x="73" y="148"/>
                  </a:lnTo>
                  <a:lnTo>
                    <a:pt x="73" y="148"/>
                  </a:lnTo>
                  <a:lnTo>
                    <a:pt x="88" y="147"/>
                  </a:lnTo>
                  <a:lnTo>
                    <a:pt x="101" y="142"/>
                  </a:lnTo>
                  <a:lnTo>
                    <a:pt x="114" y="135"/>
                  </a:lnTo>
                  <a:lnTo>
                    <a:pt x="125" y="126"/>
                  </a:lnTo>
                  <a:lnTo>
                    <a:pt x="134" y="116"/>
                  </a:lnTo>
                  <a:lnTo>
                    <a:pt x="140" y="103"/>
                  </a:lnTo>
                  <a:lnTo>
                    <a:pt x="145" y="88"/>
                  </a:lnTo>
                  <a:lnTo>
                    <a:pt x="147" y="74"/>
                  </a:lnTo>
                  <a:lnTo>
                    <a:pt x="145" y="59"/>
                  </a:lnTo>
                  <a:lnTo>
                    <a:pt x="140" y="46"/>
                  </a:lnTo>
                  <a:lnTo>
                    <a:pt x="134" y="33"/>
                  </a:lnTo>
                  <a:lnTo>
                    <a:pt x="125" y="22"/>
                  </a:lnTo>
                  <a:lnTo>
                    <a:pt x="114" y="13"/>
                  </a:lnTo>
                  <a:lnTo>
                    <a:pt x="101" y="7"/>
                  </a:lnTo>
                  <a:lnTo>
                    <a:pt x="88" y="2"/>
                  </a:lnTo>
                  <a:lnTo>
                    <a:pt x="73" y="0"/>
                  </a:lnTo>
                  <a:lnTo>
                    <a:pt x="73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94" name="Freeform 122"/>
            <p:cNvSpPr>
              <a:spLocks/>
            </p:cNvSpPr>
            <p:nvPr/>
          </p:nvSpPr>
          <p:spPr bwMode="auto">
            <a:xfrm>
              <a:off x="4488" y="2614"/>
              <a:ext cx="49" cy="48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0" y="0"/>
                </a:cxn>
                <a:cxn ang="0">
                  <a:pos x="73" y="146"/>
                </a:cxn>
                <a:cxn ang="0">
                  <a:pos x="147" y="0"/>
                </a:cxn>
                <a:cxn ang="0">
                  <a:pos x="147" y="0"/>
                </a:cxn>
              </a:cxnLst>
              <a:rect l="0" t="0" r="r" b="b"/>
              <a:pathLst>
                <a:path w="147" h="146">
                  <a:moveTo>
                    <a:pt x="147" y="0"/>
                  </a:moveTo>
                  <a:lnTo>
                    <a:pt x="0" y="0"/>
                  </a:lnTo>
                  <a:lnTo>
                    <a:pt x="73" y="146"/>
                  </a:lnTo>
                  <a:lnTo>
                    <a:pt x="147" y="0"/>
                  </a:lnTo>
                  <a:lnTo>
                    <a:pt x="147" y="0"/>
                  </a:lnTo>
                </a:path>
              </a:pathLst>
            </a:cu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  <p:sp>
          <p:nvSpPr>
            <p:cNvPr id="3195" name="Line 123"/>
            <p:cNvSpPr>
              <a:spLocks noChangeShapeType="1"/>
            </p:cNvSpPr>
            <p:nvPr/>
          </p:nvSpPr>
          <p:spPr bwMode="auto">
            <a:xfrm>
              <a:off x="4513" y="2002"/>
              <a:ext cx="1" cy="612"/>
            </a:xfrm>
            <a:prstGeom prst="line">
              <a:avLst/>
            </a:prstGeom>
            <a:noFill/>
            <a:ln w="6350">
              <a:solidFill>
                <a:srgbClr val="4677B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nb-NO"/>
            </a:p>
          </p:txBody>
        </p:sp>
      </p:grpSp>
      <p:sp>
        <p:nvSpPr>
          <p:cNvPr id="128" name="Pil høyre 127"/>
          <p:cNvSpPr/>
          <p:nvPr/>
        </p:nvSpPr>
        <p:spPr bwMode="auto">
          <a:xfrm rot="16200000">
            <a:off x="1079612" y="5409220"/>
            <a:ext cx="1368152" cy="576064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Standardisert tjenester    </a:t>
            </a:r>
          </a:p>
        </p:txBody>
      </p:sp>
      <p:sp>
        <p:nvSpPr>
          <p:cNvPr id="130" name="Pil høyre 129"/>
          <p:cNvSpPr/>
          <p:nvPr/>
        </p:nvSpPr>
        <p:spPr bwMode="auto">
          <a:xfrm rot="16200000">
            <a:off x="1655676" y="5409220"/>
            <a:ext cx="1368152" cy="576064"/>
          </a:xfrm>
          <a:prstGeom prst="rightArrow">
            <a:avLst/>
          </a:pr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Tilpasset SLA </a:t>
            </a:r>
            <a:r>
              <a:rPr lang="nb-NO" sz="1000" dirty="0" smtClean="0"/>
              <a:t>avtale</a:t>
            </a: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1" name="TekstSylinder 130"/>
          <p:cNvSpPr txBox="1"/>
          <p:nvPr/>
        </p:nvSpPr>
        <p:spPr>
          <a:xfrm>
            <a:off x="1547664" y="6381328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000" b="1" dirty="0" smtClean="0">
                <a:solidFill>
                  <a:srgbClr val="FF0000"/>
                </a:solidFill>
              </a:rPr>
              <a:t>Kunde </a:t>
            </a:r>
            <a:r>
              <a:rPr lang="nb-NO" sz="1000" b="1" dirty="0" err="1" smtClean="0">
                <a:solidFill>
                  <a:srgbClr val="FF0000"/>
                </a:solidFill>
              </a:rPr>
              <a:t>KPI’er</a:t>
            </a:r>
            <a:endParaRPr lang="nb-NO" sz="1000" b="1" dirty="0">
              <a:solidFill>
                <a:srgbClr val="FF0000"/>
              </a:solidFill>
            </a:endParaRPr>
          </a:p>
        </p:txBody>
      </p:sp>
      <p:sp>
        <p:nvSpPr>
          <p:cNvPr id="132" name="Pil høyre 131"/>
          <p:cNvSpPr/>
          <p:nvPr/>
        </p:nvSpPr>
        <p:spPr bwMode="auto">
          <a:xfrm rot="16200000">
            <a:off x="2663788" y="5409220"/>
            <a:ext cx="1368152" cy="576064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Standardisert tjenester    </a:t>
            </a:r>
          </a:p>
        </p:txBody>
      </p:sp>
      <p:sp>
        <p:nvSpPr>
          <p:cNvPr id="133" name="Pil høyre 132"/>
          <p:cNvSpPr/>
          <p:nvPr/>
        </p:nvSpPr>
        <p:spPr bwMode="auto">
          <a:xfrm rot="16200000">
            <a:off x="3239852" y="5409220"/>
            <a:ext cx="1368152" cy="576064"/>
          </a:xfrm>
          <a:prstGeom prst="rightArrow">
            <a:avLst/>
          </a:pr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Tilpasset SLA </a:t>
            </a:r>
            <a:r>
              <a:rPr lang="nb-NO" sz="1000" dirty="0" smtClean="0"/>
              <a:t>avtale</a:t>
            </a: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4" name="TekstSylinder 133"/>
          <p:cNvSpPr txBox="1"/>
          <p:nvPr/>
        </p:nvSpPr>
        <p:spPr>
          <a:xfrm>
            <a:off x="3131840" y="6381328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000" b="1" dirty="0" smtClean="0">
                <a:solidFill>
                  <a:srgbClr val="FF0000"/>
                </a:solidFill>
              </a:rPr>
              <a:t>Kunde </a:t>
            </a:r>
            <a:r>
              <a:rPr lang="nb-NO" sz="1000" b="1" dirty="0" err="1" smtClean="0">
                <a:solidFill>
                  <a:srgbClr val="FF0000"/>
                </a:solidFill>
              </a:rPr>
              <a:t>KPI’er</a:t>
            </a:r>
            <a:endParaRPr lang="nb-NO" sz="1000" b="1" dirty="0">
              <a:solidFill>
                <a:srgbClr val="FF0000"/>
              </a:solidFill>
            </a:endParaRPr>
          </a:p>
        </p:txBody>
      </p:sp>
      <p:sp>
        <p:nvSpPr>
          <p:cNvPr id="135" name="Pil høyre 134"/>
          <p:cNvSpPr/>
          <p:nvPr/>
        </p:nvSpPr>
        <p:spPr bwMode="auto">
          <a:xfrm rot="16200000">
            <a:off x="4319972" y="5409220"/>
            <a:ext cx="1368152" cy="576064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Standardisert tjenester    </a:t>
            </a:r>
          </a:p>
        </p:txBody>
      </p:sp>
      <p:sp>
        <p:nvSpPr>
          <p:cNvPr id="136" name="Pil høyre 135"/>
          <p:cNvSpPr/>
          <p:nvPr/>
        </p:nvSpPr>
        <p:spPr bwMode="auto">
          <a:xfrm rot="16200000">
            <a:off x="4896036" y="5409220"/>
            <a:ext cx="1368152" cy="576064"/>
          </a:xfrm>
          <a:prstGeom prst="rightArrow">
            <a:avLst/>
          </a:pr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Tilpasset SLA </a:t>
            </a:r>
            <a:r>
              <a:rPr lang="nb-NO" sz="1000" dirty="0" smtClean="0"/>
              <a:t>avtale</a:t>
            </a: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7" name="TekstSylinder 136"/>
          <p:cNvSpPr txBox="1"/>
          <p:nvPr/>
        </p:nvSpPr>
        <p:spPr>
          <a:xfrm>
            <a:off x="4788024" y="6381328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000" b="1" dirty="0" smtClean="0">
                <a:solidFill>
                  <a:srgbClr val="FF0000"/>
                </a:solidFill>
              </a:rPr>
              <a:t>Kunde </a:t>
            </a:r>
            <a:r>
              <a:rPr lang="nb-NO" sz="1000" b="1" dirty="0" err="1" smtClean="0">
                <a:solidFill>
                  <a:srgbClr val="FF0000"/>
                </a:solidFill>
              </a:rPr>
              <a:t>KPI’er</a:t>
            </a:r>
            <a:endParaRPr lang="nb-NO" sz="1000" b="1" dirty="0">
              <a:solidFill>
                <a:srgbClr val="FF0000"/>
              </a:solidFill>
            </a:endParaRPr>
          </a:p>
        </p:txBody>
      </p:sp>
      <p:sp>
        <p:nvSpPr>
          <p:cNvPr id="138" name="Pil høyre 137"/>
          <p:cNvSpPr/>
          <p:nvPr/>
        </p:nvSpPr>
        <p:spPr bwMode="auto">
          <a:xfrm rot="16200000">
            <a:off x="5832140" y="5409220"/>
            <a:ext cx="1368152" cy="576064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Standardisert tjenester    </a:t>
            </a:r>
          </a:p>
        </p:txBody>
      </p:sp>
      <p:sp>
        <p:nvSpPr>
          <p:cNvPr id="139" name="Pil høyre 138"/>
          <p:cNvSpPr/>
          <p:nvPr/>
        </p:nvSpPr>
        <p:spPr bwMode="auto">
          <a:xfrm rot="16200000">
            <a:off x="6408204" y="5409220"/>
            <a:ext cx="1368152" cy="576064"/>
          </a:xfrm>
          <a:prstGeom prst="rightArrow">
            <a:avLst/>
          </a:prstGeom>
          <a:solidFill>
            <a:srgbClr val="008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Tilpasset SLA </a:t>
            </a:r>
            <a:r>
              <a:rPr lang="nb-NO" sz="1000" dirty="0" smtClean="0"/>
              <a:t>avtale</a:t>
            </a: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0" name="TekstSylinder 139"/>
          <p:cNvSpPr txBox="1"/>
          <p:nvPr/>
        </p:nvSpPr>
        <p:spPr>
          <a:xfrm>
            <a:off x="6300192" y="6381328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000" b="1" dirty="0" smtClean="0">
                <a:solidFill>
                  <a:srgbClr val="FF0000"/>
                </a:solidFill>
              </a:rPr>
              <a:t>Kunde </a:t>
            </a:r>
            <a:r>
              <a:rPr lang="nb-NO" sz="1000" b="1" dirty="0" err="1" smtClean="0">
                <a:solidFill>
                  <a:srgbClr val="FF0000"/>
                </a:solidFill>
              </a:rPr>
              <a:t>KPI’er</a:t>
            </a:r>
            <a:endParaRPr lang="nb-NO" sz="1000" b="1" dirty="0">
              <a:solidFill>
                <a:srgbClr val="FF0000"/>
              </a:solidFill>
            </a:endParaRPr>
          </a:p>
        </p:txBody>
      </p:sp>
      <p:sp>
        <p:nvSpPr>
          <p:cNvPr id="141" name="Ellipse 140"/>
          <p:cNvSpPr/>
          <p:nvPr/>
        </p:nvSpPr>
        <p:spPr bwMode="auto">
          <a:xfrm>
            <a:off x="1331640" y="3933056"/>
            <a:ext cx="6264696" cy="122413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97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6" grpId="1"/>
      <p:bldP spid="128" grpId="0" animBg="1"/>
      <p:bldP spid="130" grpId="0" animBg="1"/>
      <p:bldP spid="131" grpId="0"/>
      <p:bldP spid="132" grpId="0" animBg="1"/>
      <p:bldP spid="133" grpId="0" animBg="1"/>
      <p:bldP spid="134" grpId="0"/>
      <p:bldP spid="135" grpId="0" animBg="1"/>
      <p:bldP spid="136" grpId="0" animBg="1"/>
      <p:bldP spid="137" grpId="0"/>
      <p:bldP spid="138" grpId="0" animBg="1"/>
      <p:bldP spid="139" grpId="0" animBg="1"/>
      <p:bldP spid="140" grpId="0"/>
      <p:bldP spid="1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611560" y="514251"/>
            <a:ext cx="7437437" cy="898525"/>
          </a:xfrm>
        </p:spPr>
        <p:txBody>
          <a:bodyPr/>
          <a:lstStyle/>
          <a:p>
            <a:r>
              <a:rPr lang="nb-NO" dirty="0" smtClean="0"/>
              <a:t>FM tjenester</a:t>
            </a:r>
          </a:p>
        </p:txBody>
      </p:sp>
      <p:pic>
        <p:nvPicPr>
          <p:cNvPr id="3174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557338"/>
            <a:ext cx="7596187" cy="505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llipse 3"/>
          <p:cNvSpPr/>
          <p:nvPr/>
        </p:nvSpPr>
        <p:spPr bwMode="auto">
          <a:xfrm>
            <a:off x="1331640" y="3140968"/>
            <a:ext cx="6264696" cy="122413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64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1166813" y="729357"/>
            <a:ext cx="7437437" cy="1077218"/>
          </a:xfrm>
        </p:spPr>
        <p:txBody>
          <a:bodyPr/>
          <a:lstStyle/>
          <a:p>
            <a:r>
              <a:rPr lang="nb-NO" sz="3200" dirty="0" smtClean="0"/>
              <a:t>FM modell ”primære prosesser (klinisk) </a:t>
            </a:r>
            <a:r>
              <a:rPr lang="nb-NO" sz="3200" dirty="0" err="1" smtClean="0"/>
              <a:t>vs</a:t>
            </a:r>
            <a:r>
              <a:rPr lang="nb-NO" sz="3200" dirty="0" smtClean="0"/>
              <a:t> støtteprosesser (ikke medisinsk)</a:t>
            </a:r>
          </a:p>
        </p:txBody>
      </p:sp>
      <p:sp>
        <p:nvSpPr>
          <p:cNvPr id="24578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b-NO" smtClean="0">
              <a:ea typeface="ヒラギノ角ゴ Pro W3"/>
            </a:endParaRPr>
          </a:p>
        </p:txBody>
      </p:sp>
      <p:sp>
        <p:nvSpPr>
          <p:cNvPr id="24579" name="Rectangle 6"/>
          <p:cNvSpPr>
            <a:spLocks noChangeArrowheads="1"/>
          </p:cNvSpPr>
          <p:nvPr/>
        </p:nvSpPr>
        <p:spPr bwMode="auto">
          <a:xfrm>
            <a:off x="0" y="1876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nb-NO"/>
          </a:p>
        </p:txBody>
      </p:sp>
      <p:pic>
        <p:nvPicPr>
          <p:cNvPr id="2662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1844675"/>
            <a:ext cx="7416800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Text Box 8"/>
          <p:cNvSpPr txBox="1">
            <a:spLocks noChangeArrowheads="1"/>
          </p:cNvSpPr>
          <p:nvPr/>
        </p:nvSpPr>
        <p:spPr bwMode="auto">
          <a:xfrm>
            <a:off x="1042988" y="6453188"/>
            <a:ext cx="41767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sz="1000"/>
              <a:t>FM modell er basert på NS-EN 15221-1. </a:t>
            </a:r>
          </a:p>
        </p:txBody>
      </p:sp>
      <p:sp>
        <p:nvSpPr>
          <p:cNvPr id="26631" name="Line 7"/>
          <p:cNvSpPr>
            <a:spLocks noChangeShapeType="1"/>
          </p:cNvSpPr>
          <p:nvPr/>
        </p:nvSpPr>
        <p:spPr bwMode="auto">
          <a:xfrm>
            <a:off x="4716463" y="1844675"/>
            <a:ext cx="0" cy="403225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nb-NO"/>
          </a:p>
        </p:txBody>
      </p:sp>
      <p:sp>
        <p:nvSpPr>
          <p:cNvPr id="26632" name="Oval 8"/>
          <p:cNvSpPr>
            <a:spLocks noChangeArrowheads="1"/>
          </p:cNvSpPr>
          <p:nvPr/>
        </p:nvSpPr>
        <p:spPr bwMode="auto">
          <a:xfrm>
            <a:off x="1835150" y="1916113"/>
            <a:ext cx="1728788" cy="7207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nb-NO"/>
          </a:p>
        </p:txBody>
      </p:sp>
      <p:sp>
        <p:nvSpPr>
          <p:cNvPr id="26633" name="Oval 9"/>
          <p:cNvSpPr>
            <a:spLocks noChangeArrowheads="1"/>
          </p:cNvSpPr>
          <p:nvPr/>
        </p:nvSpPr>
        <p:spPr bwMode="auto">
          <a:xfrm>
            <a:off x="6443663" y="1916113"/>
            <a:ext cx="1728787" cy="7207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nb-NO"/>
          </a:p>
        </p:txBody>
      </p:sp>
      <p:sp>
        <p:nvSpPr>
          <p:cNvPr id="11" name="Pil høyre 10"/>
          <p:cNvSpPr/>
          <p:nvPr/>
        </p:nvSpPr>
        <p:spPr bwMode="auto">
          <a:xfrm flipH="1">
            <a:off x="4716016" y="1700089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1. Eiendomsforvaltning og utvikling</a:t>
            </a:r>
          </a:p>
        </p:txBody>
      </p:sp>
      <p:sp>
        <p:nvSpPr>
          <p:cNvPr id="12" name="Pil høyre 11"/>
          <p:cNvSpPr/>
          <p:nvPr/>
        </p:nvSpPr>
        <p:spPr bwMode="auto">
          <a:xfrm flipH="1">
            <a:off x="4716016" y="2008025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2. Drift og vedlikehold</a:t>
            </a: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" name="Pil høyre 12"/>
          <p:cNvSpPr/>
          <p:nvPr/>
        </p:nvSpPr>
        <p:spPr bwMode="auto">
          <a:xfrm flipH="1">
            <a:off x="4716016" y="2315961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3. Vakt, sikring og parkering</a:t>
            </a:r>
          </a:p>
        </p:txBody>
      </p:sp>
      <p:sp>
        <p:nvSpPr>
          <p:cNvPr id="14" name="Pil høyre 13"/>
          <p:cNvSpPr/>
          <p:nvPr/>
        </p:nvSpPr>
        <p:spPr bwMode="auto">
          <a:xfrm flipH="1">
            <a:off x="4716016" y="2623897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4. Renhold</a:t>
            </a:r>
          </a:p>
        </p:txBody>
      </p:sp>
      <p:sp>
        <p:nvSpPr>
          <p:cNvPr id="16" name="Pil høyre 15"/>
          <p:cNvSpPr/>
          <p:nvPr/>
        </p:nvSpPr>
        <p:spPr bwMode="auto">
          <a:xfrm flipH="1">
            <a:off x="4716016" y="5353316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b-NO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13. Innkjøp</a:t>
            </a: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Pil høyre 16"/>
          <p:cNvSpPr/>
          <p:nvPr/>
        </p:nvSpPr>
        <p:spPr bwMode="auto">
          <a:xfrm flipH="1">
            <a:off x="4716016" y="2931833"/>
            <a:ext cx="3888432" cy="390043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b-NO" sz="1000" dirty="0" smtClean="0">
                <a:latin typeface="Arial" charset="0"/>
                <a:cs typeface="Arial" charset="0"/>
              </a:rPr>
              <a:t>5. Tekstil og </a:t>
            </a:r>
            <a:r>
              <a:rPr lang="nb-NO" sz="1000" dirty="0" err="1" smtClean="0">
                <a:latin typeface="Arial" charset="0"/>
                <a:cs typeface="Arial" charset="0"/>
              </a:rPr>
              <a:t>vaskeitjenester</a:t>
            </a: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8" name="Pil høyre 17"/>
          <p:cNvSpPr/>
          <p:nvPr/>
        </p:nvSpPr>
        <p:spPr bwMode="auto">
          <a:xfrm flipH="1">
            <a:off x="4716016" y="3197764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6. Forsyning og transport</a:t>
            </a:r>
          </a:p>
        </p:txBody>
      </p:sp>
      <p:sp>
        <p:nvSpPr>
          <p:cNvPr id="19" name="Pil høyre 18"/>
          <p:cNvSpPr/>
          <p:nvPr/>
        </p:nvSpPr>
        <p:spPr bwMode="auto">
          <a:xfrm flipH="1">
            <a:off x="4716016" y="3505700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7. Portør</a:t>
            </a:r>
          </a:p>
        </p:txBody>
      </p:sp>
      <p:sp>
        <p:nvSpPr>
          <p:cNvPr id="20" name="Pil høyre 19"/>
          <p:cNvSpPr/>
          <p:nvPr/>
        </p:nvSpPr>
        <p:spPr bwMode="auto">
          <a:xfrm flipH="1">
            <a:off x="4716016" y="3813636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8. Kjøkken og kantine</a:t>
            </a:r>
          </a:p>
        </p:txBody>
      </p:sp>
      <p:sp>
        <p:nvSpPr>
          <p:cNvPr id="22" name="Pil høyre 21"/>
          <p:cNvSpPr/>
          <p:nvPr/>
        </p:nvSpPr>
        <p:spPr bwMode="auto">
          <a:xfrm flipH="1">
            <a:off x="4716016" y="4429508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10. Dokumentasjon, arkiv og</a:t>
            </a:r>
            <a:r>
              <a:rPr kumimoji="0" lang="nb-NO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post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3" name="Pil høyre 22"/>
          <p:cNvSpPr/>
          <p:nvPr/>
        </p:nvSpPr>
        <p:spPr bwMode="auto">
          <a:xfrm flipH="1">
            <a:off x="4716016" y="5045380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12. Medisinskteknisk</a:t>
            </a:r>
          </a:p>
        </p:txBody>
      </p:sp>
      <p:sp>
        <p:nvSpPr>
          <p:cNvPr id="24" name="Pil høyre 23"/>
          <p:cNvSpPr/>
          <p:nvPr/>
        </p:nvSpPr>
        <p:spPr bwMode="auto">
          <a:xfrm flipH="1">
            <a:off x="4716016" y="4121572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b-NO" sz="1000" dirty="0" smtClean="0">
                <a:latin typeface="Arial" charset="0"/>
                <a:cs typeface="Arial" charset="0"/>
              </a:rPr>
              <a:t>9.</a:t>
            </a: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Resepsjon, sentralbord, internt servicesenter</a:t>
            </a:r>
            <a:endParaRPr kumimoji="0" lang="nb-NO" sz="10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5" name="Pil høyre 24"/>
          <p:cNvSpPr/>
          <p:nvPr/>
        </p:nvSpPr>
        <p:spPr bwMode="auto">
          <a:xfrm flipH="1">
            <a:off x="4716016" y="4737444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11. Sterilsentral</a:t>
            </a:r>
          </a:p>
        </p:txBody>
      </p:sp>
      <p:sp>
        <p:nvSpPr>
          <p:cNvPr id="26" name="Pil høyre 25"/>
          <p:cNvSpPr/>
          <p:nvPr/>
        </p:nvSpPr>
        <p:spPr bwMode="auto">
          <a:xfrm flipH="1">
            <a:off x="4716016" y="5661248"/>
            <a:ext cx="3888432" cy="432048"/>
          </a:xfrm>
          <a:prstGeom prst="rightArrow">
            <a:avLst/>
          </a:prstGeom>
          <a:solidFill>
            <a:srgbClr val="99FF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b-NO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14. Regnskap</a:t>
            </a:r>
            <a:endParaRPr kumimoji="0" lang="nb-NO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77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75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75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25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75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  <p:bldP spid="26632" grpId="0" animBg="1"/>
      <p:bldP spid="26633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033" y="5247560"/>
            <a:ext cx="2489063" cy="163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95536" y="980728"/>
            <a:ext cx="6329363" cy="739775"/>
          </a:xfrm>
        </p:spPr>
        <p:txBody>
          <a:bodyPr/>
          <a:lstStyle/>
          <a:p>
            <a:r>
              <a:rPr lang="nb-NO" dirty="0" smtClean="0"/>
              <a:t>Denne presentasjonen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4294967295"/>
          </p:nvPr>
        </p:nvSpPr>
        <p:spPr>
          <a:xfrm>
            <a:off x="547067" y="1916832"/>
            <a:ext cx="7553325" cy="3240087"/>
          </a:xfrm>
        </p:spPr>
        <p:txBody>
          <a:bodyPr/>
          <a:lstStyle/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Bakgrunn, metode og utvalg</a:t>
            </a:r>
          </a:p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Finnes det </a:t>
            </a:r>
            <a:r>
              <a:rPr lang="nb-NO" u="sng" dirty="0" smtClean="0">
                <a:solidFill>
                  <a:schemeClr val="accent1">
                    <a:lumMod val="50000"/>
                  </a:schemeClr>
                </a:solidFill>
              </a:rPr>
              <a:t>en</a:t>
            </a:r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 FM modell i fremtidens sykehus?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F1: Hvilke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fasilitetstjenester utføres i et helseforetak?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F2: Hvor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går skillet mellom støtte- og kjernevirksomhet i et helseforetak?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F3: Er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FM i helseforetak bærekraftig og konkurransedyktig?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F4: Hvor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moden er FM i helseforetakene? </a:t>
            </a:r>
          </a:p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Resultater og funn</a:t>
            </a:r>
          </a:p>
          <a:p>
            <a:r>
              <a:rPr lang="nb-NO" dirty="0">
                <a:solidFill>
                  <a:schemeClr val="accent1">
                    <a:lumMod val="50000"/>
                  </a:schemeClr>
                </a:solidFill>
              </a:rPr>
              <a:t>FM modell i fremtidens sykehus</a:t>
            </a:r>
          </a:p>
          <a:p>
            <a:pPr indent="0">
              <a:buNone/>
            </a:pPr>
            <a:endParaRPr lang="nb-NO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Rektangel 3"/>
          <p:cNvSpPr/>
          <p:nvPr/>
        </p:nvSpPr>
        <p:spPr>
          <a:xfrm>
            <a:off x="524608" y="2708920"/>
            <a:ext cx="7503775" cy="1512168"/>
          </a:xfrm>
          <a:prstGeom prst="rect">
            <a:avLst/>
          </a:prstGeom>
          <a:noFill/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5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247557"/>
            <a:ext cx="1635274" cy="1637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13" y="5247557"/>
            <a:ext cx="1838333" cy="1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rp-gallery-agv-withconta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5247557"/>
            <a:ext cx="2000561" cy="1627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Rikshospitalet_rorpos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79808" y="5579257"/>
            <a:ext cx="2434075" cy="171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04048" y="5247557"/>
            <a:ext cx="2919101" cy="1614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206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30869" y="692696"/>
            <a:ext cx="8129563" cy="1446550"/>
          </a:xfrm>
        </p:spPr>
        <p:txBody>
          <a:bodyPr/>
          <a:lstStyle/>
          <a:p>
            <a:r>
              <a:rPr lang="nb-NO" dirty="0" smtClean="0"/>
              <a:t>F1 </a:t>
            </a:r>
            <a:r>
              <a:rPr lang="nb-NO" sz="4400" dirty="0" smtClean="0"/>
              <a:t>Hvilke </a:t>
            </a:r>
            <a:r>
              <a:rPr lang="nb-NO" sz="4400" dirty="0"/>
              <a:t>fasilitetstjenester utføres i et </a:t>
            </a:r>
            <a:r>
              <a:rPr lang="nb-NO" sz="4400" dirty="0" smtClean="0"/>
              <a:t>helseforetak?</a:t>
            </a:r>
            <a:endParaRPr lang="nb-NO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71118"/>
            <a:ext cx="3781623" cy="2037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365" y="2564418"/>
            <a:ext cx="3987849" cy="220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2564418"/>
            <a:ext cx="1911556" cy="2277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009" y="2564418"/>
            <a:ext cx="3614517" cy="2150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908704" y="3454498"/>
            <a:ext cx="1978612" cy="2397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rp-gallery-agv-withconta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59296" y="4714766"/>
            <a:ext cx="2649538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crp-gallery-tubesyste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36440" y="4714766"/>
            <a:ext cx="2088232" cy="2170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Rikshospitalet_rorpost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24672" y="4714766"/>
            <a:ext cx="3060700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9" descr="crp-gallery-agv-front_mg_6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00192" y="4682703"/>
            <a:ext cx="2895600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4433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69" y="2067238"/>
            <a:ext cx="8561611" cy="467022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tel 1"/>
          <p:cNvSpPr txBox="1">
            <a:spLocks/>
          </p:cNvSpPr>
          <p:nvPr/>
        </p:nvSpPr>
        <p:spPr>
          <a:xfrm>
            <a:off x="330869" y="620688"/>
            <a:ext cx="8129563" cy="144655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200" b="1" kern="1200">
                <a:solidFill>
                  <a:srgbClr val="81B1E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b-NO" dirty="0" smtClean="0"/>
              <a:t>F1 </a:t>
            </a:r>
            <a:r>
              <a:rPr lang="nb-NO" sz="4400" dirty="0" smtClean="0"/>
              <a:t>Hvilke fasilitetstjenester utføres i et helseforetak?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96220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j01750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052779"/>
            <a:ext cx="1993924" cy="1329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30869" y="585262"/>
            <a:ext cx="8129563" cy="2123658"/>
          </a:xfrm>
        </p:spPr>
        <p:txBody>
          <a:bodyPr/>
          <a:lstStyle/>
          <a:p>
            <a:pPr lvl="1" indent="0"/>
            <a:r>
              <a:rPr lang="nb-NO" sz="4400" b="1" kern="1200" dirty="0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F2 </a:t>
            </a:r>
            <a:r>
              <a:rPr lang="nb-NO" sz="4400" b="1" kern="1200" dirty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Hvor går skillet mellom støtte- og kjernevirksomhet i et helseforetak?</a:t>
            </a:r>
          </a:p>
        </p:txBody>
      </p:sp>
      <p:pic>
        <p:nvPicPr>
          <p:cNvPr id="3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825" y="2852936"/>
            <a:ext cx="3516022" cy="352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il mot venstre og høyre 3"/>
          <p:cNvSpPr/>
          <p:nvPr/>
        </p:nvSpPr>
        <p:spPr>
          <a:xfrm>
            <a:off x="4455393" y="4365104"/>
            <a:ext cx="801431" cy="5040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852936"/>
            <a:ext cx="3987849" cy="220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119_198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468" y="5052779"/>
            <a:ext cx="1993925" cy="1321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91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23528" y="675853"/>
            <a:ext cx="8208912" cy="1384995"/>
          </a:xfrm>
        </p:spPr>
        <p:txBody>
          <a:bodyPr/>
          <a:lstStyle/>
          <a:p>
            <a:r>
              <a:rPr lang="nb-NO" dirty="0" smtClean="0"/>
              <a:t>Hvem er </a:t>
            </a:r>
            <a:r>
              <a:rPr lang="nb-NO" dirty="0" smtClean="0">
                <a:solidFill>
                  <a:schemeClr val="accent3"/>
                </a:solidFill>
              </a:rPr>
              <a:t>ansvarlig</a:t>
            </a:r>
            <a:r>
              <a:rPr lang="nb-NO" dirty="0" smtClean="0"/>
              <a:t> </a:t>
            </a:r>
            <a:r>
              <a:rPr lang="nb-NO" dirty="0"/>
              <a:t>for FM tjenestene i </a:t>
            </a:r>
            <a:r>
              <a:rPr lang="nb-NO" dirty="0" smtClean="0"/>
              <a:t>helseforetakene?</a:t>
            </a:r>
            <a:endParaRPr lang="nb-NO" dirty="0"/>
          </a:p>
        </p:txBody>
      </p:sp>
      <p:pic>
        <p:nvPicPr>
          <p:cNvPr id="3" name="Bild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8589692" cy="36239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kstSylinder 3"/>
          <p:cNvSpPr txBox="1"/>
          <p:nvPr/>
        </p:nvSpPr>
        <p:spPr>
          <a:xfrm>
            <a:off x="827584" y="6093296"/>
            <a:ext cx="634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Symbol" pitchFamily="18" charset="2"/>
              <a:buChar char="Þ"/>
            </a:pPr>
            <a:r>
              <a:rPr lang="nb-NO" dirty="0" smtClean="0"/>
              <a:t>Omfang og grad av utførelse varierer mellom helseforetakene. </a:t>
            </a:r>
          </a:p>
        </p:txBody>
      </p:sp>
    </p:spTree>
    <p:extLst>
      <p:ext uri="{BB962C8B-B14F-4D97-AF65-F5344CB8AC3E}">
        <p14:creationId xmlns:p14="http://schemas.microsoft.com/office/powerpoint/2010/main" val="434352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23528" y="675853"/>
            <a:ext cx="8208912" cy="1384995"/>
          </a:xfrm>
        </p:spPr>
        <p:txBody>
          <a:bodyPr/>
          <a:lstStyle/>
          <a:p>
            <a:r>
              <a:rPr lang="nb-NO" dirty="0" smtClean="0"/>
              <a:t>Hvem </a:t>
            </a:r>
            <a:r>
              <a:rPr lang="nb-NO" dirty="0" smtClean="0">
                <a:solidFill>
                  <a:schemeClr val="accent3"/>
                </a:solidFill>
              </a:rPr>
              <a:t>utfører</a:t>
            </a:r>
            <a:r>
              <a:rPr lang="nb-NO" dirty="0" smtClean="0"/>
              <a:t> FM </a:t>
            </a:r>
            <a:r>
              <a:rPr lang="nb-NO" dirty="0"/>
              <a:t>tjenestene i </a:t>
            </a:r>
            <a:r>
              <a:rPr lang="nb-NO" dirty="0" smtClean="0"/>
              <a:t>helseforetakene?</a:t>
            </a:r>
            <a:endParaRPr lang="nb-NO" dirty="0"/>
          </a:p>
        </p:txBody>
      </p:sp>
      <p:pic>
        <p:nvPicPr>
          <p:cNvPr id="4" name="Bild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2420888"/>
            <a:ext cx="8676456" cy="36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kstSylinder 2"/>
          <p:cNvSpPr txBox="1"/>
          <p:nvPr/>
        </p:nvSpPr>
        <p:spPr>
          <a:xfrm>
            <a:off x="827584" y="6093296"/>
            <a:ext cx="5463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Symbol" pitchFamily="18" charset="2"/>
              <a:buChar char="Þ"/>
            </a:pPr>
            <a:r>
              <a:rPr lang="nb-NO" dirty="0" smtClean="0"/>
              <a:t>8 % av FM tjenestene utføres av klinisk personell. </a:t>
            </a:r>
          </a:p>
          <a:p>
            <a:pPr marL="285750" indent="-285750">
              <a:buFont typeface="Symbol" pitchFamily="18" charset="2"/>
              <a:buChar char="Þ"/>
            </a:pPr>
            <a:r>
              <a:rPr lang="nb-NO" dirty="0" smtClean="0"/>
              <a:t>Ikke skarpt skille mellom støtte- og kjernevirksomhet 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40316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30869" y="44624"/>
            <a:ext cx="8489603" cy="2123658"/>
          </a:xfrm>
        </p:spPr>
        <p:txBody>
          <a:bodyPr/>
          <a:lstStyle/>
          <a:p>
            <a:pPr lvl="1" indent="0"/>
            <a:r>
              <a:rPr lang="nb-NO" sz="4400" b="1" kern="1200" dirty="0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F3 </a:t>
            </a:r>
            <a:r>
              <a:rPr lang="nb-NO" sz="4400" b="1" kern="1200" dirty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Er FM i helseforetak bærekraftig og konkurransedyktig?</a:t>
            </a:r>
          </a:p>
        </p:txBody>
      </p:sp>
      <p:pic>
        <p:nvPicPr>
          <p:cNvPr id="4" name="Bild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4904"/>
            <a:ext cx="7776864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712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24744"/>
            <a:ext cx="5328592" cy="50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107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01940668"/>
              </p:ext>
            </p:extLst>
          </p:nvPr>
        </p:nvGraphicFramePr>
        <p:xfrm>
          <a:off x="1043608" y="4797152"/>
          <a:ext cx="6120680" cy="1656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82311953"/>
              </p:ext>
            </p:extLst>
          </p:nvPr>
        </p:nvGraphicFramePr>
        <p:xfrm>
          <a:off x="971600" y="2060848"/>
          <a:ext cx="6192688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tel 1"/>
          <p:cNvSpPr txBox="1">
            <a:spLocks/>
          </p:cNvSpPr>
          <p:nvPr/>
        </p:nvSpPr>
        <p:spPr>
          <a:xfrm>
            <a:off x="330869" y="585262"/>
            <a:ext cx="8129563" cy="212365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200" b="1" kern="1200">
                <a:solidFill>
                  <a:srgbClr val="81B1E0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1"/>
            <a:r>
              <a:rPr lang="nb-NO" sz="4400" b="1" kern="1200" dirty="0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Snittkostnader eiendomstjenester  Servicekostnader kr/pasient</a:t>
            </a:r>
          </a:p>
          <a:p>
            <a:pPr marL="0" lvl="1"/>
            <a:endParaRPr lang="nb-NO" sz="4400" b="1" kern="1200" dirty="0">
              <a:solidFill>
                <a:srgbClr val="81B1E0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4428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30869" y="721732"/>
            <a:ext cx="8813131" cy="1446550"/>
          </a:xfrm>
        </p:spPr>
        <p:txBody>
          <a:bodyPr/>
          <a:lstStyle/>
          <a:p>
            <a:pPr lvl="1" indent="0"/>
            <a:r>
              <a:rPr lang="nb-NO" sz="4400" b="1" kern="1200" dirty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F4 Hvor moden er FM i helseforetakene?</a:t>
            </a:r>
          </a:p>
        </p:txBody>
      </p:sp>
      <p:pic>
        <p:nvPicPr>
          <p:cNvPr id="3" name="Bild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7992888" cy="424847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kstSylinder 3"/>
          <p:cNvSpPr txBox="1"/>
          <p:nvPr/>
        </p:nvSpPr>
        <p:spPr>
          <a:xfrm>
            <a:off x="395536" y="6383069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i="1" dirty="0" smtClean="0"/>
              <a:t>"</a:t>
            </a:r>
            <a:r>
              <a:rPr lang="nb-NO" i="1" dirty="0"/>
              <a:t>Modenhetsniveau og iniativer i FM organisasjonen" etter (Koch et al., 2008)</a:t>
            </a:r>
            <a:endParaRPr lang="nb-NO" b="1" dirty="0"/>
          </a:p>
          <a:p>
            <a:endParaRPr lang="nb-NO" dirty="0"/>
          </a:p>
        </p:txBody>
      </p:sp>
      <p:sp>
        <p:nvSpPr>
          <p:cNvPr id="5" name="Ellipse 4"/>
          <p:cNvSpPr/>
          <p:nvPr/>
        </p:nvSpPr>
        <p:spPr>
          <a:xfrm>
            <a:off x="3635896" y="3435112"/>
            <a:ext cx="1033166" cy="72008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Ellipse 8"/>
          <p:cNvSpPr/>
          <p:nvPr/>
        </p:nvSpPr>
        <p:spPr>
          <a:xfrm>
            <a:off x="4834978" y="3429000"/>
            <a:ext cx="1033166" cy="72008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6059114" y="3068960"/>
            <a:ext cx="1033166" cy="72008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7139234" y="3717032"/>
            <a:ext cx="1033166" cy="72008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3635896" y="4077072"/>
            <a:ext cx="1033166" cy="720080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Ellipse 13"/>
          <p:cNvSpPr/>
          <p:nvPr/>
        </p:nvSpPr>
        <p:spPr>
          <a:xfrm>
            <a:off x="4834978" y="4077072"/>
            <a:ext cx="1033166" cy="720080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Ellipse 14"/>
          <p:cNvSpPr/>
          <p:nvPr/>
        </p:nvSpPr>
        <p:spPr>
          <a:xfrm>
            <a:off x="6059114" y="3429000"/>
            <a:ext cx="1033166" cy="720080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Ellipse 15"/>
          <p:cNvSpPr/>
          <p:nvPr/>
        </p:nvSpPr>
        <p:spPr>
          <a:xfrm>
            <a:off x="7139234" y="4077072"/>
            <a:ext cx="1033166" cy="720080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99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8572763" cy="478797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tel 1"/>
          <p:cNvSpPr txBox="1">
            <a:spLocks/>
          </p:cNvSpPr>
          <p:nvPr/>
        </p:nvSpPr>
        <p:spPr>
          <a:xfrm>
            <a:off x="395536" y="692696"/>
            <a:ext cx="8129563" cy="76944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200" b="1" kern="1200">
                <a:solidFill>
                  <a:srgbClr val="81B1E0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1"/>
            <a:r>
              <a:rPr lang="nb-NO" sz="4400" b="1" kern="1200" dirty="0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Modenhet dd </a:t>
            </a:r>
            <a:r>
              <a:rPr lang="nb-NO" sz="4400" b="1" kern="1200" dirty="0" err="1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vs</a:t>
            </a:r>
            <a:r>
              <a:rPr lang="nb-NO" sz="4400" b="1" kern="1200" dirty="0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 2020-2025</a:t>
            </a:r>
            <a:endParaRPr lang="nb-NO" sz="4400" b="1" kern="1200" dirty="0">
              <a:solidFill>
                <a:srgbClr val="81B1E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Ellipse 3"/>
          <p:cNvSpPr/>
          <p:nvPr/>
        </p:nvSpPr>
        <p:spPr>
          <a:xfrm>
            <a:off x="5724128" y="2420889"/>
            <a:ext cx="1033166" cy="1601898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611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033" y="5247560"/>
            <a:ext cx="2489063" cy="163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95536" y="980728"/>
            <a:ext cx="6329363" cy="739775"/>
          </a:xfrm>
        </p:spPr>
        <p:txBody>
          <a:bodyPr/>
          <a:lstStyle/>
          <a:p>
            <a:r>
              <a:rPr lang="nb-NO" dirty="0" smtClean="0"/>
              <a:t>Denne presentasjonen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4294967295"/>
          </p:nvPr>
        </p:nvSpPr>
        <p:spPr>
          <a:xfrm>
            <a:off x="547067" y="1916832"/>
            <a:ext cx="7553325" cy="3240087"/>
          </a:xfrm>
        </p:spPr>
        <p:txBody>
          <a:bodyPr/>
          <a:lstStyle/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Bakgrunn, metode og utvalg</a:t>
            </a:r>
          </a:p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Finnes det </a:t>
            </a:r>
            <a:r>
              <a:rPr lang="nb-NO" u="sng" dirty="0" smtClean="0">
                <a:solidFill>
                  <a:schemeClr val="accent1">
                    <a:lumMod val="50000"/>
                  </a:schemeClr>
                </a:solidFill>
              </a:rPr>
              <a:t>en</a:t>
            </a:r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 FM modell i fremtidens sykehus?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F1: Hvilke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fasilitetstjenester utføres i et helseforetak?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F2: Hvor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går skillet mellom støtte- og kjernevirksomhet i et helseforetak?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F3: Er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FM i helseforetak bærekraftig og konkurransedyktig?</a:t>
            </a:r>
          </a:p>
          <a:p>
            <a:pPr lvl="1" indent="0">
              <a:buNone/>
            </a:pPr>
            <a:r>
              <a:rPr lang="nb-NO" sz="1800" i="1" dirty="0" smtClean="0">
                <a:solidFill>
                  <a:schemeClr val="accent1">
                    <a:lumMod val="50000"/>
                  </a:schemeClr>
                </a:solidFill>
              </a:rPr>
              <a:t>F4: Hvor </a:t>
            </a:r>
            <a:r>
              <a:rPr lang="nb-NO" sz="1800" i="1" dirty="0">
                <a:solidFill>
                  <a:schemeClr val="accent1">
                    <a:lumMod val="50000"/>
                  </a:schemeClr>
                </a:solidFill>
              </a:rPr>
              <a:t>moden er FM i helseforetakene? </a:t>
            </a:r>
          </a:p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Resultater og funn</a:t>
            </a:r>
          </a:p>
          <a:p>
            <a:r>
              <a:rPr lang="nb-NO" dirty="0" smtClean="0">
                <a:solidFill>
                  <a:schemeClr val="accent1">
                    <a:lumMod val="50000"/>
                  </a:schemeClr>
                </a:solidFill>
              </a:rPr>
              <a:t>FM modell i fremtidens sykehus</a:t>
            </a:r>
          </a:p>
          <a:p>
            <a:pPr indent="0">
              <a:buNone/>
            </a:pPr>
            <a:endParaRPr lang="nb-NO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Rektangel 3"/>
          <p:cNvSpPr/>
          <p:nvPr/>
        </p:nvSpPr>
        <p:spPr>
          <a:xfrm>
            <a:off x="524607" y="4257093"/>
            <a:ext cx="7503775" cy="396044"/>
          </a:xfrm>
          <a:prstGeom prst="rect">
            <a:avLst/>
          </a:prstGeom>
          <a:noFill/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5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247557"/>
            <a:ext cx="1635274" cy="1637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13" y="5247557"/>
            <a:ext cx="1838333" cy="1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rp-gallery-agv-withconta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5247557"/>
            <a:ext cx="2000561" cy="1627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Rikshospitalet_rorpos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79808" y="5579257"/>
            <a:ext cx="2434075" cy="171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04048" y="5247557"/>
            <a:ext cx="2919101" cy="1614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582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30869" y="1052736"/>
            <a:ext cx="8813131" cy="769441"/>
          </a:xfrm>
        </p:spPr>
        <p:txBody>
          <a:bodyPr/>
          <a:lstStyle/>
          <a:p>
            <a:pPr lvl="1" indent="0"/>
            <a:r>
              <a:rPr lang="nb-NO" sz="4400" b="1" kern="1200" dirty="0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Fremtidig FM modell</a:t>
            </a:r>
            <a:endParaRPr lang="nb-NO" sz="4400" b="1" kern="1200" dirty="0">
              <a:solidFill>
                <a:srgbClr val="81B1E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Bild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60848"/>
            <a:ext cx="8136904" cy="4536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815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 txBox="1">
            <a:spLocks/>
          </p:cNvSpPr>
          <p:nvPr/>
        </p:nvSpPr>
        <p:spPr>
          <a:xfrm>
            <a:off x="395536" y="764704"/>
            <a:ext cx="8813131" cy="76944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200" b="1" kern="1200">
                <a:solidFill>
                  <a:srgbClr val="81B1E0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1"/>
            <a:r>
              <a:rPr lang="nb-NO" sz="4400" b="1" kern="1200" dirty="0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Fremtidig FM modell</a:t>
            </a:r>
            <a:endParaRPr lang="nb-NO" sz="4400" b="1" kern="1200" dirty="0">
              <a:solidFill>
                <a:srgbClr val="81B1E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Plassholder for innhold 2"/>
          <p:cNvSpPr txBox="1">
            <a:spLocks/>
          </p:cNvSpPr>
          <p:nvPr/>
        </p:nvSpPr>
        <p:spPr>
          <a:xfrm>
            <a:off x="467544" y="1556792"/>
            <a:ext cx="8741123" cy="3240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60000" indent="2413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756000" indent="2047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80000" indent="1936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476000" indent="182563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buNone/>
            </a:pPr>
            <a:r>
              <a:rPr lang="nb-NO" sz="2000" b="1" i="1" dirty="0" smtClean="0">
                <a:solidFill>
                  <a:schemeClr val="accent1">
                    <a:lumMod val="50000"/>
                  </a:schemeClr>
                </a:solidFill>
              </a:rPr>
              <a:t>«FM skal være bærekraftig og understøtte god, trygg og effektiv pasientbehandling»</a:t>
            </a:r>
          </a:p>
          <a:p>
            <a:pPr indent="0">
              <a:buNone/>
            </a:pPr>
            <a:endParaRPr lang="nb-NO" sz="1100" i="1" dirty="0">
              <a:solidFill>
                <a:schemeClr val="accent1">
                  <a:lumMod val="50000"/>
                </a:schemeClr>
              </a:solidFill>
            </a:endParaRPr>
          </a:p>
          <a:p>
            <a:pPr indent="0">
              <a:buNone/>
            </a:pPr>
            <a:r>
              <a:rPr lang="nb-NO" sz="2000" dirty="0" smtClean="0">
                <a:solidFill>
                  <a:schemeClr val="accent1">
                    <a:lumMod val="50000"/>
                  </a:schemeClr>
                </a:solidFill>
              </a:rPr>
              <a:t>Mot 2020-2030 vil det være en trinnvis utvikling</a:t>
            </a:r>
            <a:endParaRPr lang="nb-NO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nb-NO" sz="2000" dirty="0" smtClean="0">
                <a:solidFill>
                  <a:schemeClr val="accent1">
                    <a:lumMod val="50000"/>
                  </a:schemeClr>
                </a:solidFill>
              </a:rPr>
              <a:t>Fra desentralisert til sentralisert modell</a:t>
            </a:r>
          </a:p>
          <a:p>
            <a:r>
              <a:rPr lang="nb-NO" sz="2000" dirty="0" smtClean="0">
                <a:solidFill>
                  <a:schemeClr val="accent1">
                    <a:lumMod val="50000"/>
                  </a:schemeClr>
                </a:solidFill>
              </a:rPr>
              <a:t>Fra </a:t>
            </a:r>
            <a:r>
              <a:rPr lang="nb-NO" sz="2000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nb-NO" sz="2000" dirty="0" smtClean="0">
                <a:solidFill>
                  <a:schemeClr val="accent1">
                    <a:lumMod val="50000"/>
                  </a:schemeClr>
                </a:solidFill>
              </a:rPr>
              <a:t>ykehusplanlegging  til et helhetlig overordnet ansvar for FDVUSL</a:t>
            </a:r>
          </a:p>
          <a:p>
            <a:r>
              <a:rPr lang="nb-NO" sz="2000" dirty="0" smtClean="0">
                <a:solidFill>
                  <a:schemeClr val="accent1">
                    <a:lumMod val="50000"/>
                  </a:schemeClr>
                </a:solidFill>
              </a:rPr>
              <a:t>FM HF’ene profesjonaliseres, standardisering av organisasjonene, bestillerkompetanse. FM organisert som i dag, i sykehusledelsen</a:t>
            </a:r>
          </a:p>
          <a:p>
            <a:r>
              <a:rPr lang="nb-NO" sz="2000" dirty="0" smtClean="0">
                <a:solidFill>
                  <a:schemeClr val="accent1">
                    <a:lumMod val="50000"/>
                  </a:schemeClr>
                </a:solidFill>
              </a:rPr>
              <a:t>Større andel av FM porteføljen er outsourced</a:t>
            </a:r>
          </a:p>
          <a:p>
            <a:r>
              <a:rPr lang="nb-NO" sz="2000" dirty="0" smtClean="0">
                <a:solidFill>
                  <a:schemeClr val="accent1">
                    <a:lumMod val="50000"/>
                  </a:schemeClr>
                </a:solidFill>
              </a:rPr>
              <a:t>Vesentlig styring av kompetanse på alle plan fra lokalt til nasjonalt, kompetanse utveksles på tvers av regioner og tverrfaglige nettverk er et nytt og </a:t>
            </a:r>
            <a:r>
              <a:rPr lang="nb-NO" sz="2000" u="sng" dirty="0" smtClean="0">
                <a:solidFill>
                  <a:schemeClr val="accent1">
                    <a:lumMod val="50000"/>
                  </a:schemeClr>
                </a:solidFill>
              </a:rPr>
              <a:t>vedvarende konkurransetrinn</a:t>
            </a:r>
            <a:r>
              <a:rPr lang="nb-NO" sz="2000" dirty="0" smtClean="0">
                <a:solidFill>
                  <a:schemeClr val="accent1">
                    <a:lumMod val="50000"/>
                  </a:schemeClr>
                </a:solidFill>
              </a:rPr>
              <a:t>  for fremtidig FM</a:t>
            </a:r>
          </a:p>
          <a:p>
            <a:endParaRPr lang="nb-NO" sz="2000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indent="0">
              <a:buNone/>
            </a:pPr>
            <a:endParaRPr lang="nb-NO" sz="2000" i="1" dirty="0">
              <a:solidFill>
                <a:schemeClr val="accent1">
                  <a:lumMod val="50000"/>
                </a:schemeClr>
              </a:solidFill>
            </a:endParaRPr>
          </a:p>
          <a:p>
            <a:pPr indent="0">
              <a:buNone/>
            </a:pPr>
            <a:endParaRPr lang="nb-NO" sz="2000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indent="0">
              <a:buFont typeface="Arial" panose="020B0604020202020204" pitchFamily="34" charset="0"/>
              <a:buNone/>
            </a:pPr>
            <a:endParaRPr lang="nb-NO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033" y="5247560"/>
            <a:ext cx="2489063" cy="163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247557"/>
            <a:ext cx="1635274" cy="1637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13" y="5247557"/>
            <a:ext cx="1838333" cy="1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rp-gallery-agv-withconta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5247557"/>
            <a:ext cx="2000561" cy="1627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04048" y="5247557"/>
            <a:ext cx="2919101" cy="1614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62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 txBox="1">
            <a:spLocks/>
          </p:cNvSpPr>
          <p:nvPr/>
        </p:nvSpPr>
        <p:spPr>
          <a:xfrm>
            <a:off x="395536" y="692696"/>
            <a:ext cx="8813131" cy="76944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200" b="1" kern="1200">
                <a:solidFill>
                  <a:srgbClr val="81B1E0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1"/>
            <a:r>
              <a:rPr lang="nb-NO" sz="4400" b="1" kern="1200" dirty="0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Fremtidig FM modell</a:t>
            </a:r>
            <a:endParaRPr lang="nb-NO" sz="4400" b="1" kern="1200" dirty="0">
              <a:solidFill>
                <a:srgbClr val="81B1E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Plassholder for innhold 2"/>
          <p:cNvSpPr txBox="1">
            <a:spLocks/>
          </p:cNvSpPr>
          <p:nvPr/>
        </p:nvSpPr>
        <p:spPr>
          <a:xfrm>
            <a:off x="467544" y="1629073"/>
            <a:ext cx="7553325" cy="3240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1809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60000" indent="2413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756000" indent="2047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80000" indent="193675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476000" indent="182563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buNone/>
            </a:pPr>
            <a:r>
              <a:rPr lang="nb-NO" sz="2800" b="1" dirty="0" smtClean="0">
                <a:solidFill>
                  <a:schemeClr val="accent1">
                    <a:lumMod val="50000"/>
                  </a:schemeClr>
                </a:solidFill>
              </a:rPr>
              <a:t>5 kriterier for implementering</a:t>
            </a:r>
          </a:p>
          <a:p>
            <a:pPr indent="0">
              <a:buNone/>
            </a:pPr>
            <a:endParaRPr lang="nb-NO" sz="14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AutoNum type="arabicPeriod"/>
            </a:pPr>
            <a:r>
              <a:rPr lang="nb-NO" sz="2800" dirty="0" smtClean="0">
                <a:solidFill>
                  <a:schemeClr val="accent1">
                    <a:lumMod val="50000"/>
                  </a:schemeClr>
                </a:solidFill>
              </a:rPr>
              <a:t>Rolle og ansvarsavklaring på alle plan</a:t>
            </a:r>
          </a:p>
          <a:p>
            <a:pPr marL="457200" indent="-457200">
              <a:buAutoNum type="arabicPeriod"/>
            </a:pPr>
            <a:r>
              <a:rPr lang="nb-NO" sz="2800" dirty="0" smtClean="0">
                <a:solidFill>
                  <a:schemeClr val="accent1">
                    <a:lumMod val="50000"/>
                  </a:schemeClr>
                </a:solidFill>
              </a:rPr>
              <a:t>Styrt trinnvis implementering</a:t>
            </a:r>
          </a:p>
          <a:p>
            <a:pPr marL="457200" indent="-457200">
              <a:buAutoNum type="arabicPeriod"/>
            </a:pPr>
            <a:r>
              <a:rPr lang="nb-NO" sz="2800" dirty="0" smtClean="0">
                <a:solidFill>
                  <a:schemeClr val="accent1">
                    <a:lumMod val="50000"/>
                  </a:schemeClr>
                </a:solidFill>
              </a:rPr>
              <a:t>Annerkjennelse av profesjonen fasilitetsstyring</a:t>
            </a:r>
          </a:p>
          <a:p>
            <a:pPr marL="457200" indent="-457200">
              <a:buAutoNum type="arabicPeriod"/>
            </a:pPr>
            <a:r>
              <a:rPr lang="nb-NO" sz="2800" dirty="0" smtClean="0">
                <a:solidFill>
                  <a:schemeClr val="accent1">
                    <a:lumMod val="50000"/>
                  </a:schemeClr>
                </a:solidFill>
              </a:rPr>
              <a:t>Modningsprosess fortsetter i alle dimensjoner</a:t>
            </a:r>
          </a:p>
          <a:p>
            <a:pPr marL="457200" indent="-457200">
              <a:buAutoNum type="arabicPeriod"/>
            </a:pPr>
            <a:r>
              <a:rPr lang="nb-NO" sz="2800" dirty="0" smtClean="0">
                <a:solidFill>
                  <a:schemeClr val="accent1">
                    <a:lumMod val="50000"/>
                  </a:schemeClr>
                </a:solidFill>
              </a:rPr>
              <a:t>Nasjonalt samarbeid- og erfaringsutveksling, </a:t>
            </a:r>
            <a:r>
              <a:rPr lang="nb-NO" sz="2800" b="1" dirty="0" smtClean="0">
                <a:solidFill>
                  <a:schemeClr val="accent6">
                    <a:lumMod val="50000"/>
                  </a:schemeClr>
                </a:solidFill>
              </a:rPr>
              <a:t>delt beste praksis og kompetanseutvikling</a:t>
            </a:r>
            <a:endParaRPr lang="nb-NO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indent="0">
              <a:buNone/>
            </a:pPr>
            <a:endParaRPr lang="nb-NO" sz="2800" dirty="0">
              <a:solidFill>
                <a:schemeClr val="accent1">
                  <a:lumMod val="50000"/>
                </a:schemeClr>
              </a:solidFill>
            </a:endParaRPr>
          </a:p>
          <a:p>
            <a:pPr indent="0">
              <a:buNone/>
            </a:pPr>
            <a:endParaRPr lang="nb-NO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indent="0">
              <a:buFont typeface="Arial" panose="020B0604020202020204" pitchFamily="34" charset="0"/>
              <a:buNone/>
            </a:pPr>
            <a:endParaRPr lang="nb-NO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033" y="5247560"/>
            <a:ext cx="2489063" cy="163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C:\Users\heilyn\AppData\Local\Microsoft\Windows\Temporary Internet Files\Content.IE5\VDNQHWZS\MP9003139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247557"/>
            <a:ext cx="1635274" cy="1637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13" y="5247557"/>
            <a:ext cx="1838333" cy="1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rp-gallery-agv-withconta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5247557"/>
            <a:ext cx="2000561" cy="1627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04048" y="5247557"/>
            <a:ext cx="2919101" cy="1614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885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idx="4294967295"/>
          </p:nvPr>
        </p:nvSpPr>
        <p:spPr>
          <a:xfrm>
            <a:off x="330869" y="1052736"/>
            <a:ext cx="8813131" cy="769441"/>
          </a:xfrm>
        </p:spPr>
        <p:txBody>
          <a:bodyPr/>
          <a:lstStyle/>
          <a:p>
            <a:pPr lvl="1" indent="0"/>
            <a:r>
              <a:rPr lang="nb-NO" sz="4400" b="1" kern="1200" dirty="0" smtClean="0">
                <a:solidFill>
                  <a:srgbClr val="81B1E0"/>
                </a:solidFill>
                <a:latin typeface="+mj-lt"/>
                <a:ea typeface="+mj-ea"/>
                <a:cs typeface="+mj-cs"/>
              </a:rPr>
              <a:t>Fremtidig FM modell</a:t>
            </a:r>
            <a:endParaRPr lang="nb-NO" sz="4400" b="1" kern="1200" dirty="0">
              <a:solidFill>
                <a:srgbClr val="81B1E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nb-NO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3768155"/>
              </p:ext>
            </p:extLst>
          </p:nvPr>
        </p:nvGraphicFramePr>
        <p:xfrm>
          <a:off x="395536" y="2132856"/>
          <a:ext cx="8381453" cy="4032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1" name="Punktgrafikkbilde" r:id="rId3" imgW="13031329" imgH="6515665" progId="Paint.Picture">
                  <p:embed/>
                </p:oleObj>
              </mc:Choice>
              <mc:Fallback>
                <p:oleObj name="Punktgrafikkbilde" r:id="rId3" imgW="13031329" imgH="6515665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2132856"/>
                        <a:ext cx="8381453" cy="40324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ktangel 2"/>
          <p:cNvSpPr/>
          <p:nvPr/>
        </p:nvSpPr>
        <p:spPr>
          <a:xfrm>
            <a:off x="2195736" y="4077072"/>
            <a:ext cx="28803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Rektangel 5"/>
          <p:cNvSpPr/>
          <p:nvPr/>
        </p:nvSpPr>
        <p:spPr>
          <a:xfrm>
            <a:off x="2472368" y="3933056"/>
            <a:ext cx="28803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7" name="Rektangel 6"/>
          <p:cNvSpPr/>
          <p:nvPr/>
        </p:nvSpPr>
        <p:spPr>
          <a:xfrm>
            <a:off x="2987824" y="3661648"/>
            <a:ext cx="28803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8" name="Rektangel 7"/>
          <p:cNvSpPr/>
          <p:nvPr/>
        </p:nvSpPr>
        <p:spPr>
          <a:xfrm>
            <a:off x="3707904" y="3429000"/>
            <a:ext cx="28803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Rektangel 8"/>
          <p:cNvSpPr/>
          <p:nvPr/>
        </p:nvSpPr>
        <p:spPr>
          <a:xfrm>
            <a:off x="5004048" y="3284984"/>
            <a:ext cx="28803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Rektangel 9"/>
          <p:cNvSpPr/>
          <p:nvPr/>
        </p:nvSpPr>
        <p:spPr>
          <a:xfrm>
            <a:off x="5004048" y="2852936"/>
            <a:ext cx="28803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1" name="Rektangel 10"/>
          <p:cNvSpPr/>
          <p:nvPr/>
        </p:nvSpPr>
        <p:spPr>
          <a:xfrm>
            <a:off x="2171656" y="3645768"/>
            <a:ext cx="28803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1081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772319" y="-352425"/>
            <a:ext cx="10688638" cy="7562850"/>
          </a:xfrm>
          <a:prstGeom prst="rect">
            <a:avLst/>
          </a:prstGeom>
          <a:solidFill>
            <a:schemeClr val="tx1"/>
          </a:solidFill>
          <a:ln w="25400" algn="ctr">
            <a:solidFill>
              <a:schemeClr val="tx1"/>
            </a:solidFill>
            <a:prstDash val="sysDot"/>
            <a:miter lim="800000"/>
            <a:headEnd/>
            <a:tailEnd type="none" w="lg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2000" tIns="72000" rIns="72000" bIns="72000" anchor="ctr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900"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9pPr>
          </a:lstStyle>
          <a:p>
            <a:endParaRPr lang="nb-NO" altLang="nb-NO" b="1">
              <a:solidFill>
                <a:schemeClr val="tx2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1520" y="908720"/>
            <a:ext cx="8784976" cy="415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793" tIns="50793" rIns="104274" bIns="50793" numCol="1" anchor="t" anchorCtr="0" compatLnSpc="1">
            <a:prstTxWarp prst="textNoShape">
              <a:avLst/>
            </a:prstTxWarp>
          </a:bodyPr>
          <a:lstStyle>
            <a:lvl1pPr marL="355600" indent="-355600" algn="l" rtl="0" fontAlgn="base">
              <a:spcBef>
                <a:spcPts val="10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Zapf Dingbats" charset="2"/>
              <a:buBlip>
                <a:blip r:embed="rId2"/>
              </a:buBlip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  <a:sym typeface="Verdana" pitchFamily="34" charset="0"/>
              </a:defRPr>
            </a:lvl1pPr>
            <a:lvl2pPr marL="803275" indent="-261938" algn="l" rtl="0" fontAlgn="base">
              <a:spcBef>
                <a:spcPts val="1000"/>
              </a:spcBef>
              <a:spcAft>
                <a:spcPct val="0"/>
              </a:spcAft>
              <a:buClr>
                <a:srgbClr val="6EBBEA"/>
              </a:buClr>
              <a:buSzPct val="80000"/>
              <a:buFont typeface="Wingdings 3" pitchFamily="18" charset="2"/>
              <a:buChar char="Ú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2pPr>
            <a:lvl3pPr marL="1344613" indent="-269875" algn="l" rtl="0" fontAlgn="base">
              <a:spcBef>
                <a:spcPts val="10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3pPr>
            <a:lvl4pPr marL="1879600" indent="-263525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4pPr>
            <a:lvl5pPr marL="22431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5pPr>
            <a:lvl6pPr marL="27003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6pPr>
            <a:lvl7pPr marL="31575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7pPr>
            <a:lvl8pPr marL="36147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8pPr>
            <a:lvl9pPr marL="4071938" indent="-177800" algn="l" rtl="0" fontAlgn="base">
              <a:spcBef>
                <a:spcPts val="400"/>
              </a:spcBef>
              <a:spcAft>
                <a:spcPct val="0"/>
              </a:spcAft>
              <a:buClr>
                <a:srgbClr val="0B3265"/>
              </a:buClr>
              <a:buSzPct val="125000"/>
              <a:buFont typeface="Lucida Grande" charset="0"/>
              <a:defRPr sz="2000">
                <a:solidFill>
                  <a:schemeClr val="tx1"/>
                </a:solidFill>
                <a:latin typeface="+mn-lt"/>
                <a:ea typeface="+mn-ea"/>
                <a:sym typeface="Verdana" pitchFamily="34" charset="0"/>
              </a:defRPr>
            </a:lvl9pPr>
          </a:lstStyle>
          <a:p>
            <a:pPr algn="ctr">
              <a:buFont typeface="Zapf Dingbats" charset="2"/>
              <a:buNone/>
            </a:pPr>
            <a:r>
              <a:rPr lang="nb-NO" altLang="nb-NO" sz="3200" b="1" i="1" dirty="0" smtClean="0">
                <a:solidFill>
                  <a:schemeClr val="bg1"/>
                </a:solidFill>
              </a:rPr>
              <a:t>Hovedkonklusjon</a:t>
            </a:r>
          </a:p>
          <a:p>
            <a:pPr algn="ctr">
              <a:buFont typeface="Zapf Dingbats" charset="2"/>
              <a:buNone/>
            </a:pPr>
            <a:endParaRPr lang="nb-NO" altLang="nb-NO" sz="2400" i="1" dirty="0">
              <a:solidFill>
                <a:schemeClr val="bg1"/>
              </a:solidFill>
            </a:endParaRPr>
          </a:p>
          <a:p>
            <a:pPr algn="ctr">
              <a:buFont typeface="Zapf Dingbats" charset="2"/>
              <a:buNone/>
            </a:pPr>
            <a:r>
              <a:rPr lang="nb-NO" altLang="nb-NO" sz="2400" i="1" dirty="0" smtClean="0">
                <a:solidFill>
                  <a:schemeClr val="bg1"/>
                </a:solidFill>
              </a:rPr>
              <a:t>FM modell for fremtidens sykehusbygg i Norge antydes å være profesjonell, bærekraftig med et bredt sammensatt tjenestespekter innenfor FDVUSL. </a:t>
            </a:r>
          </a:p>
          <a:p>
            <a:pPr algn="ctr">
              <a:buFont typeface="Zapf Dingbats" charset="2"/>
              <a:buNone/>
            </a:pPr>
            <a:endParaRPr lang="nb-NO" altLang="nb-NO" sz="1000" i="1" dirty="0">
              <a:solidFill>
                <a:schemeClr val="bg1"/>
              </a:solidFill>
            </a:endParaRPr>
          </a:p>
          <a:p>
            <a:pPr algn="ctr">
              <a:buFont typeface="Zapf Dingbats" charset="2"/>
              <a:buNone/>
            </a:pPr>
            <a:r>
              <a:rPr lang="nb-NO" altLang="nb-NO" sz="2400" i="1" dirty="0" smtClean="0">
                <a:solidFill>
                  <a:schemeClr val="bg1"/>
                </a:solidFill>
              </a:rPr>
              <a:t>Det antas at det blir ett nasjonalt helseforetak innen eiendom med et helhetlig ansvar for hele FM tjenestespekteret. Det antydes en       5-trinnsmodell mot 2020-2030. Etablering av Sykehusbygg HF (2014), innføring av nøytral merverdiavgift (2016) og forventet økt konkurranse vil være katalysatorer i denne prosessen fremover.</a:t>
            </a:r>
          </a:p>
          <a:p>
            <a:pPr algn="ctr">
              <a:buFont typeface="Zapf Dingbats" charset="2"/>
              <a:buNone/>
            </a:pPr>
            <a:endParaRPr lang="nb-NO" altLang="nb-NO" sz="2400" i="1" dirty="0">
              <a:solidFill>
                <a:schemeClr val="bg1"/>
              </a:solidFill>
            </a:endParaRPr>
          </a:p>
          <a:p>
            <a:pPr algn="ctr">
              <a:buFont typeface="Zapf Dingbats" charset="2"/>
              <a:buNone/>
            </a:pPr>
            <a:r>
              <a:rPr lang="nb-NO" altLang="nb-NO" dirty="0" smtClean="0">
                <a:solidFill>
                  <a:schemeClr val="bg1"/>
                </a:solidFill>
              </a:rPr>
              <a:t>Anne Charlotte Moe, 2014</a:t>
            </a:r>
          </a:p>
          <a:p>
            <a:pPr algn="ctr">
              <a:buFont typeface="Zapf Dingbats" charset="2"/>
              <a:buNone/>
            </a:pPr>
            <a:endParaRPr lang="nb-NO" altLang="nb-NO" sz="2400" i="1" dirty="0">
              <a:solidFill>
                <a:schemeClr val="bg1"/>
              </a:solidFill>
            </a:endParaRPr>
          </a:p>
          <a:p>
            <a:pPr algn="ctr">
              <a:buFont typeface="Zapf Dingbats" charset="2"/>
              <a:buNone/>
            </a:pPr>
            <a:endParaRPr lang="nb-NO" altLang="nb-N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452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4584" y="980728"/>
            <a:ext cx="10639703" cy="5984833"/>
          </a:xfrm>
          <a:prstGeom prst="rect">
            <a:avLst/>
          </a:prstGeom>
        </p:spPr>
      </p:pic>
      <p:sp>
        <p:nvSpPr>
          <p:cNvPr id="2" name="Rektangel 1"/>
          <p:cNvSpPr/>
          <p:nvPr/>
        </p:nvSpPr>
        <p:spPr>
          <a:xfrm>
            <a:off x="323528" y="5664730"/>
            <a:ext cx="87129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b-NO" sz="4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Takk for oppmerksomheten!</a:t>
            </a:r>
            <a:r>
              <a:rPr lang="nb-NO" dirty="0">
                <a:solidFill>
                  <a:schemeClr val="bg1"/>
                </a:solidFill>
              </a:rPr>
              <a:t/>
            </a:r>
            <a:br>
              <a:rPr lang="nb-NO" dirty="0">
                <a:solidFill>
                  <a:schemeClr val="bg1"/>
                </a:solidFill>
              </a:rPr>
            </a:br>
            <a:r>
              <a:rPr lang="nb-NO" b="1" dirty="0" smtClean="0">
                <a:solidFill>
                  <a:schemeClr val="bg1"/>
                </a:solidFill>
              </a:rPr>
              <a:t>anne.charlotte.moe@so-hf.no, </a:t>
            </a:r>
            <a:r>
              <a:rPr lang="nb-NO" b="1" dirty="0">
                <a:solidFill>
                  <a:schemeClr val="bg1"/>
                </a:solidFill>
              </a:rPr>
              <a:t>mobil 48224848</a:t>
            </a:r>
          </a:p>
        </p:txBody>
      </p:sp>
    </p:spTree>
    <p:extLst>
      <p:ext uri="{BB962C8B-B14F-4D97-AF65-F5344CB8AC3E}">
        <p14:creationId xmlns:p14="http://schemas.microsoft.com/office/powerpoint/2010/main" val="257180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mail">
  <a:themeElements>
    <a:clrScheme name="Sykehuset Østfold">
      <a:dk1>
        <a:sysClr val="windowText" lastClr="000000"/>
      </a:dk1>
      <a:lt1>
        <a:sysClr val="window" lastClr="FFFFFF"/>
      </a:lt1>
      <a:dk2>
        <a:srgbClr val="003785"/>
      </a:dk2>
      <a:lt2>
        <a:srgbClr val="81B1E0"/>
      </a:lt2>
      <a:accent1>
        <a:srgbClr val="81B1E0"/>
      </a:accent1>
      <a:accent2>
        <a:srgbClr val="003785"/>
      </a:accent2>
      <a:accent3>
        <a:srgbClr val="E30613"/>
      </a:accent3>
      <a:accent4>
        <a:srgbClr val="B3D0EC"/>
      </a:accent4>
      <a:accent5>
        <a:srgbClr val="1C7AFF"/>
      </a:accent5>
      <a:accent6>
        <a:srgbClr val="FA5D66"/>
      </a:accent6>
      <a:hlink>
        <a:srgbClr val="E30613"/>
      </a:hlink>
      <a:folHlink>
        <a:srgbClr val="E3061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8957</TotalTime>
  <Words>1066</Words>
  <Application>Microsoft Office PowerPoint</Application>
  <PresentationFormat>Skjermfremvisning (4:3)</PresentationFormat>
  <Paragraphs>218</Paragraphs>
  <Slides>32</Slides>
  <Notes>2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Innebygde OLE-servere</vt:lpstr>
      </vt:variant>
      <vt:variant>
        <vt:i4>1</vt:i4>
      </vt:variant>
      <vt:variant>
        <vt:lpstr>Lysbildetitler</vt:lpstr>
      </vt:variant>
      <vt:variant>
        <vt:i4>32</vt:i4>
      </vt:variant>
    </vt:vector>
  </HeadingPairs>
  <TitlesOfParts>
    <vt:vector size="34" baseType="lpstr">
      <vt:lpstr>Powerpointmail</vt:lpstr>
      <vt:lpstr>Punktgrafikkbilde</vt:lpstr>
      <vt:lpstr>PowerPoint-presentasjon</vt:lpstr>
      <vt:lpstr>PowerPoint-presentasjon</vt:lpstr>
      <vt:lpstr>PowerPoint-presentasjon</vt:lpstr>
      <vt:lpstr>CV</vt:lpstr>
      <vt:lpstr>Denne presentasjonen</vt:lpstr>
      <vt:lpstr>PowerPoint-presentasjon</vt:lpstr>
      <vt:lpstr>PowerPoint-presentasjon</vt:lpstr>
      <vt:lpstr>PowerPoint-presentasjon</vt:lpstr>
      <vt:lpstr>Denne presentasjonen</vt:lpstr>
      <vt:lpstr>FM – før, nå og fremtid</vt:lpstr>
      <vt:lpstr>FM i sykehus Standardiserte pasientforløp</vt:lpstr>
      <vt:lpstr>=&gt; Standardiserte FM tjenesteforløp</vt:lpstr>
      <vt:lpstr>FM tjenester</vt:lpstr>
      <vt:lpstr>FM modell ”primære prosesser (klinisk) vs støtteprosesser (ikke medisinsk)</vt:lpstr>
      <vt:lpstr>Denne presentasjonen</vt:lpstr>
      <vt:lpstr>F1 Hvilke fasilitetstjenester utføres i et helseforetak?</vt:lpstr>
      <vt:lpstr>PowerPoint-presentasjon</vt:lpstr>
      <vt:lpstr>F2 Hvor går skillet mellom støtte- og kjernevirksomhet i et helseforetak?</vt:lpstr>
      <vt:lpstr>Hvem er ansvarlig for FM tjenestene i helseforetakene?</vt:lpstr>
      <vt:lpstr>Hvem utfører FM tjenestene i helseforetakene?</vt:lpstr>
      <vt:lpstr>F3 Er FM i helseforetak bærekraftig og konkurransedyktig?</vt:lpstr>
      <vt:lpstr>PowerPoint-presentasjon</vt:lpstr>
      <vt:lpstr>PowerPoint-presentasjon</vt:lpstr>
      <vt:lpstr>F4 Hvor moden er FM i helseforetakene?</vt:lpstr>
      <vt:lpstr>PowerPoint-presentasjon</vt:lpstr>
      <vt:lpstr>Denne presentasjonen</vt:lpstr>
      <vt:lpstr>Fremtidig FM modell</vt:lpstr>
      <vt:lpstr>PowerPoint-presentasjon</vt:lpstr>
      <vt:lpstr>PowerPoint-presentasjon</vt:lpstr>
      <vt:lpstr>Fremtidig FM modell</vt:lpstr>
      <vt:lpstr>PowerPoint-presentasjon</vt:lpstr>
      <vt:lpstr>PowerPoint-presentasjon</vt:lpstr>
    </vt:vector>
  </TitlesOfParts>
  <Company>Helse Sør-Øst RHF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Hanne Smehaug</dc:creator>
  <cp:lastModifiedBy>Knut Røe</cp:lastModifiedBy>
  <cp:revision>172</cp:revision>
  <dcterms:created xsi:type="dcterms:W3CDTF">2014-03-02T07:04:34Z</dcterms:created>
  <dcterms:modified xsi:type="dcterms:W3CDTF">2014-11-03T10:41:05Z</dcterms:modified>
</cp:coreProperties>
</file>