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54" r:id="rId1"/>
  </p:sldMasterIdLst>
  <p:notesMasterIdLst>
    <p:notesMasterId r:id="rId40"/>
  </p:notesMasterIdLst>
  <p:handoutMasterIdLst>
    <p:handoutMasterId r:id="rId41"/>
  </p:handoutMasterIdLst>
  <p:sldIdLst>
    <p:sldId id="320" r:id="rId2"/>
    <p:sldId id="331" r:id="rId3"/>
    <p:sldId id="333" r:id="rId4"/>
    <p:sldId id="345" r:id="rId5"/>
    <p:sldId id="348" r:id="rId6"/>
    <p:sldId id="336" r:id="rId7"/>
    <p:sldId id="349" r:id="rId8"/>
    <p:sldId id="338" r:id="rId9"/>
    <p:sldId id="359" r:id="rId10"/>
    <p:sldId id="360" r:id="rId11"/>
    <p:sldId id="341" r:id="rId12"/>
    <p:sldId id="340" r:id="rId13"/>
    <p:sldId id="353" r:id="rId14"/>
    <p:sldId id="354" r:id="rId15"/>
    <p:sldId id="352" r:id="rId16"/>
    <p:sldId id="361" r:id="rId17"/>
    <p:sldId id="332" r:id="rId18"/>
    <p:sldId id="355" r:id="rId19"/>
    <p:sldId id="357" r:id="rId20"/>
    <p:sldId id="326" r:id="rId21"/>
    <p:sldId id="362" r:id="rId22"/>
    <p:sldId id="356" r:id="rId23"/>
    <p:sldId id="363" r:id="rId24"/>
    <p:sldId id="370" r:id="rId25"/>
    <p:sldId id="369" r:id="rId26"/>
    <p:sldId id="371" r:id="rId27"/>
    <p:sldId id="325" r:id="rId28"/>
    <p:sldId id="330" r:id="rId29"/>
    <p:sldId id="358" r:id="rId30"/>
    <p:sldId id="327" r:id="rId31"/>
    <p:sldId id="328" r:id="rId32"/>
    <p:sldId id="329" r:id="rId33"/>
    <p:sldId id="364" r:id="rId34"/>
    <p:sldId id="365" r:id="rId35"/>
    <p:sldId id="366" r:id="rId36"/>
    <p:sldId id="367" r:id="rId37"/>
    <p:sldId id="368" r:id="rId38"/>
    <p:sldId id="372" r:id="rId39"/>
  </p:sldIdLst>
  <p:sldSz cx="9144000" cy="6858000" type="screen4x3"/>
  <p:notesSz cx="9820275" cy="6669088"/>
  <p:defaultTextStyle>
    <a:defPPr>
      <a:defRPr lang="nb-NO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ＭＳ Ｐゴシック" charset="0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ＭＳ Ｐゴシック" charset="0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ＭＳ Ｐゴシック" charset="0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ＭＳ Ｐゴシック" charset="0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ＭＳ Ｐゴシック" charset="0"/>
        <a:cs typeface="+mn-cs"/>
      </a:defRPr>
    </a:lvl5pPr>
    <a:lvl6pPr marL="2286000" algn="l" defTabSz="457200" rtl="0" eaLnBrk="1" latinLnBrk="0" hangingPunct="1">
      <a:defRPr sz="2400" kern="1200">
        <a:solidFill>
          <a:schemeClr val="tx1"/>
        </a:solidFill>
        <a:latin typeface="Times" charset="0"/>
        <a:ea typeface="ＭＳ Ｐゴシック" charset="0"/>
        <a:cs typeface="+mn-cs"/>
      </a:defRPr>
    </a:lvl6pPr>
    <a:lvl7pPr marL="2743200" algn="l" defTabSz="457200" rtl="0" eaLnBrk="1" latinLnBrk="0" hangingPunct="1">
      <a:defRPr sz="2400" kern="1200">
        <a:solidFill>
          <a:schemeClr val="tx1"/>
        </a:solidFill>
        <a:latin typeface="Times" charset="0"/>
        <a:ea typeface="ＭＳ Ｐゴシック" charset="0"/>
        <a:cs typeface="+mn-cs"/>
      </a:defRPr>
    </a:lvl7pPr>
    <a:lvl8pPr marL="3200400" algn="l" defTabSz="457200" rtl="0" eaLnBrk="1" latinLnBrk="0" hangingPunct="1">
      <a:defRPr sz="2400" kern="1200">
        <a:solidFill>
          <a:schemeClr val="tx1"/>
        </a:solidFill>
        <a:latin typeface="Times" charset="0"/>
        <a:ea typeface="ＭＳ Ｐゴシック" charset="0"/>
        <a:cs typeface="+mn-cs"/>
      </a:defRPr>
    </a:lvl8pPr>
    <a:lvl9pPr marL="3657600" algn="l" defTabSz="457200" rtl="0" eaLnBrk="1" latinLnBrk="0" hangingPunct="1">
      <a:defRPr sz="2400" kern="1200">
        <a:solidFill>
          <a:schemeClr val="tx1"/>
        </a:solidFill>
        <a:latin typeface="Times" charset="0"/>
        <a:ea typeface="ＭＳ Ｐゴシック" charset="0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1168">
          <p15:clr>
            <a:srgbClr val="A4A3A4"/>
          </p15:clr>
        </p15:guide>
        <p15:guide id="2" pos="3872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66"/>
    <a:srgbClr val="3333CC"/>
    <a:srgbClr val="EEEEEE"/>
    <a:srgbClr val="BFBFBF"/>
    <a:srgbClr val="656565"/>
    <a:srgbClr val="CCCCCC"/>
    <a:srgbClr val="5A5A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ddels stil 2 - aks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iddels stil 2 – utheving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Middels stil 2 – utheving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59" autoAdjust="0"/>
    <p:restoredTop sz="90929"/>
  </p:normalViewPr>
  <p:slideViewPr>
    <p:cSldViewPr>
      <p:cViewPr varScale="1">
        <p:scale>
          <a:sx n="80" d="100"/>
          <a:sy n="80" d="100"/>
        </p:scale>
        <p:origin x="-1589" y="-86"/>
      </p:cViewPr>
      <p:guideLst>
        <p:guide orient="horz" pos="2160"/>
        <p:guide pos="2880"/>
      </p:guideLst>
    </p:cSldViewPr>
  </p:slideViewPr>
  <p:outlineViewPr>
    <p:cViewPr>
      <p:scale>
        <a:sx n="50" d="100"/>
        <a:sy n="50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66" d="100"/>
        <a:sy n="66" d="100"/>
      </p:scale>
      <p:origin x="0" y="888"/>
    </p:cViewPr>
  </p:sorterViewPr>
  <p:notesViewPr>
    <p:cSldViewPr>
      <p:cViewPr>
        <p:scale>
          <a:sx n="50" d="100"/>
          <a:sy n="50" d="100"/>
        </p:scale>
        <p:origin x="-696" y="-976"/>
      </p:cViewPr>
      <p:guideLst>
        <p:guide orient="horz" pos="1168"/>
        <p:guide pos="387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69715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264025" cy="311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Times"/>
                <a:ea typeface="+mn-ea"/>
              </a:defRPr>
            </a:lvl1pPr>
          </a:lstStyle>
          <a:p>
            <a:pPr>
              <a:defRPr/>
            </a:pPr>
            <a:endParaRPr lang="nn-NO"/>
          </a:p>
        </p:txBody>
      </p:sp>
      <p:sp>
        <p:nvSpPr>
          <p:cNvPr id="12595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10225" y="0"/>
            <a:ext cx="4264025" cy="311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Times"/>
                <a:ea typeface="+mn-ea"/>
              </a:defRPr>
            </a:lvl1pPr>
          </a:lstStyle>
          <a:p>
            <a:pPr>
              <a:defRPr/>
            </a:pPr>
            <a:endParaRPr lang="nn-NO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281363" y="517525"/>
            <a:ext cx="3313112" cy="248443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12595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346200" y="3155950"/>
            <a:ext cx="7181850" cy="300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n-NO" noProof="0" smtClean="0"/>
              <a:t>Click to edit Master text styles</a:t>
            </a:r>
          </a:p>
          <a:p>
            <a:pPr lvl="1"/>
            <a:r>
              <a:rPr lang="nn-NO" noProof="0" smtClean="0"/>
              <a:t>Second level</a:t>
            </a:r>
          </a:p>
          <a:p>
            <a:pPr lvl="2"/>
            <a:r>
              <a:rPr lang="nn-NO" noProof="0" smtClean="0"/>
              <a:t>Third level</a:t>
            </a:r>
          </a:p>
          <a:p>
            <a:pPr lvl="3"/>
            <a:r>
              <a:rPr lang="nn-NO" noProof="0" smtClean="0"/>
              <a:t>Fourth level</a:t>
            </a:r>
          </a:p>
          <a:p>
            <a:pPr lvl="4"/>
            <a:r>
              <a:rPr lang="nn-NO" noProof="0" smtClean="0"/>
              <a:t>Fifth level</a:t>
            </a:r>
          </a:p>
        </p:txBody>
      </p:sp>
      <p:sp>
        <p:nvSpPr>
          <p:cNvPr id="12595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313488"/>
            <a:ext cx="4264025" cy="361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Times"/>
                <a:ea typeface="+mn-ea"/>
              </a:defRPr>
            </a:lvl1pPr>
          </a:lstStyle>
          <a:p>
            <a:pPr>
              <a:defRPr/>
            </a:pPr>
            <a:endParaRPr lang="nn-NO"/>
          </a:p>
        </p:txBody>
      </p:sp>
      <p:sp>
        <p:nvSpPr>
          <p:cNvPr id="12595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10225" y="6313488"/>
            <a:ext cx="4264025" cy="361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23D8CBB-61DD-0149-AFDA-942714DB8403}" type="slidenum">
              <a:rPr lang="nn-NO"/>
              <a:pPr/>
              <a:t>‹#›</a:t>
            </a:fld>
            <a:endParaRPr lang="nn-NO"/>
          </a:p>
        </p:txBody>
      </p:sp>
    </p:spTree>
    <p:extLst>
      <p:ext uri="{BB962C8B-B14F-4D97-AF65-F5344CB8AC3E}">
        <p14:creationId xmlns:p14="http://schemas.microsoft.com/office/powerpoint/2010/main" val="389971448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7620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/>
        <a:ea typeface="ＭＳ Ｐゴシック" charset="0"/>
        <a:cs typeface="+mn-cs"/>
      </a:defRPr>
    </a:lvl1pPr>
    <a:lvl2pPr marL="457200" algn="l" defTabSz="7620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/>
        <a:ea typeface="ＭＳ Ｐゴシック" charset="0"/>
        <a:cs typeface="+mn-cs"/>
      </a:defRPr>
    </a:lvl2pPr>
    <a:lvl3pPr marL="914400" algn="l" defTabSz="7620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/>
        <a:ea typeface="ＭＳ Ｐゴシック" charset="0"/>
        <a:cs typeface="+mn-cs"/>
      </a:defRPr>
    </a:lvl3pPr>
    <a:lvl4pPr marL="1371600" algn="l" defTabSz="7620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/>
        <a:ea typeface="ＭＳ Ｐゴシック" charset="0"/>
        <a:cs typeface="+mn-cs"/>
      </a:defRPr>
    </a:lvl4pPr>
    <a:lvl5pPr marL="1828800" algn="l" defTabSz="7620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Plassholder for lysbil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Plassholder for nota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nb-NO" altLang="nb-NO" smtClean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9F6C841-307C-46F1-B713-447977EC21E2}" type="slidenum">
              <a:rPr lang="nb-NO" smtClean="0"/>
              <a:pPr>
                <a:defRPr/>
              </a:pPr>
              <a:t>4</a:t>
            </a:fld>
            <a:endParaRPr lang="nb-NO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3" defTabSz="956280">
              <a:defRPr/>
            </a:pPr>
            <a:endParaRPr lang="nb-NO" sz="2300" dirty="0">
              <a:solidFill>
                <a:schemeClr val="accent1">
                  <a:lumMod val="75000"/>
                </a:schemeClr>
              </a:solidFill>
              <a:latin typeface="Segoe Script" pitchFamily="34" charset="0"/>
            </a:endParaRPr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A956A6B-EA0C-4B5B-B920-FB2D20E8C786}" type="slidenum">
              <a:rPr lang="nn-NO">
                <a:solidFill>
                  <a:srgbClr val="000000"/>
                </a:solidFill>
              </a:rPr>
              <a:pPr>
                <a:defRPr/>
              </a:pPr>
              <a:t>18</a:t>
            </a:fld>
            <a:endParaRPr lang="nn-N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14329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F0659A-B333-4E6D-B938-59E64B5BA986}" type="slidenum">
              <a:rPr lang="nb-NO" smtClean="0"/>
              <a:t>24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0580432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nb-NO" altLang="nb-NO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6913461-1CA9-4BF9-9589-3DE965F6BE93}" type="slidenum">
              <a:rPr lang="nb-NO" smtClean="0"/>
              <a:pPr>
                <a:defRPr/>
              </a:pPr>
              <a:t>31</a:t>
            </a:fld>
            <a:endParaRPr lang="nb-NO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nb-NO" altLang="nb-NO" dirty="0" smtClean="0"/>
              <a:t>Fått hjelp av klinikere til å lage to ulike case for å prøve ut ulikheter</a:t>
            </a:r>
          </a:p>
          <a:p>
            <a:r>
              <a:rPr lang="nb-NO" altLang="nb-NO" dirty="0" smtClean="0"/>
              <a:t>OBS Også prøvd ut ulike tekniske løsninger 1) sitte foran skjerm og 2) bruk av 3D briller.</a:t>
            </a:r>
          </a:p>
          <a:p>
            <a:r>
              <a:rPr lang="nb-NO" altLang="nb-NO" dirty="0" smtClean="0"/>
              <a:t>Erfaring at begge deler fungerer bra og alle studenter (100%) som har deltatt var enige at de oppnådde læringsutbytte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14CE98E-B3D2-49D4-8E20-A6B154C66635}" type="slidenum">
              <a:rPr lang="nb-NO" smtClean="0"/>
              <a:pPr>
                <a:defRPr/>
              </a:pPr>
              <a:t>32</a:t>
            </a:fld>
            <a:endParaRPr lang="nb-NO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281363" y="517525"/>
            <a:ext cx="3313112" cy="248443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nb-NO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235ADFA-C837-4BC0-A2C6-29CDAB544D06}" type="slidenum">
              <a:rPr lang="nn-NO" smtClean="0"/>
              <a:pPr>
                <a:defRPr/>
              </a:pPr>
              <a:t>33</a:t>
            </a:fld>
            <a:endParaRPr lang="nn-NO"/>
          </a:p>
        </p:txBody>
      </p:sp>
    </p:spTree>
    <p:extLst>
      <p:ext uri="{BB962C8B-B14F-4D97-AF65-F5344CB8AC3E}">
        <p14:creationId xmlns:p14="http://schemas.microsoft.com/office/powerpoint/2010/main" val="11367819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281363" y="517525"/>
            <a:ext cx="3313112" cy="248443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C4E5F8-E204-4D74-89C0-A3809800CAA0}" type="slidenum">
              <a:rPr lang="nb-NO" smtClean="0"/>
              <a:t>34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18983633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281363" y="517525"/>
            <a:ext cx="3313112" cy="248443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C4E5F8-E204-4D74-89C0-A3809800CAA0}" type="slidenum">
              <a:rPr lang="nb-NO" smtClean="0"/>
              <a:t>35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42192730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281363" y="517525"/>
            <a:ext cx="3313112" cy="248443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C4E5F8-E204-4D74-89C0-A3809800CAA0}" type="slidenum">
              <a:rPr lang="nb-NO" smtClean="0"/>
              <a:t>36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94999825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281363" y="517525"/>
            <a:ext cx="3313112" cy="248443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C4E5F8-E204-4D74-89C0-A3809800CAA0}" type="slidenum">
              <a:rPr lang="nb-NO" smtClean="0"/>
              <a:t>37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9652290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tellys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Undertit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nb-NO" smtClean="0"/>
              <a:t>Klikk for å redigere undertittelstil i malen</a:t>
            </a:r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4995875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tel og inn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1610325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Del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</p:spTree>
    <p:extLst>
      <p:ext uri="{BB962C8B-B14F-4D97-AF65-F5344CB8AC3E}">
        <p14:creationId xmlns:p14="http://schemas.microsoft.com/office/powerpoint/2010/main" val="37953930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nholdsdel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innhold 2"/>
          <p:cNvSpPr>
            <a:spLocks noGrp="1"/>
          </p:cNvSpPr>
          <p:nvPr>
            <p:ph sz="half" idx="1"/>
          </p:nvPr>
        </p:nvSpPr>
        <p:spPr>
          <a:xfrm>
            <a:off x="381000" y="1981200"/>
            <a:ext cx="4143375" cy="3581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innhold 3"/>
          <p:cNvSpPr>
            <a:spLocks noGrp="1"/>
          </p:cNvSpPr>
          <p:nvPr>
            <p:ph sz="half" idx="2"/>
          </p:nvPr>
        </p:nvSpPr>
        <p:spPr>
          <a:xfrm>
            <a:off x="4676775" y="1981200"/>
            <a:ext cx="4144963" cy="3581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5865606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4" name="Plassholder for innhol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5" name="Plassholder f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6" name="Plassholder for innhol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9452659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Bare tit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1460141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03599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nhold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</p:spTree>
    <p:extLst>
      <p:ext uri="{BB962C8B-B14F-4D97-AF65-F5344CB8AC3E}">
        <p14:creationId xmlns:p14="http://schemas.microsoft.com/office/powerpoint/2010/main" val="1012874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e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bild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nb-NO" noProof="0" smtClean="0"/>
          </a:p>
        </p:txBody>
      </p:sp>
      <p:sp>
        <p:nvSpPr>
          <p:cNvPr id="4" name="Plassholder f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</p:spTree>
    <p:extLst>
      <p:ext uri="{BB962C8B-B14F-4D97-AF65-F5344CB8AC3E}">
        <p14:creationId xmlns:p14="http://schemas.microsoft.com/office/powerpoint/2010/main" val="42517412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Loddret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loddrett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4237004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drett tit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drett tittel 1"/>
          <p:cNvSpPr>
            <a:spLocks noGrp="1"/>
          </p:cNvSpPr>
          <p:nvPr>
            <p:ph type="title" orient="vert"/>
          </p:nvPr>
        </p:nvSpPr>
        <p:spPr>
          <a:xfrm>
            <a:off x="6711950" y="762000"/>
            <a:ext cx="2109788" cy="4800600"/>
          </a:xfrm>
        </p:spPr>
        <p:txBody>
          <a:bodyPr vert="eaVert"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loddrett tekst 2"/>
          <p:cNvSpPr>
            <a:spLocks noGrp="1"/>
          </p:cNvSpPr>
          <p:nvPr>
            <p:ph type="body" orient="vert" idx="1"/>
          </p:nvPr>
        </p:nvSpPr>
        <p:spPr>
          <a:xfrm>
            <a:off x="381000" y="762000"/>
            <a:ext cx="6178550" cy="4800600"/>
          </a:xfrm>
        </p:spPr>
        <p:txBody>
          <a:bodyPr vert="eaVert"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0086081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e 1" descr="St_OlavsH_NTNU.jpg"/>
          <p:cNvPicPr>
            <a:picLocks noChangeAspect="1"/>
          </p:cNvPicPr>
          <p:nvPr userDrawn="1"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64111"/>
            <a:ext cx="9144000" cy="793889"/>
          </a:xfrm>
          <a:prstGeom prst="rect">
            <a:avLst/>
          </a:prstGeom>
        </p:spPr>
      </p:pic>
      <p:sp>
        <p:nvSpPr>
          <p:cNvPr id="1027" name="Rectangle 29"/>
          <p:cNvSpPr>
            <a:spLocks noChangeArrowheads="1"/>
          </p:cNvSpPr>
          <p:nvPr userDrawn="1"/>
        </p:nvSpPr>
        <p:spPr bwMode="auto">
          <a:xfrm>
            <a:off x="0" y="0"/>
            <a:ext cx="9144000" cy="381000"/>
          </a:xfrm>
          <a:prstGeom prst="rect">
            <a:avLst/>
          </a:prstGeom>
          <a:solidFill>
            <a:srgbClr val="EEEEE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b-NO"/>
          </a:p>
        </p:txBody>
      </p:sp>
      <p:sp>
        <p:nvSpPr>
          <p:cNvPr id="1028" name="Rectangle 20"/>
          <p:cNvSpPr>
            <a:spLocks noGrp="1" noChangeArrowheads="1"/>
          </p:cNvSpPr>
          <p:nvPr>
            <p:ph type="title"/>
          </p:nvPr>
        </p:nvSpPr>
        <p:spPr bwMode="auto">
          <a:xfrm>
            <a:off x="381000" y="762000"/>
            <a:ext cx="8440738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b-NO"/>
              <a:t>Click to edit Master title style</a:t>
            </a:r>
          </a:p>
        </p:txBody>
      </p:sp>
      <p:sp>
        <p:nvSpPr>
          <p:cNvPr id="1029" name="Rectangle 21"/>
          <p:cNvSpPr>
            <a:spLocks noGrp="1" noChangeArrowheads="1"/>
          </p:cNvSpPr>
          <p:nvPr>
            <p:ph type="body" idx="1"/>
          </p:nvPr>
        </p:nvSpPr>
        <p:spPr bwMode="auto">
          <a:xfrm>
            <a:off x="381000" y="1981200"/>
            <a:ext cx="8440738" cy="3581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b-NO"/>
              <a:t>Click to edit Master text styles</a:t>
            </a:r>
          </a:p>
          <a:p>
            <a:pPr lvl="1"/>
            <a:r>
              <a:rPr lang="nb-NO"/>
              <a:t>Second level</a:t>
            </a:r>
          </a:p>
          <a:p>
            <a:pPr lvl="2"/>
            <a:r>
              <a:rPr lang="nb-NO"/>
              <a:t>Third level</a:t>
            </a:r>
          </a:p>
          <a:p>
            <a:pPr lvl="3"/>
            <a:r>
              <a:rPr lang="nb-NO"/>
              <a:t>Fourth level</a:t>
            </a:r>
          </a:p>
          <a:p>
            <a:pPr lvl="4"/>
            <a:r>
              <a:rPr lang="nb-NO"/>
              <a:t>Fifth level</a:t>
            </a:r>
          </a:p>
        </p:txBody>
      </p:sp>
      <p:sp>
        <p:nvSpPr>
          <p:cNvPr id="1030" name="Line 26"/>
          <p:cNvSpPr>
            <a:spLocks noChangeShapeType="1"/>
          </p:cNvSpPr>
          <p:nvPr userDrawn="1"/>
        </p:nvSpPr>
        <p:spPr bwMode="auto">
          <a:xfrm>
            <a:off x="6732240" y="6172200"/>
            <a:ext cx="0" cy="45720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b-NO"/>
          </a:p>
        </p:txBody>
      </p:sp>
      <p:sp>
        <p:nvSpPr>
          <p:cNvPr id="1031" name="Line 27"/>
          <p:cNvSpPr>
            <a:spLocks noChangeShapeType="1"/>
          </p:cNvSpPr>
          <p:nvPr userDrawn="1"/>
        </p:nvSpPr>
        <p:spPr bwMode="auto">
          <a:xfrm>
            <a:off x="0" y="381000"/>
            <a:ext cx="9144000" cy="0"/>
          </a:xfrm>
          <a:prstGeom prst="line">
            <a:avLst/>
          </a:prstGeom>
          <a:noFill/>
          <a:ln w="25400">
            <a:solidFill>
              <a:srgbClr val="BFBFBF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b-NO"/>
          </a:p>
        </p:txBody>
      </p:sp>
      <p:sp>
        <p:nvSpPr>
          <p:cNvPr id="1032" name="Rectangle 30"/>
          <p:cNvSpPr>
            <a:spLocks noChangeArrowheads="1"/>
          </p:cNvSpPr>
          <p:nvPr userDrawn="1"/>
        </p:nvSpPr>
        <p:spPr bwMode="auto">
          <a:xfrm>
            <a:off x="71438" y="6248400"/>
            <a:ext cx="420687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fld id="{A8ACD4C8-6BE4-7A40-BB65-F78A72731F36}" type="slidenum">
              <a:rPr lang="nn-NO" sz="1400" b="1">
                <a:latin typeface="Arial" charset="0"/>
              </a:rPr>
              <a:pPr algn="ctr"/>
              <a:t>‹#›</a:t>
            </a:fld>
            <a:endParaRPr lang="nn-NO" sz="1400" b="1"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7" r:id="rId3"/>
    <p:sldLayoutId id="2147483658" r:id="rId4"/>
    <p:sldLayoutId id="2147483659" r:id="rId5"/>
    <p:sldLayoutId id="2147483660" r:id="rId6"/>
    <p:sldLayoutId id="2147483661" r:id="rId7"/>
    <p:sldLayoutId id="2147483662" r:id="rId8"/>
    <p:sldLayoutId id="2147483663" r:id="rId9"/>
    <p:sldLayoutId id="2147483664" r:id="rId10"/>
    <p:sldLayoutId id="2147483665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+mj-lt"/>
          <a:ea typeface="ＭＳ Ｐゴシック" charset="0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charset="0"/>
          <a:ea typeface="ＭＳ Ｐゴシック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charset="0"/>
          <a:ea typeface="ＭＳ Ｐゴシック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charset="0"/>
          <a:ea typeface="ＭＳ Ｐゴシック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charset="0"/>
          <a:ea typeface="ＭＳ Ｐゴシック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ＭＳ Ｐゴシック" charset="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  <a:ea typeface="ＭＳ Ｐゴシック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ＭＳ Ｐゴシック" charset="0"/>
        </a:defRPr>
      </a:lvl3pPr>
      <a:lvl4pPr marL="15621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ea typeface="ＭＳ Ｐゴシック" charset="0"/>
        </a:defRPr>
      </a:lvl4pPr>
      <a:lvl5pPr marL="19812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ＭＳ Ｐゴシック" charset="0"/>
        </a:defRPr>
      </a:lvl5pPr>
      <a:lvl6pPr marL="24384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</a:defRPr>
      </a:lvl6pPr>
      <a:lvl7pPr marL="28956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</a:defRPr>
      </a:lvl7pPr>
      <a:lvl8pPr marL="33528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</a:defRPr>
      </a:lvl8pPr>
      <a:lvl9pPr marL="3810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</a:defRPr>
      </a:lvl9pPr>
    </p:bodyStyle>
    <p:otherStyle>
      <a:defPPr>
        <a:defRPr lang="nb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1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9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2.png"/><Relationship Id="rId4" Type="http://schemas.openxmlformats.org/officeDocument/2006/relationships/image" Target="../media/image41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5.png"/><Relationship Id="rId4" Type="http://schemas.openxmlformats.org/officeDocument/2006/relationships/image" Target="../media/image44.jpe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2132856"/>
            <a:ext cx="8440738" cy="914400"/>
          </a:xfrm>
        </p:spPr>
        <p:txBody>
          <a:bodyPr/>
          <a:lstStyle/>
          <a:p>
            <a:r>
              <a:rPr lang="nb-NO" sz="5400" dirty="0" smtClean="0"/>
              <a:t>Helse og utdanning</a:t>
            </a:r>
            <a:endParaRPr lang="nb-NO" sz="5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3212976"/>
            <a:ext cx="8440738" cy="2520280"/>
          </a:xfrm>
        </p:spPr>
        <p:txBody>
          <a:bodyPr/>
          <a:lstStyle/>
          <a:p>
            <a:pPr marL="0" indent="0">
              <a:buNone/>
            </a:pPr>
            <a:r>
              <a:rPr lang="nb-NO" dirty="0" smtClean="0"/>
              <a:t>FSTL Høstmøte</a:t>
            </a:r>
          </a:p>
          <a:p>
            <a:pPr marL="0" indent="0">
              <a:buNone/>
            </a:pPr>
            <a:r>
              <a:rPr lang="nb-NO" dirty="0" smtClean="0"/>
              <a:t>Trondheim, 17. oktober 2016</a:t>
            </a:r>
          </a:p>
          <a:p>
            <a:pPr marL="0" indent="0">
              <a:buNone/>
            </a:pPr>
            <a:endParaRPr lang="nb-NO" dirty="0"/>
          </a:p>
          <a:p>
            <a:pPr marL="0" indent="0">
              <a:buNone/>
            </a:pPr>
            <a:r>
              <a:rPr lang="nb-NO" dirty="0" smtClean="0"/>
              <a:t>Hilde Grimstad</a:t>
            </a:r>
          </a:p>
          <a:p>
            <a:pPr marL="0" indent="0">
              <a:buNone/>
            </a:pPr>
            <a:r>
              <a:rPr lang="nb-NO" dirty="0" smtClean="0"/>
              <a:t>Prodekan, professor</a:t>
            </a:r>
            <a:endParaRPr lang="nb-NO" dirty="0" smtClean="0"/>
          </a:p>
          <a:p>
            <a:pPr marL="0" indent="0">
              <a:buNone/>
            </a:pPr>
            <a:r>
              <a:rPr lang="nb-NO" dirty="0" smtClean="0"/>
              <a:t>Det medisinske fakultet</a:t>
            </a:r>
          </a:p>
          <a:p>
            <a:pPr marL="0" indent="0">
              <a:buNone/>
            </a:pPr>
            <a:r>
              <a:rPr lang="nb-NO" dirty="0" smtClean="0"/>
              <a:t>NTNU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804810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762000"/>
            <a:ext cx="8440738" cy="866800"/>
          </a:xfrm>
        </p:spPr>
        <p:txBody>
          <a:bodyPr/>
          <a:lstStyle/>
          <a:p>
            <a:r>
              <a:rPr lang="nb-NO" dirty="0"/>
              <a:t>Utdanning </a:t>
            </a:r>
            <a:r>
              <a:rPr lang="nb-NO" dirty="0" smtClean="0"/>
              <a:t>- framtidsrettet aktivitet</a:t>
            </a:r>
            <a:endParaRPr lang="nb-NO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772816"/>
            <a:ext cx="2520280" cy="31632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21003" y="2492896"/>
            <a:ext cx="5879189" cy="3581400"/>
          </a:xfrm>
        </p:spPr>
        <p:txBody>
          <a:bodyPr/>
          <a:lstStyle/>
          <a:p>
            <a:r>
              <a:rPr lang="nb-NO" sz="2800" dirty="0" smtClean="0"/>
              <a:t>Vi utdanner </a:t>
            </a:r>
            <a:r>
              <a:rPr lang="nb-NO" sz="2800" dirty="0"/>
              <a:t>vårt framtidige </a:t>
            </a:r>
            <a:r>
              <a:rPr lang="nb-NO" sz="2800" dirty="0" smtClean="0"/>
              <a:t>helsepersonell og våre framtidige kolleger</a:t>
            </a:r>
          </a:p>
          <a:p>
            <a:r>
              <a:rPr lang="nb-NO" sz="2800" dirty="0" smtClean="0"/>
              <a:t>«I </a:t>
            </a:r>
            <a:r>
              <a:rPr lang="nb-NO" sz="2800" dirty="0"/>
              <a:t>touch </a:t>
            </a:r>
            <a:r>
              <a:rPr lang="nb-NO" sz="2800" dirty="0" err="1"/>
              <a:t>the</a:t>
            </a:r>
            <a:r>
              <a:rPr lang="nb-NO" sz="2800" dirty="0"/>
              <a:t> </a:t>
            </a:r>
            <a:r>
              <a:rPr lang="nb-NO" sz="2800" dirty="0" err="1"/>
              <a:t>future</a:t>
            </a:r>
            <a:r>
              <a:rPr lang="nb-NO" sz="2800" dirty="0"/>
              <a:t>. I </a:t>
            </a:r>
            <a:r>
              <a:rPr lang="nb-NO" sz="2800" dirty="0" err="1"/>
              <a:t>teach</a:t>
            </a:r>
            <a:r>
              <a:rPr lang="nb-NO" sz="2800" dirty="0" smtClean="0"/>
              <a:t>.»</a:t>
            </a:r>
          </a:p>
          <a:p>
            <a:pPr lvl="1"/>
            <a:r>
              <a:rPr lang="nb-NO" sz="2800" dirty="0" err="1" smtClean="0"/>
              <a:t>Christa</a:t>
            </a:r>
            <a:r>
              <a:rPr lang="nb-NO" sz="2800" dirty="0" smtClean="0"/>
              <a:t> </a:t>
            </a:r>
            <a:r>
              <a:rPr lang="nb-NO" sz="2800" dirty="0" err="1"/>
              <a:t>McAuliffe</a:t>
            </a:r>
            <a:r>
              <a:rPr lang="nb-NO" sz="2800" dirty="0"/>
              <a:t>, Challenger</a:t>
            </a:r>
          </a:p>
        </p:txBody>
      </p:sp>
    </p:spTree>
    <p:extLst>
      <p:ext uri="{BB962C8B-B14F-4D97-AF65-F5344CB8AC3E}">
        <p14:creationId xmlns:p14="http://schemas.microsoft.com/office/powerpoint/2010/main" val="827836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Helse og utdanning framover</a:t>
            </a:r>
            <a:endParaRPr lang="nb-NO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b-NO" dirty="0" smtClean="0"/>
              <a:t>Utfordringer innen helse </a:t>
            </a:r>
            <a:r>
              <a:rPr lang="nb-NO" dirty="0" smtClean="0"/>
              <a:t>og helsetjenesten</a:t>
            </a:r>
            <a:endParaRPr lang="nb-NO" dirty="0" smtClean="0"/>
          </a:p>
          <a:p>
            <a:r>
              <a:rPr lang="nb-NO" dirty="0" smtClean="0"/>
              <a:t>Helsetjenesten og utdanningsorganisasjonene gjensidig avhengig av hverandre</a:t>
            </a:r>
          </a:p>
          <a:p>
            <a:r>
              <a:rPr lang="nb-NO" dirty="0" smtClean="0"/>
              <a:t>Utvikling i utdanning </a:t>
            </a:r>
            <a:endParaRPr lang="nb-NO" dirty="0" smtClean="0"/>
          </a:p>
          <a:p>
            <a:endParaRPr lang="nb-NO" dirty="0" smtClean="0"/>
          </a:p>
          <a:p>
            <a:r>
              <a:rPr lang="nb-NO" dirty="0" smtClean="0"/>
              <a:t>Tverrfaglig samarbeid for å løse framtidas utfordringer</a:t>
            </a:r>
          </a:p>
          <a:p>
            <a:endParaRPr lang="nb-NO" dirty="0" smtClean="0"/>
          </a:p>
        </p:txBody>
      </p:sp>
    </p:spTree>
    <p:extLst>
      <p:ext uri="{BB962C8B-B14F-4D97-AF65-F5344CB8AC3E}">
        <p14:creationId xmlns:p14="http://schemas.microsoft.com/office/powerpoint/2010/main" val="1359619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Bilde 3" descr="klode_m_stripe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256" b="6361"/>
          <a:stretch>
            <a:fillRect/>
          </a:stretch>
        </p:blipFill>
        <p:spPr bwMode="auto">
          <a:xfrm>
            <a:off x="0" y="0"/>
            <a:ext cx="9144000" cy="513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Undertittel 2"/>
          <p:cNvSpPr txBox="1">
            <a:spLocks/>
          </p:cNvSpPr>
          <p:nvPr/>
        </p:nvSpPr>
        <p:spPr bwMode="auto">
          <a:xfrm>
            <a:off x="179388" y="5497513"/>
            <a:ext cx="8545512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1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nb-NO" altLang="nb-NO" b="1" dirty="0" smtClean="0"/>
              <a:t>Utdanner for framtidas helsetjeneste</a:t>
            </a:r>
            <a:endParaRPr lang="nb-NO" altLang="nb-NO" b="1" dirty="0"/>
          </a:p>
        </p:txBody>
      </p:sp>
    </p:spTree>
    <p:extLst>
      <p:ext uri="{BB962C8B-B14F-4D97-AF65-F5344CB8AC3E}">
        <p14:creationId xmlns:p14="http://schemas.microsoft.com/office/powerpoint/2010/main" val="1562719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Helseutfordringer</a:t>
            </a:r>
            <a:endParaRPr lang="nb-NO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b-NO" dirty="0" smtClean="0"/>
              <a:t>Befolkningens økende alder</a:t>
            </a:r>
          </a:p>
          <a:p>
            <a:r>
              <a:rPr lang="nb-NO" dirty="0" smtClean="0"/>
              <a:t>Lengre liv, med flere kroniske sykdommer</a:t>
            </a:r>
          </a:p>
          <a:p>
            <a:r>
              <a:rPr lang="nb-NO" dirty="0" smtClean="0"/>
              <a:t>Livsstilssykdommer</a:t>
            </a:r>
          </a:p>
          <a:p>
            <a:r>
              <a:rPr lang="nb-NO" dirty="0" smtClean="0"/>
              <a:t>Flere behandlings- og utredningsmuligheter</a:t>
            </a:r>
          </a:p>
          <a:p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496775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Andel helsearbeidere nå og framover</a:t>
            </a:r>
            <a:endParaRPr lang="nb-NO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b-NO" dirty="0" smtClean="0"/>
              <a:t>2010: </a:t>
            </a:r>
            <a:r>
              <a:rPr lang="nb-NO" dirty="0" err="1" smtClean="0"/>
              <a:t>ca</a:t>
            </a:r>
            <a:r>
              <a:rPr lang="nb-NO" dirty="0" smtClean="0"/>
              <a:t> hver 10. av arbeidsstokken innen Helse- og omsorg</a:t>
            </a:r>
          </a:p>
          <a:p>
            <a:endParaRPr lang="nb-NO" dirty="0" smtClean="0"/>
          </a:p>
          <a:p>
            <a:r>
              <a:rPr lang="nb-NO" dirty="0" smtClean="0"/>
              <a:t>2060: </a:t>
            </a:r>
            <a:r>
              <a:rPr lang="nb-NO" dirty="0" err="1" smtClean="0"/>
              <a:t>ca</a:t>
            </a:r>
            <a:r>
              <a:rPr lang="nb-NO" dirty="0" smtClean="0"/>
              <a:t> hver 3. av arbeidsstokken innen Helse- og omsorg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209399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Helserelaterte utfordringer</a:t>
            </a:r>
            <a:endParaRPr lang="nb-NO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b-NO" dirty="0"/>
              <a:t>De «nye» pasientene</a:t>
            </a:r>
          </a:p>
          <a:p>
            <a:r>
              <a:rPr lang="nb-NO" dirty="0"/>
              <a:t>Teknologi </a:t>
            </a:r>
          </a:p>
          <a:p>
            <a:pPr lvl="1"/>
            <a:r>
              <a:rPr lang="nb-NO" dirty="0" smtClean="0"/>
              <a:t>Velferdsteknologi</a:t>
            </a:r>
            <a:endParaRPr lang="nb-NO" dirty="0"/>
          </a:p>
          <a:p>
            <a:pPr lvl="1"/>
            <a:r>
              <a:rPr lang="nb-NO" dirty="0"/>
              <a:t>Utredning og behandling</a:t>
            </a:r>
          </a:p>
          <a:p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402847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De «nye» pasientene</a:t>
            </a:r>
            <a:endParaRPr lang="nb-NO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b-NO" dirty="0" smtClean="0"/>
              <a:t>Har mye informasjon om egen helse og sykdom</a:t>
            </a:r>
          </a:p>
          <a:p>
            <a:pPr lvl="1"/>
            <a:r>
              <a:rPr lang="nb-NO" dirty="0" smtClean="0"/>
              <a:t>Registreringer (</a:t>
            </a:r>
            <a:r>
              <a:rPr lang="nb-NO" dirty="0" err="1" smtClean="0"/>
              <a:t>apper</a:t>
            </a:r>
            <a:r>
              <a:rPr lang="nb-NO" dirty="0" smtClean="0"/>
              <a:t>)</a:t>
            </a:r>
          </a:p>
          <a:p>
            <a:pPr lvl="1"/>
            <a:r>
              <a:rPr lang="nb-NO" dirty="0" smtClean="0"/>
              <a:t>Teknologi vi ikke kjenner til</a:t>
            </a:r>
          </a:p>
          <a:p>
            <a:r>
              <a:rPr lang="nb-NO" dirty="0" smtClean="0"/>
              <a:t>Som helsetjenesten gjerne kan benytte seg av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925912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Velferdsteknologi</a:t>
            </a:r>
            <a:endParaRPr lang="nb-NO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nb-NO" sz="3200" b="1" dirty="0" err="1" smtClean="0"/>
              <a:t>Colorophone</a:t>
            </a:r>
            <a:endParaRPr lang="nb-NO" sz="3200" b="1" dirty="0" smtClean="0"/>
          </a:p>
          <a:p>
            <a:pPr marL="0" indent="0">
              <a:buNone/>
            </a:pPr>
            <a:endParaRPr lang="nb-NO" dirty="0"/>
          </a:p>
          <a:p>
            <a:pPr marL="0" indent="0">
              <a:buNone/>
            </a:pPr>
            <a:endParaRPr lang="nb-NO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3135089"/>
            <a:ext cx="4505325" cy="281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628800"/>
            <a:ext cx="1368152" cy="1368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52995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err="1" smtClean="0"/>
              <a:t>Colorophone</a:t>
            </a:r>
            <a:endParaRPr lang="nb-NO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628800"/>
            <a:ext cx="3672408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7062" y="1556791"/>
            <a:ext cx="2761392" cy="4320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7202" y="1348408"/>
            <a:ext cx="3241690" cy="4528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708162"/>
            <a:ext cx="792088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54411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z="3200" dirty="0" smtClean="0"/>
              <a:t>Utdanning, en lovpålagt oppgave</a:t>
            </a:r>
            <a:endParaRPr lang="nb-NO" sz="3200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nb-NO" dirty="0" smtClean="0"/>
              <a:t>Lov </a:t>
            </a:r>
            <a:r>
              <a:rPr lang="nb-NO" dirty="0"/>
              <a:t>om spesialisthelsetjenesten </a:t>
            </a:r>
            <a:r>
              <a:rPr lang="nb-NO" dirty="0" smtClean="0"/>
              <a:t>§ 3.8 løfter fram utdanning av helsepersonell som en lovpålagt oppgave. </a:t>
            </a:r>
          </a:p>
          <a:p>
            <a:pPr marL="0" indent="0">
              <a:buNone/>
            </a:pPr>
            <a:endParaRPr lang="nb-NO" dirty="0" smtClean="0"/>
          </a:p>
          <a:p>
            <a:pPr marL="0" indent="0">
              <a:buNone/>
            </a:pPr>
            <a:r>
              <a:rPr lang="nb-NO" b="1" i="1" dirty="0" smtClean="0"/>
              <a:t>§ </a:t>
            </a:r>
            <a:r>
              <a:rPr lang="nb-NO" b="1" i="1" dirty="0"/>
              <a:t>3-5. Om deltakelse i undervisning og opplæring</a:t>
            </a:r>
            <a:endParaRPr lang="nb-NO" dirty="0"/>
          </a:p>
          <a:p>
            <a:pPr marL="400050" lvl="1" indent="0">
              <a:buNone/>
            </a:pPr>
            <a:r>
              <a:rPr lang="nb-NO" i="1" dirty="0"/>
              <a:t>De regionale helseforetakene skal sørge for at behovet for undervisning og opplæring av helsefaglige elever, lærlinger, studenter, turnuskandidater og spesialister dekkes innen helseregionen</a:t>
            </a:r>
            <a:r>
              <a:rPr lang="nb-NO" i="1" dirty="0" smtClean="0"/>
              <a:t>.</a:t>
            </a:r>
          </a:p>
          <a:p>
            <a:pPr marL="0" indent="0">
              <a:buNone/>
            </a:pPr>
            <a:endParaRPr lang="nb-NO" i="1" dirty="0" smtClean="0"/>
          </a:p>
          <a:p>
            <a:pPr marL="0" indent="0">
              <a:buNone/>
            </a:pPr>
            <a:r>
              <a:rPr lang="nb-NO" dirty="0" smtClean="0"/>
              <a:t>Utdanningsansvaret formidles i oppdragsdokumentet fra HOD. </a:t>
            </a:r>
          </a:p>
          <a:p>
            <a:pPr marL="0" indent="0">
              <a:buNone/>
            </a:pPr>
            <a:r>
              <a:rPr lang="nb-NO" dirty="0" err="1" smtClean="0"/>
              <a:t>HF’ene</a:t>
            </a:r>
            <a:r>
              <a:rPr lang="nb-NO" dirty="0" smtClean="0"/>
              <a:t> skal stille praksisplasser av god kvalitet til disposisjon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761423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476672"/>
            <a:ext cx="7488832" cy="914400"/>
          </a:xfrm>
        </p:spPr>
        <p:txBody>
          <a:bodyPr/>
          <a:lstStyle/>
          <a:p>
            <a:r>
              <a:rPr lang="nb-NO" sz="2800" dirty="0" smtClean="0"/>
              <a:t>Studieprogram med </a:t>
            </a:r>
            <a:r>
              <a:rPr lang="nb-NO" sz="2800" dirty="0" smtClean="0"/>
              <a:t>praksis på St Olavs H</a:t>
            </a:r>
            <a:endParaRPr lang="nb-NO" sz="2800" dirty="0"/>
          </a:p>
        </p:txBody>
      </p:sp>
      <p:graphicFrame>
        <p:nvGraphicFramePr>
          <p:cNvPr id="4" name="Plassholder for innhold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91932578"/>
              </p:ext>
            </p:extLst>
          </p:nvPr>
        </p:nvGraphicFramePr>
        <p:xfrm>
          <a:off x="755576" y="1556792"/>
          <a:ext cx="7704856" cy="4574179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2567728"/>
                <a:gridCol w="2568564"/>
                <a:gridCol w="2568564"/>
              </a:tblGrid>
              <a:tr h="3075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b-NO" sz="1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Bachelorutdanninger</a:t>
                      </a:r>
                    </a:p>
                  </a:txBody>
                  <a:tcPr marL="68580" marR="68580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b-NO" sz="16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Videre-/masterutdanninger</a:t>
                      </a:r>
                      <a:endParaRPr lang="nb-NO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b-NO" sz="1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Lærlinger / </a:t>
                      </a:r>
                      <a:r>
                        <a:rPr lang="nb-NO" sz="16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turnus / andre</a:t>
                      </a:r>
                      <a:endParaRPr lang="nb-NO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075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b-NO" sz="1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Audiograf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b-NO" sz="16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Anestesisykepleie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b-NO" sz="16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Sikkerhetsfag</a:t>
                      </a:r>
                    </a:p>
                  </a:txBody>
                  <a:tcPr marL="68580" marR="68580" marT="0" marB="0"/>
                </a:tc>
              </a:tr>
              <a:tr h="2901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b-NO" sz="1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Barnevernspedagog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b-NO" sz="1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Akuttsykepleie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b-NO" sz="1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Dataelektronikk</a:t>
                      </a:r>
                    </a:p>
                  </a:txBody>
                  <a:tcPr marL="68580" marR="68580" marT="0" marB="0"/>
                </a:tc>
              </a:tr>
              <a:tr h="3075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b-NO" sz="1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Bioingeniør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b-NO" sz="1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Barnesykepleie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b-NO" sz="16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Institusjonskokk</a:t>
                      </a:r>
                    </a:p>
                  </a:txBody>
                  <a:tcPr marL="68580" marR="68580" marT="0" marB="0"/>
                </a:tc>
              </a:tr>
              <a:tr h="3075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b-NO" sz="1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Ergoterapi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b-NO" sz="1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Intensivsykepleie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b-NO" sz="16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Helsefagarbeider</a:t>
                      </a:r>
                    </a:p>
                  </a:txBody>
                  <a:tcPr marL="68580" marR="68580" marT="0" marB="0"/>
                </a:tc>
              </a:tr>
              <a:tr h="3075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b-NO" sz="1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Vernepleie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b-NO" sz="1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Operasjonssykepleie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b-NO" sz="16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Helsesekretærelever</a:t>
                      </a:r>
                    </a:p>
                  </a:txBody>
                  <a:tcPr marL="68580" marR="68580" marT="0" marB="0"/>
                </a:tc>
              </a:tr>
              <a:tr h="3327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b-NO" sz="16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Fysioterapi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b-NO" sz="1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Kreftsykepleie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b-NO" sz="1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Ambulansearbeider</a:t>
                      </a:r>
                    </a:p>
                  </a:txBody>
                  <a:tcPr marL="68580" marR="68580" marT="0" marB="0"/>
                </a:tc>
              </a:tr>
              <a:tr h="3075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b-NO" sz="16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Radiograf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b-NO" sz="1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Psykisk Helsearbeid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b-NO" sz="16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Elevpraksis yrkesfag VG2</a:t>
                      </a:r>
                    </a:p>
                  </a:txBody>
                  <a:tcPr marL="68580" marR="68580" marT="0" marB="0"/>
                </a:tc>
              </a:tr>
              <a:tr h="3075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b-NO" sz="16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Sosionom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b-NO" sz="1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Kardiologisk sykepleie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b-NO" sz="16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Yrkesfaglærerutdanning</a:t>
                      </a:r>
                    </a:p>
                  </a:txBody>
                  <a:tcPr marL="68580" marR="68580" marT="0" marB="0"/>
                </a:tc>
              </a:tr>
              <a:tr h="3075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b-NO" sz="16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Sykepleie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b-NO" sz="16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Avansert klinisk sykepleie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b-NO" sz="16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Internasjonale studenter</a:t>
                      </a:r>
                    </a:p>
                  </a:txBody>
                  <a:tcPr marL="68580" marR="68580" marT="0" marB="0"/>
                </a:tc>
              </a:tr>
              <a:tr h="3075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nb-NO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b-NO" sz="16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Jordmor</a:t>
                      </a:r>
                      <a:endParaRPr lang="nb-NO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b-NO" sz="16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Hospitanter</a:t>
                      </a:r>
                      <a:endParaRPr lang="nb-NO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02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b-NO" sz="16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Paramedic (2 år)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b-NO" sz="1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Andre videreutdanninger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b-NO" sz="16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Turnusleger</a:t>
                      </a:r>
                      <a:endParaRPr lang="nb-NO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6320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nb-NO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b-NO" sz="16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Master</a:t>
                      </a:r>
                      <a:r>
                        <a:rPr lang="nb-NO" sz="1600" b="1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i psykisk helsevern, barnevern, bevegelse, </a:t>
                      </a:r>
                      <a:r>
                        <a:rPr lang="nb-NO" sz="1600" b="1" baseline="0" dirty="0" err="1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molekyleærmedisin</a:t>
                      </a:r>
                      <a:r>
                        <a:rPr lang="nb-NO" sz="1600" b="1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nb-NO" sz="1600" b="1" baseline="0" dirty="0" err="1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m.fl</a:t>
                      </a:r>
                      <a:endParaRPr lang="nb-NO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b-NO" sz="16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Fysioterapikandidater</a:t>
                      </a:r>
                      <a:endParaRPr lang="nb-NO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87918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z="2400" dirty="0" smtClean="0"/>
              <a:t>Studieprogram med praksis, fort.</a:t>
            </a:r>
            <a:endParaRPr lang="nb-NO" sz="2400" dirty="0"/>
          </a:p>
        </p:txBody>
      </p:sp>
      <p:graphicFrame>
        <p:nvGraphicFramePr>
          <p:cNvPr id="4" name="Plassholder for innhold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61413551"/>
              </p:ext>
            </p:extLst>
          </p:nvPr>
        </p:nvGraphicFramePr>
        <p:xfrm>
          <a:off x="683568" y="1988840"/>
          <a:ext cx="6624736" cy="2304255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3642987"/>
                <a:gridCol w="2755487"/>
                <a:gridCol w="226262"/>
              </a:tblGrid>
              <a:tr h="46085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b-NO" sz="18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Lange </a:t>
                      </a:r>
                      <a:r>
                        <a:rPr lang="nb-NO" sz="18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profesjonsutdanninger</a:t>
                      </a:r>
                      <a:endParaRPr lang="nb-NO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b-NO" sz="18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Spesialistutdanning</a:t>
                      </a:r>
                      <a:endParaRPr lang="nb-NO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nb-NO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46085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b-NO" sz="1800" b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Leger</a:t>
                      </a:r>
                      <a:endParaRPr lang="nb-NO" sz="18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b-NO" sz="1800" b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Leger</a:t>
                      </a:r>
                      <a:endParaRPr lang="nb-NO" sz="18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nb-NO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6085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b-NO" sz="1800" b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Psykologer</a:t>
                      </a:r>
                      <a:endParaRPr lang="nb-NO" sz="18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nb-NO" sz="18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nb-NO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6085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nb-NO" sz="1800" b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Farmasøyter</a:t>
                      </a:r>
                      <a:endParaRPr lang="nb-NO" sz="18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nb-NO" sz="18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nb-NO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60851"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nb-NO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nb-NO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53658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I </a:t>
            </a:r>
            <a:r>
              <a:rPr lang="nb-NO" dirty="0" smtClean="0"/>
              <a:t>tillegg i tillegg skal </a:t>
            </a:r>
            <a:r>
              <a:rPr lang="nb-NO" dirty="0" err="1" smtClean="0"/>
              <a:t>HF’ene</a:t>
            </a:r>
            <a:endParaRPr lang="nb-NO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b-NO" dirty="0" smtClean="0"/>
              <a:t>Utvikle ansattes egen kompetanse</a:t>
            </a:r>
          </a:p>
          <a:p>
            <a:pPr lvl="1"/>
            <a:r>
              <a:rPr lang="nb-NO" dirty="0" smtClean="0"/>
              <a:t>Nye oppgaver</a:t>
            </a:r>
          </a:p>
          <a:p>
            <a:pPr lvl="1"/>
            <a:r>
              <a:rPr lang="nb-NO" dirty="0" smtClean="0"/>
              <a:t>Ny kunnskap</a:t>
            </a:r>
          </a:p>
          <a:p>
            <a:pPr lvl="1"/>
            <a:r>
              <a:rPr lang="nb-NO" dirty="0" smtClean="0"/>
              <a:t>Nye løsninger</a:t>
            </a:r>
          </a:p>
          <a:p>
            <a:pPr lvl="1"/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468865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eaLnBrk="1" hangingPunct="1"/>
            <a:r>
              <a:rPr lang="nb-NO" altLang="nb-NO" smtClean="0">
                <a:latin typeface="Arial" charset="0"/>
                <a:cs typeface="Arial" charset="0"/>
              </a:rPr>
              <a:t>Gjensidig avhengighetsforhold  mellom sektorene</a:t>
            </a:r>
          </a:p>
        </p:txBody>
      </p:sp>
      <p:sp>
        <p:nvSpPr>
          <p:cNvPr id="12291" name="Content Placeholder 6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354513"/>
          </a:xfrm>
        </p:spPr>
        <p:txBody>
          <a:bodyPr/>
          <a:lstStyle/>
          <a:p>
            <a:pPr eaLnBrk="1" hangingPunct="1"/>
            <a:endParaRPr lang="nb-NO" altLang="nb-NO" smtClean="0">
              <a:latin typeface="Arial" charset="0"/>
              <a:cs typeface="Arial" charset="0"/>
            </a:endParaRPr>
          </a:p>
        </p:txBody>
      </p:sp>
      <p:pic>
        <p:nvPicPr>
          <p:cNvPr id="12292" name="Picture 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969" t="31895" r="3510" b="14186"/>
          <a:stretch>
            <a:fillRect/>
          </a:stretch>
        </p:blipFill>
        <p:spPr bwMode="auto">
          <a:xfrm>
            <a:off x="1831975" y="2063750"/>
            <a:ext cx="5567363" cy="355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3" name="TextBox 4"/>
          <p:cNvSpPr txBox="1">
            <a:spLocks noChangeArrowheads="1"/>
          </p:cNvSpPr>
          <p:nvPr/>
        </p:nvSpPr>
        <p:spPr bwMode="auto">
          <a:xfrm>
            <a:off x="4360863" y="5614988"/>
            <a:ext cx="26717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1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nb-NO" altLang="nb-NO" sz="1800" dirty="0"/>
              <a:t>Frenk et al, </a:t>
            </a:r>
            <a:r>
              <a:rPr lang="nb-NO" altLang="nb-NO" sz="1800" dirty="0" err="1"/>
              <a:t>Lancet</a:t>
            </a:r>
            <a:r>
              <a:rPr lang="nb-NO" altLang="nb-NO" sz="1800" dirty="0"/>
              <a:t> 2010</a:t>
            </a:r>
          </a:p>
        </p:txBody>
      </p:sp>
    </p:spTree>
    <p:extLst>
      <p:ext uri="{BB962C8B-B14F-4D97-AF65-F5344CB8AC3E}">
        <p14:creationId xmlns:p14="http://schemas.microsoft.com/office/powerpoint/2010/main" val="1919796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84" name="Rectangle 4"/>
          <p:cNvSpPr>
            <a:spLocks noChangeArrowheads="1"/>
          </p:cNvSpPr>
          <p:nvPr/>
        </p:nvSpPr>
        <p:spPr bwMode="auto">
          <a:xfrm>
            <a:off x="467544" y="548680"/>
            <a:ext cx="8136904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GB" sz="4000" b="1" dirty="0" smtClean="0"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St. </a:t>
            </a:r>
            <a:r>
              <a:rPr lang="en-GB" sz="4000" b="1" dirty="0" err="1" smtClean="0"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Olavs</a:t>
            </a:r>
            <a:r>
              <a:rPr lang="en-GB" sz="4000" b="1" dirty="0" smtClean="0"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n-GB" sz="4000" b="1" dirty="0"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</a:t>
            </a:r>
            <a:r>
              <a:rPr lang="en-GB" sz="4000" b="1" dirty="0" smtClean="0"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ospital</a:t>
            </a:r>
          </a:p>
          <a:p>
            <a:pPr algn="ctr"/>
            <a:r>
              <a:rPr lang="en-GB" sz="3200" b="1" dirty="0" smtClean="0"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“</a:t>
            </a:r>
            <a:r>
              <a:rPr lang="en-GB" sz="3200" b="1" dirty="0" err="1" smtClean="0"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Det</a:t>
            </a:r>
            <a:r>
              <a:rPr lang="en-GB" sz="3200" b="1" dirty="0" smtClean="0"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n-GB" sz="3200" b="1" dirty="0" err="1" smtClean="0"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integrerte</a:t>
            </a:r>
            <a:r>
              <a:rPr lang="en-GB" sz="3200" b="1" dirty="0" smtClean="0"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n-GB" sz="3200" b="1" dirty="0" err="1" smtClean="0"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universitetssykehuset</a:t>
            </a:r>
            <a:r>
              <a:rPr lang="en-GB" sz="3200" b="1" dirty="0" smtClean="0"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”</a:t>
            </a:r>
          </a:p>
        </p:txBody>
      </p:sp>
      <p:pic>
        <p:nvPicPr>
          <p:cNvPr id="5" name="Picture 3" descr="NTNUStOlav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732"/>
          <a:stretch>
            <a:fillRect/>
          </a:stretch>
        </p:blipFill>
        <p:spPr bwMode="auto">
          <a:xfrm>
            <a:off x="827584" y="2204864"/>
            <a:ext cx="7482649" cy="3312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759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Det </a:t>
            </a:r>
            <a:r>
              <a:rPr lang="nb-NO" smtClean="0"/>
              <a:t>integrerte universitetssykehuset</a:t>
            </a:r>
            <a:endParaRPr lang="nb-NO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150" t="11000" r="11981" b="4862"/>
          <a:stretch/>
        </p:blipFill>
        <p:spPr bwMode="auto">
          <a:xfrm>
            <a:off x="1848228" y="2132856"/>
            <a:ext cx="4595980" cy="34655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01011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nb-NO" dirty="0" smtClean="0"/>
              <a:t>En ny utdanningsvirkelighet vokser fram</a:t>
            </a:r>
            <a:endParaRPr lang="nb-NO" dirty="0"/>
          </a:p>
        </p:txBody>
      </p:sp>
      <p:pic>
        <p:nvPicPr>
          <p:cNvPr id="7" name="Picture 4" descr="http://www8.open.ac.uk/choose/yass/files/yass/imagecache/creative/Parents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7395" y="3362531"/>
            <a:ext cx="8175678" cy="2683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http://static.squarespace.com/static/51a22dd0e4b0f0ad7357aa71/t/52912aa3e4b0a8a28cc511cc/1385245353894/DIM_Imran_Khan%20-%201350%20lecture.jpe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3272" y="1731185"/>
            <a:ext cx="3256977" cy="2628380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9276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Læring </a:t>
            </a:r>
            <a:r>
              <a:rPr lang="nb-NO" dirty="0" err="1" smtClean="0"/>
              <a:t>vs</a:t>
            </a:r>
            <a:r>
              <a:rPr lang="nb-NO" dirty="0" smtClean="0"/>
              <a:t> undervisning</a:t>
            </a:r>
            <a:endParaRPr lang="nb-NO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b-NO" dirty="0" smtClean="0"/>
              <a:t>Hva styrker studentenes læring?</a:t>
            </a:r>
          </a:p>
          <a:p>
            <a:r>
              <a:rPr lang="nb-NO" dirty="0" smtClean="0"/>
              <a:t>Studentaktiviserende læringsformer</a:t>
            </a:r>
          </a:p>
          <a:p>
            <a:r>
              <a:rPr lang="nb-NO" dirty="0" smtClean="0"/>
              <a:t>Gruppebasert</a:t>
            </a:r>
          </a:p>
          <a:p>
            <a:r>
              <a:rPr lang="nb-NO" dirty="0" smtClean="0"/>
              <a:t>Dialogbasert</a:t>
            </a:r>
          </a:p>
          <a:p>
            <a:r>
              <a:rPr lang="nb-NO" dirty="0" smtClean="0"/>
              <a:t>Trening på ferdigheter</a:t>
            </a:r>
          </a:p>
          <a:p>
            <a:r>
              <a:rPr lang="nb-NO" dirty="0" smtClean="0"/>
              <a:t>Tilbakemelding</a:t>
            </a:r>
          </a:p>
          <a:p>
            <a:r>
              <a:rPr lang="nb-NO" dirty="0" smtClean="0"/>
              <a:t>Refleksjon</a:t>
            </a:r>
          </a:p>
          <a:p>
            <a:r>
              <a:rPr lang="nb-NO" dirty="0" smtClean="0"/>
              <a:t>Simulering</a:t>
            </a:r>
            <a:endParaRPr lang="nb-NO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068960"/>
            <a:ext cx="3458648" cy="230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6151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>
          <a:xfrm>
            <a:off x="1187624" y="620688"/>
            <a:ext cx="6783288" cy="914400"/>
          </a:xfrm>
        </p:spPr>
        <p:txBody>
          <a:bodyPr/>
          <a:lstStyle/>
          <a:p>
            <a:r>
              <a:rPr lang="nb-NO" altLang="nb-NO" dirty="0" smtClean="0">
                <a:latin typeface="Arial" charset="0"/>
                <a:cs typeface="Arial" charset="0"/>
              </a:rPr>
              <a:t>Vi blir </a:t>
            </a:r>
            <a:r>
              <a:rPr lang="nb-NO" altLang="nb-NO" dirty="0" smtClean="0">
                <a:latin typeface="Arial" charset="0"/>
                <a:cs typeface="Arial" charset="0"/>
              </a:rPr>
              <a:t>gode </a:t>
            </a:r>
            <a:r>
              <a:rPr lang="nb-NO" altLang="nb-NO" dirty="0" smtClean="0">
                <a:latin typeface="Arial" charset="0"/>
                <a:cs typeface="Arial" charset="0"/>
              </a:rPr>
              <a:t>til det vi trener </a:t>
            </a:r>
            <a:r>
              <a:rPr lang="nb-NO" altLang="nb-NO" dirty="0" smtClean="0">
                <a:latin typeface="Arial" charset="0"/>
                <a:cs typeface="Arial" charset="0"/>
              </a:rPr>
              <a:t>på!</a:t>
            </a:r>
            <a:endParaRPr lang="nb-NO" altLang="nb-NO" dirty="0" smtClean="0">
              <a:latin typeface="Arial" charset="0"/>
              <a:cs typeface="Arial" charset="0"/>
            </a:endParaRPr>
          </a:p>
        </p:txBody>
      </p:sp>
      <p:pic>
        <p:nvPicPr>
          <p:cNvPr id="19459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35696" y="1688248"/>
            <a:ext cx="5726290" cy="404500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86700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err="1" smtClean="0"/>
              <a:t>Kompetansebasert</a:t>
            </a:r>
            <a:r>
              <a:rPr lang="nb-NO" dirty="0" smtClean="0"/>
              <a:t> utdanning</a:t>
            </a:r>
            <a:endParaRPr lang="nb-NO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b-NO" dirty="0" smtClean="0"/>
              <a:t>Beskriver hvilken kompetanse kandidaten får</a:t>
            </a:r>
          </a:p>
          <a:p>
            <a:pPr lvl="1"/>
            <a:r>
              <a:rPr lang="nb-NO" dirty="0" smtClean="0"/>
              <a:t>Læringsutbytte, ved endt utdanning</a:t>
            </a:r>
          </a:p>
          <a:p>
            <a:pPr lvl="1"/>
            <a:endParaRPr lang="nb-NO" dirty="0" smtClean="0"/>
          </a:p>
          <a:p>
            <a:r>
              <a:rPr lang="nb-NO" dirty="0" smtClean="0"/>
              <a:t>Hva skal kandidaten lære underveis</a:t>
            </a:r>
          </a:p>
          <a:p>
            <a:pPr lvl="1"/>
            <a:r>
              <a:rPr lang="nb-NO" dirty="0" smtClean="0"/>
              <a:t>Læringsmål</a:t>
            </a:r>
          </a:p>
          <a:p>
            <a:pPr lvl="1"/>
            <a:endParaRPr lang="nb-NO" dirty="0"/>
          </a:p>
          <a:p>
            <a:endParaRPr lang="nb-NO" dirty="0" smtClean="0"/>
          </a:p>
          <a:p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555807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Kvalitet i utdanning</a:t>
            </a:r>
            <a:endParaRPr lang="nb-NO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b-NO" dirty="0" smtClean="0"/>
              <a:t>Utdanningssektoren blir fulgt tettere</a:t>
            </a:r>
          </a:p>
          <a:p>
            <a:pPr lvl="1"/>
            <a:r>
              <a:rPr lang="nb-NO" dirty="0" smtClean="0"/>
              <a:t>Kvalitetssikringssystem</a:t>
            </a:r>
          </a:p>
          <a:p>
            <a:pPr lvl="1"/>
            <a:r>
              <a:rPr lang="nb-NO" dirty="0" smtClean="0"/>
              <a:t>Forskningsbasert utdanning</a:t>
            </a:r>
          </a:p>
          <a:p>
            <a:r>
              <a:rPr lang="nb-NO" dirty="0" smtClean="0"/>
              <a:t>Vil også komme for praksisutdanningene på sykehusene</a:t>
            </a:r>
          </a:p>
          <a:p>
            <a:r>
              <a:rPr lang="nb-NO" dirty="0" smtClean="0"/>
              <a:t>Og for spesialistutdanning</a:t>
            </a:r>
          </a:p>
          <a:p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276645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Læringsformer</a:t>
            </a:r>
            <a:endParaRPr lang="nb-NO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3" y="1700808"/>
            <a:ext cx="4205267" cy="2808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2852936"/>
            <a:ext cx="4514518" cy="2894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27534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Nye læringsformer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425355"/>
          </a:xfrm>
        </p:spPr>
        <p:txBody>
          <a:bodyPr/>
          <a:lstStyle/>
          <a:p>
            <a:endParaRPr lang="nb-NO" dirty="0" smtClean="0"/>
          </a:p>
        </p:txBody>
      </p:sp>
      <p:pic>
        <p:nvPicPr>
          <p:cNvPr id="1027" name="Picture 3" descr="G:\felles\Bilder\_profesjonelle bilder fra DMF\Studenter og bygninger\MedFak_studenter_fotografGeirMogen(2))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212976"/>
            <a:ext cx="4034589" cy="2689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G:\felles\Bilder\_profesjonelle bilder fra DMF\Studenter og bygninger\MedFak_studenter_fotografGeirMogen(6).jpg"/>
          <p:cNvPicPr preferRelativeResize="0">
            <a:picLocks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700808"/>
            <a:ext cx="3240360" cy="381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1309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Nye læringsformer II – teoretisk kunnskap</a:t>
            </a:r>
            <a:endParaRPr lang="nb-NO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b-NO" dirty="0" smtClean="0"/>
              <a:t>Nettbasert - MOOC</a:t>
            </a:r>
          </a:p>
          <a:p>
            <a:r>
              <a:rPr lang="nb-NO" dirty="0" smtClean="0"/>
              <a:t>Teambasert læring</a:t>
            </a:r>
          </a:p>
          <a:p>
            <a:r>
              <a:rPr lang="nb-NO" dirty="0" smtClean="0"/>
              <a:t>Snudd klasserom</a:t>
            </a:r>
            <a:endParaRPr lang="nb-NO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3732758"/>
            <a:ext cx="3331656" cy="22165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1234480"/>
            <a:ext cx="2168024" cy="32452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31084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Teambasert læring (TBL)</a:t>
            </a:r>
            <a:endParaRPr lang="nb-NO" dirty="0"/>
          </a:p>
        </p:txBody>
      </p:sp>
      <p:pic>
        <p:nvPicPr>
          <p:cNvPr id="6147" name="Picture 3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084" t="41015" r="28918" b="28723"/>
          <a:stretch/>
        </p:blipFill>
        <p:spPr bwMode="auto">
          <a:xfrm>
            <a:off x="323528" y="1556792"/>
            <a:ext cx="5138861" cy="33647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5" t="5651" r="1872" b="11272"/>
          <a:stretch/>
        </p:blipFill>
        <p:spPr bwMode="auto">
          <a:xfrm>
            <a:off x="3680210" y="2996952"/>
            <a:ext cx="5351096" cy="2981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09761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>
          <a:xfrm>
            <a:off x="351632" y="548680"/>
            <a:ext cx="8440738" cy="914400"/>
          </a:xfrm>
        </p:spPr>
        <p:txBody>
          <a:bodyPr/>
          <a:lstStyle/>
          <a:p>
            <a:r>
              <a:rPr lang="nb-NO" altLang="nb-NO" dirty="0" smtClean="0">
                <a:latin typeface="Arial" charset="0"/>
                <a:cs typeface="Arial" charset="0"/>
              </a:rPr>
              <a:t>Simulering</a:t>
            </a:r>
            <a:endParaRPr lang="nb-NO" altLang="nb-NO" dirty="0" smtClean="0">
              <a:latin typeface="Arial" charset="0"/>
              <a:cs typeface="Arial" charset="0"/>
            </a:endParaRPr>
          </a:p>
        </p:txBody>
      </p:sp>
      <p:pic>
        <p:nvPicPr>
          <p:cNvPr id="819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7544" y="1556792"/>
            <a:ext cx="5127282" cy="342232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1" y="2661806"/>
            <a:ext cx="4425950" cy="33198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3826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925" y="504825"/>
            <a:ext cx="7804150" cy="5853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17041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Tverrfaglig kompetanse</a:t>
            </a:r>
            <a:endParaRPr lang="nb-NO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b-NO" dirty="0" smtClean="0"/>
              <a:t>Profesjonene må lære sammen allerede som studentene  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472913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88350" cy="1143000"/>
          </a:xfrm>
        </p:spPr>
        <p:txBody>
          <a:bodyPr/>
          <a:lstStyle/>
          <a:p>
            <a:r>
              <a:rPr lang="nb-NO" altLang="nb-NO" smtClean="0">
                <a:latin typeface="Arial" charset="0"/>
                <a:cs typeface="Arial" charset="0"/>
              </a:rPr>
              <a:t>Prosjektet Virsam, NTNU + St Olavs H</a:t>
            </a:r>
          </a:p>
        </p:txBody>
      </p:sp>
      <p:pic>
        <p:nvPicPr>
          <p:cNvPr id="26627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963"/>
          <a:stretch>
            <a:fillRect/>
          </a:stretch>
        </p:blipFill>
        <p:spPr>
          <a:xfrm>
            <a:off x="457200" y="1146175"/>
            <a:ext cx="7151688" cy="47767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628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359"/>
          <a:stretch>
            <a:fillRect/>
          </a:stretch>
        </p:blipFill>
        <p:spPr bwMode="auto">
          <a:xfrm>
            <a:off x="4760639" y="3573016"/>
            <a:ext cx="4403155" cy="2375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87845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>
          <a:xfrm>
            <a:off x="827585" y="404813"/>
            <a:ext cx="7560840" cy="1143000"/>
          </a:xfrm>
        </p:spPr>
        <p:txBody>
          <a:bodyPr/>
          <a:lstStyle/>
          <a:p>
            <a:r>
              <a:rPr lang="nb-NO" altLang="nb-NO" dirty="0" smtClean="0">
                <a:latin typeface="Arial" charset="0"/>
                <a:cs typeface="Arial" charset="0"/>
              </a:rPr>
              <a:t>Laget kopi av rom på St. </a:t>
            </a:r>
            <a:r>
              <a:rPr lang="nb-NO" altLang="nb-NO" dirty="0" smtClean="0">
                <a:latin typeface="Arial" charset="0"/>
                <a:cs typeface="Arial" charset="0"/>
              </a:rPr>
              <a:t>Olavs H</a:t>
            </a:r>
            <a:endParaRPr lang="en-US" altLang="nb-NO" dirty="0" smtClean="0">
              <a:latin typeface="Arial" charset="0"/>
              <a:cs typeface="Arial" charset="0"/>
            </a:endParaRPr>
          </a:p>
        </p:txBody>
      </p:sp>
      <p:pic>
        <p:nvPicPr>
          <p:cNvPr id="27651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54088" y="1484313"/>
            <a:ext cx="4356100" cy="33750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/>
          <a:srcRect/>
          <a:stretch>
            <a:fillRect/>
          </a:stretch>
        </p:blipFill>
        <p:spPr>
          <a:xfrm>
            <a:off x="5220072" y="2754313"/>
            <a:ext cx="3842395" cy="3358011"/>
          </a:xfrm>
          <a:ln w="38100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7653" name="TextBox 2"/>
          <p:cNvSpPr txBox="1">
            <a:spLocks noChangeArrowheads="1"/>
          </p:cNvSpPr>
          <p:nvPr/>
        </p:nvSpPr>
        <p:spPr bwMode="auto">
          <a:xfrm>
            <a:off x="6214145" y="2060848"/>
            <a:ext cx="2438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1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nb-NO" altLang="nb-NO" sz="2800" dirty="0"/>
              <a:t>Virtuell modell</a:t>
            </a:r>
          </a:p>
        </p:txBody>
      </p:sp>
      <p:sp>
        <p:nvSpPr>
          <p:cNvPr id="27654" name="TextBox 5"/>
          <p:cNvSpPr txBox="1">
            <a:spLocks noChangeArrowheads="1"/>
          </p:cNvSpPr>
          <p:nvPr/>
        </p:nvSpPr>
        <p:spPr bwMode="auto">
          <a:xfrm>
            <a:off x="1103313" y="4945063"/>
            <a:ext cx="199926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16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1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nb-NO" altLang="nb-NO" sz="2800" dirty="0"/>
              <a:t>St. </a:t>
            </a:r>
            <a:r>
              <a:rPr lang="nb-NO" altLang="nb-NO" sz="2800" dirty="0" smtClean="0"/>
              <a:t>Olavs H</a:t>
            </a:r>
            <a:endParaRPr lang="nb-NO" altLang="nb-NO" sz="2800" dirty="0"/>
          </a:p>
        </p:txBody>
      </p:sp>
    </p:spTree>
    <p:extLst>
      <p:ext uri="{BB962C8B-B14F-4D97-AF65-F5344CB8AC3E}">
        <p14:creationId xmlns:p14="http://schemas.microsoft.com/office/powerpoint/2010/main" val="939929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548680"/>
            <a:ext cx="4661222" cy="91440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nb-NO" dirty="0" smtClean="0"/>
              <a:t>Variasjon i case og </a:t>
            </a:r>
            <a:br>
              <a:rPr lang="nb-NO" dirty="0" smtClean="0"/>
            </a:br>
            <a:r>
              <a:rPr lang="nb-NO" dirty="0" smtClean="0"/>
              <a:t>teknologi</a:t>
            </a:r>
            <a:endParaRPr lang="nb-NO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42913" y="1916831"/>
            <a:ext cx="4417119" cy="4202981"/>
          </a:xfrm>
        </p:spPr>
        <p:txBody>
          <a:bodyPr>
            <a:noAutofit/>
          </a:bodyPr>
          <a:lstStyle/>
          <a:p>
            <a:pPr marL="0" indent="0">
              <a:buFont typeface="Arial" charset="0"/>
              <a:buNone/>
              <a:defRPr/>
            </a:pPr>
            <a:r>
              <a:rPr lang="nb-NO" sz="2400" dirty="0" smtClean="0"/>
              <a:t>Studenter kan jobbe sammen </a:t>
            </a:r>
          </a:p>
          <a:p>
            <a:pPr>
              <a:defRPr/>
            </a:pPr>
            <a:r>
              <a:rPr lang="nb-NO" sz="2400" dirty="0" smtClean="0"/>
              <a:t>I samme rom</a:t>
            </a:r>
          </a:p>
          <a:p>
            <a:pPr>
              <a:defRPr/>
            </a:pPr>
            <a:r>
              <a:rPr lang="nb-NO" sz="2400" dirty="0" smtClean="0"/>
              <a:t>Ved hver sin PC, med VR</a:t>
            </a:r>
            <a:r>
              <a:rPr lang="nb-NO" sz="2000" dirty="0" smtClean="0"/>
              <a:t>-briller</a:t>
            </a:r>
            <a:endParaRPr lang="nb-NO" sz="2000" dirty="0"/>
          </a:p>
        </p:txBody>
      </p:sp>
      <p:pic>
        <p:nvPicPr>
          <p:cNvPr id="28676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054"/>
          <a:stretch>
            <a:fillRect/>
          </a:stretch>
        </p:blipFill>
        <p:spPr>
          <a:xfrm>
            <a:off x="5364088" y="3212976"/>
            <a:ext cx="3553265" cy="2768947"/>
          </a:xfrm>
        </p:spPr>
      </p:pic>
      <p:pic>
        <p:nvPicPr>
          <p:cNvPr id="28677" name="Pictur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85059"/>
            <a:ext cx="3525912" cy="2723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28559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09682" y="260648"/>
            <a:ext cx="5829300" cy="11430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Samspill</a:t>
            </a:r>
            <a:r>
              <a:rPr lang="en-US" dirty="0" smtClean="0"/>
              <a:t> </a:t>
            </a:r>
            <a:r>
              <a:rPr lang="en-US" dirty="0" err="1" smtClean="0"/>
              <a:t>sykepleiere</a:t>
            </a:r>
            <a:r>
              <a:rPr lang="en-US" dirty="0" smtClean="0"/>
              <a:t>, </a:t>
            </a:r>
            <a:r>
              <a:rPr lang="en-US" dirty="0" err="1" smtClean="0"/>
              <a:t>pasienter</a:t>
            </a:r>
            <a:r>
              <a:rPr lang="en-US" dirty="0" smtClean="0"/>
              <a:t> </a:t>
            </a:r>
            <a:r>
              <a:rPr lang="en-US" dirty="0" err="1" smtClean="0"/>
              <a:t>og</a:t>
            </a:r>
            <a:r>
              <a:rPr lang="en-US" dirty="0" smtClean="0"/>
              <a:t> </a:t>
            </a:r>
            <a:r>
              <a:rPr lang="en-US" dirty="0" err="1" smtClean="0"/>
              <a:t>pårørende</a:t>
            </a:r>
            <a:endParaRPr lang="en-US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412776"/>
            <a:ext cx="3078077" cy="2673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3356992"/>
            <a:ext cx="3168352" cy="27112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 descr="iv_blood_patient.pn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48546">
            <a:off x="6018474" y="1279575"/>
            <a:ext cx="2786312" cy="3881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5941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5706" y="332656"/>
            <a:ext cx="5829300" cy="1143000"/>
          </a:xfrm>
        </p:spPr>
        <p:txBody>
          <a:bodyPr/>
          <a:lstStyle/>
          <a:p>
            <a:r>
              <a:rPr lang="nb-NO" dirty="0" smtClean="0"/>
              <a:t>Trening i operasjonssal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1412776"/>
            <a:ext cx="5679250" cy="4449072"/>
          </a:xfrm>
        </p:spPr>
      </p:pic>
    </p:spTree>
    <p:extLst>
      <p:ext uri="{BB962C8B-B14F-4D97-AF65-F5344CB8AC3E}">
        <p14:creationId xmlns:p14="http://schemas.microsoft.com/office/powerpoint/2010/main" val="4126776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Trening i </a:t>
            </a:r>
            <a:r>
              <a:rPr lang="nb-NO" dirty="0" smtClean="0"/>
              <a:t>akuttmottak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6656" y="1556792"/>
            <a:ext cx="4715894" cy="376086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564904"/>
            <a:ext cx="4495693" cy="3229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1349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b-NO" sz="2800" dirty="0" smtClean="0"/>
              <a:t>Trening på overføring fra operasjon til intensiv</a:t>
            </a:r>
            <a:endParaRPr lang="en-US" sz="28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4294967295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231" r="9184"/>
          <a:stretch/>
        </p:blipFill>
        <p:spPr>
          <a:xfrm>
            <a:off x="251520" y="1916832"/>
            <a:ext cx="2458641" cy="2551113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2771753"/>
            <a:ext cx="2882522" cy="237026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824" y="3140968"/>
            <a:ext cx="3724846" cy="2912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5808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550839"/>
            <a:ext cx="8440738" cy="866800"/>
          </a:xfrm>
        </p:spPr>
        <p:txBody>
          <a:bodyPr/>
          <a:lstStyle/>
          <a:p>
            <a:r>
              <a:rPr lang="nb-NO" sz="2800" dirty="0" smtClean="0"/>
              <a:t>Nobelpris: Presentasjon Grid </a:t>
            </a:r>
            <a:r>
              <a:rPr lang="nb-NO" sz="2800" dirty="0" err="1" smtClean="0"/>
              <a:t>cell</a:t>
            </a:r>
            <a:r>
              <a:rPr lang="nb-NO" sz="2800" dirty="0" smtClean="0"/>
              <a:t> forskning</a:t>
            </a:r>
            <a:endParaRPr lang="nb-NO" sz="28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4294967295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364" r="44659" b="36297"/>
          <a:stretch/>
        </p:blipFill>
        <p:spPr>
          <a:xfrm>
            <a:off x="251520" y="1268760"/>
            <a:ext cx="3477573" cy="2665120"/>
          </a:xfr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1268760"/>
            <a:ext cx="3208197" cy="256655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3425801"/>
            <a:ext cx="3573016" cy="2640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0341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Hvordan møter vi nye utfordringer?</a:t>
            </a:r>
            <a:endParaRPr lang="nb-NO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b-NO" dirty="0" smtClean="0"/>
              <a:t>Tverrfaglig samarbeid i organisasjonene</a:t>
            </a:r>
          </a:p>
          <a:p>
            <a:r>
              <a:rPr lang="nb-NO" dirty="0" smtClean="0"/>
              <a:t>Utvikle tydelige strategi innen utdanning</a:t>
            </a:r>
          </a:p>
          <a:p>
            <a:r>
              <a:rPr lang="nb-NO" dirty="0" smtClean="0"/>
              <a:t>Samarbeid på tvers av pedagogikk, fag og avdelinger</a:t>
            </a:r>
          </a:p>
          <a:p>
            <a:endParaRPr lang="nb-NO" dirty="0"/>
          </a:p>
        </p:txBody>
      </p:sp>
      <p:pic>
        <p:nvPicPr>
          <p:cNvPr id="4" name="Picture 3" descr="I:\felles\Bilder\Nytt sykehus\Kunnskapssenteret\JPEG\_DSC7265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934"/>
          <a:stretch/>
        </p:blipFill>
        <p:spPr bwMode="auto">
          <a:xfrm>
            <a:off x="1835696" y="3546971"/>
            <a:ext cx="5364088" cy="2339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1627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iggende mal Times">
  <a:themeElements>
    <a:clrScheme name="Liggende mal Times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iggende mal Time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nb-NO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nb-NO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/>
          </a:defRPr>
        </a:defPPr>
      </a:lstStyle>
    </a:lnDef>
  </a:objectDefaults>
  <a:extraClrSchemeLst>
    <a:extraClrScheme>
      <a:clrScheme name="Liggende mal Time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iggende mal Times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iggende mal Times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iggende mal Times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iggende mal Times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iggende mal Times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iggende mal Times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-te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-te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ninf:info-folks mapper:Kirsten:LYSARK-2001:Mal:Liggende mal Times.ppt</Template>
  <TotalTime>1414</TotalTime>
  <Words>617</Words>
  <Application>Microsoft Office PowerPoint</Application>
  <PresentationFormat>On-screen Show (4:3)</PresentationFormat>
  <Paragraphs>168</Paragraphs>
  <Slides>38</Slides>
  <Notes>10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39" baseType="lpstr">
      <vt:lpstr>Liggende mal Times</vt:lpstr>
      <vt:lpstr>Helse og utdanning</vt:lpstr>
      <vt:lpstr>Utdanning - framtidsrettet aktivitet</vt:lpstr>
      <vt:lpstr>Helse og utdanning framover</vt:lpstr>
      <vt:lpstr>PowerPoint Presentation</vt:lpstr>
      <vt:lpstr>Helseutfordringer</vt:lpstr>
      <vt:lpstr>Andel helsearbeidere nå og framover</vt:lpstr>
      <vt:lpstr>Helserelaterte utfordringer</vt:lpstr>
      <vt:lpstr>De «nye» pasientene</vt:lpstr>
      <vt:lpstr>Velferdsteknologi</vt:lpstr>
      <vt:lpstr>Colorophone</vt:lpstr>
      <vt:lpstr>Utdanning, en lovpålagt oppgave</vt:lpstr>
      <vt:lpstr>Studieprogram med praksis på St Olavs H</vt:lpstr>
      <vt:lpstr>Studieprogram med praksis, fort.</vt:lpstr>
      <vt:lpstr>I tillegg i tillegg skal HF’ene</vt:lpstr>
      <vt:lpstr>Gjensidig avhengighetsforhold  mellom sektorene</vt:lpstr>
      <vt:lpstr>PowerPoint Presentation</vt:lpstr>
      <vt:lpstr>Det integrerte universitetssykehuset</vt:lpstr>
      <vt:lpstr>En ny utdanningsvirkelighet vokser fram</vt:lpstr>
      <vt:lpstr>Læring vs undervisning</vt:lpstr>
      <vt:lpstr>Vi blir gode til det vi trener på!</vt:lpstr>
      <vt:lpstr>Kompetansebasert utdanning</vt:lpstr>
      <vt:lpstr>Kvalitet i utdanning</vt:lpstr>
      <vt:lpstr>Læringsformer</vt:lpstr>
      <vt:lpstr>Nye læringsformer</vt:lpstr>
      <vt:lpstr>Nye læringsformer II – teoretisk kunnskap</vt:lpstr>
      <vt:lpstr>Teambasert læring (TBL)</vt:lpstr>
      <vt:lpstr>Simulering</vt:lpstr>
      <vt:lpstr>PowerPoint Presentation</vt:lpstr>
      <vt:lpstr>Tverrfaglig kompetanse</vt:lpstr>
      <vt:lpstr>Prosjektet Virsam, NTNU + St Olavs H</vt:lpstr>
      <vt:lpstr>Laget kopi av rom på St. Olavs H</vt:lpstr>
      <vt:lpstr>Variasjon i case og  teknologi</vt:lpstr>
      <vt:lpstr>Samspill sykepleiere, pasienter og pårørende</vt:lpstr>
      <vt:lpstr>Trening i operasjonssal</vt:lpstr>
      <vt:lpstr>Trening i akuttmottak</vt:lpstr>
      <vt:lpstr>Trening på overføring fra operasjon til intensiv</vt:lpstr>
      <vt:lpstr>Nobelpris: Presentasjon Grid cell forskning</vt:lpstr>
      <vt:lpstr>Hvordan møter vi nye utfordringer?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Norske lysark 2001</dc:title>
  <dc:creator>Infoavdelingen</dc:creator>
  <cp:lastModifiedBy>Hilde Grimstad</cp:lastModifiedBy>
  <cp:revision>679</cp:revision>
  <cp:lastPrinted>2005-06-02T08:50:29Z</cp:lastPrinted>
  <dcterms:created xsi:type="dcterms:W3CDTF">1998-10-19T12:17:04Z</dcterms:created>
  <dcterms:modified xsi:type="dcterms:W3CDTF">2016-10-17T06:13:43Z</dcterms:modified>
</cp:coreProperties>
</file>