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92" r:id="rId2"/>
    <p:sldId id="261" r:id="rId3"/>
    <p:sldId id="315" r:id="rId4"/>
    <p:sldId id="316" r:id="rId5"/>
    <p:sldId id="317" r:id="rId6"/>
    <p:sldId id="318" r:id="rId7"/>
    <p:sldId id="319" r:id="rId8"/>
    <p:sldId id="286" r:id="rId9"/>
    <p:sldId id="325" r:id="rId10"/>
    <p:sldId id="295" r:id="rId11"/>
    <p:sldId id="324" r:id="rId12"/>
    <p:sldId id="314" r:id="rId13"/>
    <p:sldId id="326" r:id="rId14"/>
    <p:sldId id="290" r:id="rId15"/>
    <p:sldId id="291" r:id="rId16"/>
    <p:sldId id="311" r:id="rId17"/>
    <p:sldId id="312" r:id="rId18"/>
    <p:sldId id="310" r:id="rId19"/>
    <p:sldId id="313" r:id="rId20"/>
    <p:sldId id="327" r:id="rId21"/>
    <p:sldId id="320" r:id="rId22"/>
    <p:sldId id="321" r:id="rId23"/>
    <p:sldId id="322" r:id="rId24"/>
    <p:sldId id="328" r:id="rId25"/>
    <p:sldId id="297" r:id="rId26"/>
    <p:sldId id="288" r:id="rId27"/>
    <p:sldId id="329" r:id="rId28"/>
    <p:sldId id="298" r:id="rId29"/>
    <p:sldId id="299" r:id="rId30"/>
    <p:sldId id="306" r:id="rId31"/>
    <p:sldId id="330" r:id="rId32"/>
    <p:sldId id="323" r:id="rId33"/>
    <p:sldId id="305" r:id="rId34"/>
    <p:sldId id="300" r:id="rId35"/>
    <p:sldId id="301" r:id="rId36"/>
  </p:sldIdLst>
  <p:sldSz cx="9144000" cy="6858000" type="screen4x3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D"/>
    <a:srgbClr val="5893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567" autoAdjust="0"/>
    <p:restoredTop sz="86397" autoAdjust="0"/>
  </p:normalViewPr>
  <p:slideViewPr>
    <p:cSldViewPr snapToGrid="0" snapToObjects="1">
      <p:cViewPr varScale="1">
        <p:scale>
          <a:sx n="89" d="100"/>
          <a:sy n="89" d="100"/>
        </p:scale>
        <p:origin x="1771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B371C5-6E69-4964-AFC2-AEC8AF721C5B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5519E0C-89D6-4D10-94A1-FCEBA3517E94}">
      <dgm:prSet phldrT="[Tekst]" custT="1"/>
      <dgm:spPr/>
      <dgm:t>
        <a:bodyPr/>
        <a:lstStyle/>
        <a:p>
          <a:r>
            <a:rPr lang="nb-NO" sz="2000" dirty="0" smtClean="0"/>
            <a:t>Enhet</a:t>
          </a:r>
          <a:endParaRPr lang="nb-NO" sz="1600" dirty="0"/>
        </a:p>
      </dgm:t>
    </dgm:pt>
    <dgm:pt modelId="{5EFABF59-4B36-4581-8AAF-62AC4480DF05}" type="parTrans" cxnId="{0834D70F-A375-4953-95E9-70D92319FDEA}">
      <dgm:prSet/>
      <dgm:spPr/>
      <dgm:t>
        <a:bodyPr/>
        <a:lstStyle/>
        <a:p>
          <a:endParaRPr lang="nb-NO"/>
        </a:p>
      </dgm:t>
    </dgm:pt>
    <dgm:pt modelId="{656B796C-EDFC-4A78-ACEC-87C566607FDF}" type="sibTrans" cxnId="{0834D70F-A375-4953-95E9-70D92319FDEA}">
      <dgm:prSet/>
      <dgm:spPr/>
      <dgm:t>
        <a:bodyPr/>
        <a:lstStyle/>
        <a:p>
          <a:endParaRPr lang="nb-NO"/>
        </a:p>
      </dgm:t>
    </dgm:pt>
    <dgm:pt modelId="{42E48E76-16E8-41E1-BB22-B2A170BD1445}">
      <dgm:prSet phldrT="[Tekst]" custT="1"/>
      <dgm:spPr/>
      <dgm:t>
        <a:bodyPr/>
        <a:lstStyle/>
        <a:p>
          <a:r>
            <a:rPr lang="nb-NO" sz="2000" dirty="0" smtClean="0"/>
            <a:t>Rom</a:t>
          </a:r>
          <a:endParaRPr lang="nb-NO" sz="1600" dirty="0"/>
        </a:p>
      </dgm:t>
    </dgm:pt>
    <dgm:pt modelId="{F1BFE134-BF63-417D-886E-B8A2D1EAE591}" type="parTrans" cxnId="{AECB10B4-DB43-4A13-9195-3356A13D7F80}">
      <dgm:prSet/>
      <dgm:spPr/>
      <dgm:t>
        <a:bodyPr/>
        <a:lstStyle/>
        <a:p>
          <a:endParaRPr lang="nb-NO"/>
        </a:p>
      </dgm:t>
    </dgm:pt>
    <dgm:pt modelId="{95036994-F7C7-4399-BD99-859C1570184D}" type="sibTrans" cxnId="{AECB10B4-DB43-4A13-9195-3356A13D7F80}">
      <dgm:prSet/>
      <dgm:spPr/>
      <dgm:t>
        <a:bodyPr/>
        <a:lstStyle/>
        <a:p>
          <a:endParaRPr lang="nb-NO"/>
        </a:p>
      </dgm:t>
    </dgm:pt>
    <dgm:pt modelId="{4E1A7B20-0F17-4CAD-8D59-9E105E3E7DDA}">
      <dgm:prSet phldrT="[Tekst]" custT="1"/>
      <dgm:spPr/>
      <dgm:t>
        <a:bodyPr/>
        <a:lstStyle/>
        <a:p>
          <a:r>
            <a:rPr lang="nb-NO" sz="2000" dirty="0" smtClean="0"/>
            <a:t>Sykehus</a:t>
          </a:r>
          <a:endParaRPr lang="nb-NO" sz="1600" dirty="0"/>
        </a:p>
      </dgm:t>
    </dgm:pt>
    <dgm:pt modelId="{B7DE028C-2897-4CCA-A7DA-3175F8133317}" type="sibTrans" cxnId="{B77B379C-9349-42D3-A4FE-35E7DB82380C}">
      <dgm:prSet/>
      <dgm:spPr/>
      <dgm:t>
        <a:bodyPr/>
        <a:lstStyle/>
        <a:p>
          <a:endParaRPr lang="nb-NO"/>
        </a:p>
      </dgm:t>
    </dgm:pt>
    <dgm:pt modelId="{CFF026FE-A862-4CEC-ABEE-5A0DA35F95AE}" type="parTrans" cxnId="{B77B379C-9349-42D3-A4FE-35E7DB82380C}">
      <dgm:prSet/>
      <dgm:spPr/>
      <dgm:t>
        <a:bodyPr/>
        <a:lstStyle/>
        <a:p>
          <a:endParaRPr lang="nb-NO"/>
        </a:p>
      </dgm:t>
    </dgm:pt>
    <dgm:pt modelId="{D34675F7-3813-4F16-9CD5-BEF94A772E76}">
      <dgm:prSet phldrT="[Tekst]" custT="1"/>
      <dgm:spPr/>
      <dgm:t>
        <a:bodyPr/>
        <a:lstStyle/>
        <a:p>
          <a:r>
            <a:rPr lang="nb-NO" sz="2000" dirty="0" smtClean="0"/>
            <a:t>Detaljer</a:t>
          </a:r>
          <a:endParaRPr lang="nb-NO" sz="1600" dirty="0"/>
        </a:p>
      </dgm:t>
    </dgm:pt>
    <dgm:pt modelId="{583CD829-290A-4830-B424-D19E529B0CE0}" type="parTrans" cxnId="{F9C83668-2ABA-4EBC-BDB9-843F8E290C5E}">
      <dgm:prSet/>
      <dgm:spPr/>
      <dgm:t>
        <a:bodyPr/>
        <a:lstStyle/>
        <a:p>
          <a:endParaRPr lang="nb-NO"/>
        </a:p>
      </dgm:t>
    </dgm:pt>
    <dgm:pt modelId="{734E66D6-CD20-40CB-A8D7-1B2F51F63992}" type="sibTrans" cxnId="{F9C83668-2ABA-4EBC-BDB9-843F8E290C5E}">
      <dgm:prSet/>
      <dgm:spPr/>
      <dgm:t>
        <a:bodyPr/>
        <a:lstStyle/>
        <a:p>
          <a:endParaRPr lang="nb-NO"/>
        </a:p>
      </dgm:t>
    </dgm:pt>
    <dgm:pt modelId="{2196C03E-B8C2-4A7B-BF39-DBD9AA8733C7}">
      <dgm:prSet phldrT="[Tekst]" custT="1"/>
      <dgm:spPr/>
      <dgm:t>
        <a:bodyPr/>
        <a:lstStyle/>
        <a:p>
          <a:r>
            <a:rPr lang="nb-NO" sz="2000" dirty="0" smtClean="0"/>
            <a:t>Komponenter</a:t>
          </a:r>
          <a:endParaRPr lang="nb-NO" sz="1600" dirty="0"/>
        </a:p>
      </dgm:t>
    </dgm:pt>
    <dgm:pt modelId="{DDB056ED-6746-4232-9C8A-396283BC2B08}" type="parTrans" cxnId="{647E413B-A5CD-45CC-97E8-088990F375C6}">
      <dgm:prSet/>
      <dgm:spPr/>
      <dgm:t>
        <a:bodyPr/>
        <a:lstStyle/>
        <a:p>
          <a:endParaRPr lang="nb-NO"/>
        </a:p>
      </dgm:t>
    </dgm:pt>
    <dgm:pt modelId="{F48FFA0E-2F28-4701-9434-CB3468C89FB1}" type="sibTrans" cxnId="{647E413B-A5CD-45CC-97E8-088990F375C6}">
      <dgm:prSet/>
      <dgm:spPr/>
      <dgm:t>
        <a:bodyPr/>
        <a:lstStyle/>
        <a:p>
          <a:endParaRPr lang="nb-NO"/>
        </a:p>
      </dgm:t>
    </dgm:pt>
    <dgm:pt modelId="{4FCC51A2-0DE9-4C7F-AA4B-6EB2F4BFB23C}" type="pres">
      <dgm:prSet presAssocID="{47B371C5-6E69-4964-AFC2-AEC8AF721C5B}" presName="Name0" presStyleCnt="0">
        <dgm:presLayoutVars>
          <dgm:dir/>
          <dgm:animLvl val="lvl"/>
          <dgm:resizeHandles val="exact"/>
        </dgm:presLayoutVars>
      </dgm:prSet>
      <dgm:spPr/>
    </dgm:pt>
    <dgm:pt modelId="{3CAAED1D-E557-475C-827F-40F61FB5C48A}" type="pres">
      <dgm:prSet presAssocID="{4E1A7B20-0F17-4CAD-8D59-9E105E3E7DDA}" presName="Name8" presStyleCnt="0"/>
      <dgm:spPr/>
    </dgm:pt>
    <dgm:pt modelId="{46FE269E-A644-473E-8DE5-020B83D883F3}" type="pres">
      <dgm:prSet presAssocID="{4E1A7B20-0F17-4CAD-8D59-9E105E3E7DDA}" presName="level" presStyleLbl="node1" presStyleIdx="0" presStyleCnt="5" custScaleX="111155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A330C1F9-F42C-4A69-A3A0-4D2A3737063C}" type="pres">
      <dgm:prSet presAssocID="{4E1A7B20-0F17-4CAD-8D59-9E105E3E7DD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54B73C5C-2AAF-4F73-9FC9-CCDA205686B4}" type="pres">
      <dgm:prSet presAssocID="{E5519E0C-89D6-4D10-94A1-FCEBA3517E94}" presName="Name8" presStyleCnt="0"/>
      <dgm:spPr/>
    </dgm:pt>
    <dgm:pt modelId="{5A31D010-ABB5-4CEB-B919-E2DC788817E7}" type="pres">
      <dgm:prSet presAssocID="{E5519E0C-89D6-4D10-94A1-FCEBA3517E94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5919D3B1-D05C-40FA-83BF-9EB1B00CD41F}" type="pres">
      <dgm:prSet presAssocID="{E5519E0C-89D6-4D10-94A1-FCEBA3517E9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9C2B95F4-8F02-4295-AE06-E45F337F3125}" type="pres">
      <dgm:prSet presAssocID="{42E48E76-16E8-41E1-BB22-B2A170BD1445}" presName="Name8" presStyleCnt="0"/>
      <dgm:spPr/>
    </dgm:pt>
    <dgm:pt modelId="{D6AE5661-7BC6-48F0-B798-6670CEA3422E}" type="pres">
      <dgm:prSet presAssocID="{42E48E76-16E8-41E1-BB22-B2A170BD1445}" presName="level" presStyleLbl="node1" presStyleIdx="2" presStyleCnt="5" custLinFactNeighborX="239" custLinFactNeighborY="-2520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A38C9874-FFFF-4E63-94F4-D77A343BCFC6}" type="pres">
      <dgm:prSet presAssocID="{42E48E76-16E8-41E1-BB22-B2A170BD144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64D2EE64-D6ED-4362-AB1A-CB6C227111C4}" type="pres">
      <dgm:prSet presAssocID="{D34675F7-3813-4F16-9CD5-BEF94A772E76}" presName="Name8" presStyleCnt="0"/>
      <dgm:spPr/>
    </dgm:pt>
    <dgm:pt modelId="{8D1350E9-6822-471B-9800-10C2965DD066}" type="pres">
      <dgm:prSet presAssocID="{D34675F7-3813-4F16-9CD5-BEF94A772E76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60FE3E37-8C60-490A-BAB1-E1139961472F}" type="pres">
      <dgm:prSet presAssocID="{D34675F7-3813-4F16-9CD5-BEF94A772E7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31EF4B24-E0A8-4AB4-89DF-24A494A3D268}" type="pres">
      <dgm:prSet presAssocID="{2196C03E-B8C2-4A7B-BF39-DBD9AA8733C7}" presName="Name8" presStyleCnt="0"/>
      <dgm:spPr/>
    </dgm:pt>
    <dgm:pt modelId="{6B767FEC-A2C2-446B-8DBB-A29019D79134}" type="pres">
      <dgm:prSet presAssocID="{2196C03E-B8C2-4A7B-BF39-DBD9AA8733C7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  <dgm:pt modelId="{9D4E08F1-372D-4F1C-AAF2-A0EB9B8C760F}" type="pres">
      <dgm:prSet presAssocID="{2196C03E-B8C2-4A7B-BF39-DBD9AA8733C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nb-NO"/>
        </a:p>
      </dgm:t>
    </dgm:pt>
  </dgm:ptLst>
  <dgm:cxnLst>
    <dgm:cxn modelId="{00BF5E1B-80F8-4437-964E-D4ACBC31C32A}" type="presOf" srcId="{42E48E76-16E8-41E1-BB22-B2A170BD1445}" destId="{A38C9874-FFFF-4E63-94F4-D77A343BCFC6}" srcOrd="1" destOrd="0" presId="urn:microsoft.com/office/officeart/2005/8/layout/pyramid1"/>
    <dgm:cxn modelId="{86DBEE1D-7414-4D99-81CB-10576E14A854}" type="presOf" srcId="{2196C03E-B8C2-4A7B-BF39-DBD9AA8733C7}" destId="{9D4E08F1-372D-4F1C-AAF2-A0EB9B8C760F}" srcOrd="1" destOrd="0" presId="urn:microsoft.com/office/officeart/2005/8/layout/pyramid1"/>
    <dgm:cxn modelId="{F9C83668-2ABA-4EBC-BDB9-843F8E290C5E}" srcId="{47B371C5-6E69-4964-AFC2-AEC8AF721C5B}" destId="{D34675F7-3813-4F16-9CD5-BEF94A772E76}" srcOrd="3" destOrd="0" parTransId="{583CD829-290A-4830-B424-D19E529B0CE0}" sibTransId="{734E66D6-CD20-40CB-A8D7-1B2F51F63992}"/>
    <dgm:cxn modelId="{B8B031E6-430A-4658-A461-077DAA6D41F1}" type="presOf" srcId="{D34675F7-3813-4F16-9CD5-BEF94A772E76}" destId="{60FE3E37-8C60-490A-BAB1-E1139961472F}" srcOrd="1" destOrd="0" presId="urn:microsoft.com/office/officeart/2005/8/layout/pyramid1"/>
    <dgm:cxn modelId="{A9789ED5-BCC6-414D-A477-5AE5AB4EB4DC}" type="presOf" srcId="{D34675F7-3813-4F16-9CD5-BEF94A772E76}" destId="{8D1350E9-6822-471B-9800-10C2965DD066}" srcOrd="0" destOrd="0" presId="urn:microsoft.com/office/officeart/2005/8/layout/pyramid1"/>
    <dgm:cxn modelId="{0F4620B3-E6FB-4E70-8343-31A88CBF9624}" type="presOf" srcId="{E5519E0C-89D6-4D10-94A1-FCEBA3517E94}" destId="{5A31D010-ABB5-4CEB-B919-E2DC788817E7}" srcOrd="0" destOrd="0" presId="urn:microsoft.com/office/officeart/2005/8/layout/pyramid1"/>
    <dgm:cxn modelId="{B77B379C-9349-42D3-A4FE-35E7DB82380C}" srcId="{47B371C5-6E69-4964-AFC2-AEC8AF721C5B}" destId="{4E1A7B20-0F17-4CAD-8D59-9E105E3E7DDA}" srcOrd="0" destOrd="0" parTransId="{CFF026FE-A862-4CEC-ABEE-5A0DA35F95AE}" sibTransId="{B7DE028C-2897-4CCA-A7DA-3175F8133317}"/>
    <dgm:cxn modelId="{647E413B-A5CD-45CC-97E8-088990F375C6}" srcId="{47B371C5-6E69-4964-AFC2-AEC8AF721C5B}" destId="{2196C03E-B8C2-4A7B-BF39-DBD9AA8733C7}" srcOrd="4" destOrd="0" parTransId="{DDB056ED-6746-4232-9C8A-396283BC2B08}" sibTransId="{F48FFA0E-2F28-4701-9434-CB3468C89FB1}"/>
    <dgm:cxn modelId="{0834D70F-A375-4953-95E9-70D92319FDEA}" srcId="{47B371C5-6E69-4964-AFC2-AEC8AF721C5B}" destId="{E5519E0C-89D6-4D10-94A1-FCEBA3517E94}" srcOrd="1" destOrd="0" parTransId="{5EFABF59-4B36-4581-8AAF-62AC4480DF05}" sibTransId="{656B796C-EDFC-4A78-ACEC-87C566607FDF}"/>
    <dgm:cxn modelId="{B79C3347-F1EC-48F4-BF56-C4B367787B24}" type="presOf" srcId="{2196C03E-B8C2-4A7B-BF39-DBD9AA8733C7}" destId="{6B767FEC-A2C2-446B-8DBB-A29019D79134}" srcOrd="0" destOrd="0" presId="urn:microsoft.com/office/officeart/2005/8/layout/pyramid1"/>
    <dgm:cxn modelId="{010BE545-215B-40B4-8651-5ED84E4C0B1A}" type="presOf" srcId="{E5519E0C-89D6-4D10-94A1-FCEBA3517E94}" destId="{5919D3B1-D05C-40FA-83BF-9EB1B00CD41F}" srcOrd="1" destOrd="0" presId="urn:microsoft.com/office/officeart/2005/8/layout/pyramid1"/>
    <dgm:cxn modelId="{0081BC18-501F-4A5E-8191-4DF0E68E355E}" type="presOf" srcId="{47B371C5-6E69-4964-AFC2-AEC8AF721C5B}" destId="{4FCC51A2-0DE9-4C7F-AA4B-6EB2F4BFB23C}" srcOrd="0" destOrd="0" presId="urn:microsoft.com/office/officeart/2005/8/layout/pyramid1"/>
    <dgm:cxn modelId="{9640B563-CBE0-49AE-B964-D6413BDD807C}" type="presOf" srcId="{4E1A7B20-0F17-4CAD-8D59-9E105E3E7DDA}" destId="{46FE269E-A644-473E-8DE5-020B83D883F3}" srcOrd="0" destOrd="0" presId="urn:microsoft.com/office/officeart/2005/8/layout/pyramid1"/>
    <dgm:cxn modelId="{82C2BBA3-AC5E-4293-9D81-349FB5494807}" type="presOf" srcId="{42E48E76-16E8-41E1-BB22-B2A170BD1445}" destId="{D6AE5661-7BC6-48F0-B798-6670CEA3422E}" srcOrd="0" destOrd="0" presId="urn:microsoft.com/office/officeart/2005/8/layout/pyramid1"/>
    <dgm:cxn modelId="{2D279E83-43A3-44BA-A234-FED65659C38B}" type="presOf" srcId="{4E1A7B20-0F17-4CAD-8D59-9E105E3E7DDA}" destId="{A330C1F9-F42C-4A69-A3A0-4D2A3737063C}" srcOrd="1" destOrd="0" presId="urn:microsoft.com/office/officeart/2005/8/layout/pyramid1"/>
    <dgm:cxn modelId="{AECB10B4-DB43-4A13-9195-3356A13D7F80}" srcId="{47B371C5-6E69-4964-AFC2-AEC8AF721C5B}" destId="{42E48E76-16E8-41E1-BB22-B2A170BD1445}" srcOrd="2" destOrd="0" parTransId="{F1BFE134-BF63-417D-886E-B8A2D1EAE591}" sibTransId="{95036994-F7C7-4399-BD99-859C1570184D}"/>
    <dgm:cxn modelId="{DF708EEA-8973-4B60-A85E-2B844FE13503}" type="presParOf" srcId="{4FCC51A2-0DE9-4C7F-AA4B-6EB2F4BFB23C}" destId="{3CAAED1D-E557-475C-827F-40F61FB5C48A}" srcOrd="0" destOrd="0" presId="urn:microsoft.com/office/officeart/2005/8/layout/pyramid1"/>
    <dgm:cxn modelId="{24D04E02-DC5E-4EFB-AC31-FE4107C1DBF0}" type="presParOf" srcId="{3CAAED1D-E557-475C-827F-40F61FB5C48A}" destId="{46FE269E-A644-473E-8DE5-020B83D883F3}" srcOrd="0" destOrd="0" presId="urn:microsoft.com/office/officeart/2005/8/layout/pyramid1"/>
    <dgm:cxn modelId="{0A85A633-DC64-4B5A-8247-44772D08B637}" type="presParOf" srcId="{3CAAED1D-E557-475C-827F-40F61FB5C48A}" destId="{A330C1F9-F42C-4A69-A3A0-4D2A3737063C}" srcOrd="1" destOrd="0" presId="urn:microsoft.com/office/officeart/2005/8/layout/pyramid1"/>
    <dgm:cxn modelId="{B52FF144-3D30-4CF5-B52D-B5A35AD1FA79}" type="presParOf" srcId="{4FCC51A2-0DE9-4C7F-AA4B-6EB2F4BFB23C}" destId="{54B73C5C-2AAF-4F73-9FC9-CCDA205686B4}" srcOrd="1" destOrd="0" presId="urn:microsoft.com/office/officeart/2005/8/layout/pyramid1"/>
    <dgm:cxn modelId="{9DD5D727-6F4F-4AE4-B351-6D3E5E29847D}" type="presParOf" srcId="{54B73C5C-2AAF-4F73-9FC9-CCDA205686B4}" destId="{5A31D010-ABB5-4CEB-B919-E2DC788817E7}" srcOrd="0" destOrd="0" presId="urn:microsoft.com/office/officeart/2005/8/layout/pyramid1"/>
    <dgm:cxn modelId="{21DC1C74-E89A-4A2E-BDC2-B218035A89FF}" type="presParOf" srcId="{54B73C5C-2AAF-4F73-9FC9-CCDA205686B4}" destId="{5919D3B1-D05C-40FA-83BF-9EB1B00CD41F}" srcOrd="1" destOrd="0" presId="urn:microsoft.com/office/officeart/2005/8/layout/pyramid1"/>
    <dgm:cxn modelId="{43C68394-D29A-4FA5-8EDA-8B2202761CFD}" type="presParOf" srcId="{4FCC51A2-0DE9-4C7F-AA4B-6EB2F4BFB23C}" destId="{9C2B95F4-8F02-4295-AE06-E45F337F3125}" srcOrd="2" destOrd="0" presId="urn:microsoft.com/office/officeart/2005/8/layout/pyramid1"/>
    <dgm:cxn modelId="{4816B55B-1E7B-4DEC-A3B2-207BEAA0E218}" type="presParOf" srcId="{9C2B95F4-8F02-4295-AE06-E45F337F3125}" destId="{D6AE5661-7BC6-48F0-B798-6670CEA3422E}" srcOrd="0" destOrd="0" presId="urn:microsoft.com/office/officeart/2005/8/layout/pyramid1"/>
    <dgm:cxn modelId="{D3420469-40C8-4505-8E97-5727A44D828D}" type="presParOf" srcId="{9C2B95F4-8F02-4295-AE06-E45F337F3125}" destId="{A38C9874-FFFF-4E63-94F4-D77A343BCFC6}" srcOrd="1" destOrd="0" presId="urn:microsoft.com/office/officeart/2005/8/layout/pyramid1"/>
    <dgm:cxn modelId="{6D90573B-B011-47FD-B8F8-6CDFBBF31C10}" type="presParOf" srcId="{4FCC51A2-0DE9-4C7F-AA4B-6EB2F4BFB23C}" destId="{64D2EE64-D6ED-4362-AB1A-CB6C227111C4}" srcOrd="3" destOrd="0" presId="urn:microsoft.com/office/officeart/2005/8/layout/pyramid1"/>
    <dgm:cxn modelId="{03E1D584-9DAB-431B-8E3C-4F135CCB8F39}" type="presParOf" srcId="{64D2EE64-D6ED-4362-AB1A-CB6C227111C4}" destId="{8D1350E9-6822-471B-9800-10C2965DD066}" srcOrd="0" destOrd="0" presId="urn:microsoft.com/office/officeart/2005/8/layout/pyramid1"/>
    <dgm:cxn modelId="{A6B5932E-F09D-4C79-BBB0-6BADD11764F0}" type="presParOf" srcId="{64D2EE64-D6ED-4362-AB1A-CB6C227111C4}" destId="{60FE3E37-8C60-490A-BAB1-E1139961472F}" srcOrd="1" destOrd="0" presId="urn:microsoft.com/office/officeart/2005/8/layout/pyramid1"/>
    <dgm:cxn modelId="{6487E370-502B-478A-95E6-4A7ECA3F9B50}" type="presParOf" srcId="{4FCC51A2-0DE9-4C7F-AA4B-6EB2F4BFB23C}" destId="{31EF4B24-E0A8-4AB4-89DF-24A494A3D268}" srcOrd="4" destOrd="0" presId="urn:microsoft.com/office/officeart/2005/8/layout/pyramid1"/>
    <dgm:cxn modelId="{35815524-70FF-46C8-8FC2-B279B2C4E681}" type="presParOf" srcId="{31EF4B24-E0A8-4AB4-89DF-24A494A3D268}" destId="{6B767FEC-A2C2-446B-8DBB-A29019D79134}" srcOrd="0" destOrd="0" presId="urn:microsoft.com/office/officeart/2005/8/layout/pyramid1"/>
    <dgm:cxn modelId="{F0A40288-6177-4492-B82D-651504D38C4E}" type="presParOf" srcId="{31EF4B24-E0A8-4AB4-89DF-24A494A3D268}" destId="{9D4E08F1-372D-4F1C-AAF2-A0EB9B8C760F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13D6B-B7D0-4C72-A5F6-3D9C97E3F63A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5C689-1DBA-47EB-90EA-636471B5658D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23947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5C689-1DBA-47EB-90EA-636471B5658D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69543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Utvikle systematiske metoder i</a:t>
            </a:r>
            <a:r>
              <a:rPr lang="nb-NO" baseline="0" dirty="0" smtClean="0"/>
              <a:t> det å innhente brukeres synspunkter og erfaringer innledningsvis i en beslutnings- og planprosess</a:t>
            </a:r>
          </a:p>
          <a:p>
            <a:endParaRPr lang="nb-NO" baseline="0" dirty="0" smtClean="0"/>
          </a:p>
          <a:p>
            <a:r>
              <a:rPr lang="nb-NO" baseline="0" dirty="0" smtClean="0"/>
              <a:t>«Bruker spør bruker»</a:t>
            </a:r>
          </a:p>
          <a:p>
            <a:r>
              <a:rPr lang="nb-NO" baseline="0" dirty="0" smtClean="0"/>
              <a:t>Kompetansen hos tjenestedesignere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B371E-A16A-4142-8973-53AED1E8C0DF}" type="slidenum">
              <a:rPr lang="nb-NO" smtClean="0"/>
              <a:t>30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28482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5893C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73953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9444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11451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Column Vertical 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57158" y="1916832"/>
            <a:ext cx="8429683" cy="4155374"/>
          </a:xfrm>
        </p:spPr>
        <p:txBody>
          <a:bodyPr lIns="0">
            <a:noAutofit/>
          </a:bodyPr>
          <a:lstStyle>
            <a:lvl1pPr>
              <a:buClr>
                <a:schemeClr val="accent2"/>
              </a:buClr>
              <a:buFont typeface="Arial" pitchFamily="34" charset="0"/>
              <a:buChar char="•"/>
              <a:defRPr sz="1800" i="0">
                <a:solidFill>
                  <a:schemeClr val="accent3"/>
                </a:solidFill>
              </a:defRPr>
            </a:lvl1pPr>
            <a:lvl2pPr>
              <a:buClr>
                <a:schemeClr val="accent2"/>
              </a:buClr>
              <a:buFont typeface="Arial" pitchFamily="34" charset="0"/>
              <a:buChar char="•"/>
              <a:defRPr sz="1800" i="0">
                <a:solidFill>
                  <a:schemeClr val="accent3"/>
                </a:solidFill>
              </a:defRPr>
            </a:lvl2pPr>
            <a:lvl3pPr>
              <a:buClr>
                <a:schemeClr val="accent2"/>
              </a:buClr>
              <a:buFont typeface="Arial" pitchFamily="34" charset="0"/>
              <a:buChar char="•"/>
              <a:defRPr sz="1800" i="0">
                <a:solidFill>
                  <a:schemeClr val="accent3"/>
                </a:solidFill>
              </a:defRPr>
            </a:lvl3pPr>
            <a:lvl4pPr>
              <a:buClr>
                <a:schemeClr val="accent2"/>
              </a:buClr>
              <a:buFont typeface="Arial" pitchFamily="34" charset="0"/>
              <a:buChar char="•"/>
              <a:defRPr sz="1800" i="0">
                <a:solidFill>
                  <a:schemeClr val="accent3"/>
                </a:solidFill>
              </a:defRPr>
            </a:lvl4pPr>
            <a:lvl5pPr>
              <a:buClr>
                <a:schemeClr val="accent2"/>
              </a:buClr>
              <a:buFont typeface="Arial" pitchFamily="34" charset="0"/>
              <a:buChar char="•"/>
              <a:defRPr sz="1800" i="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nb-NO" noProof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17A9B3F3-0CDD-4032-910D-70E772557002}" type="slidenum">
              <a:rPr lang="nb-NO" noProof="0" smtClean="0"/>
              <a:pPr/>
              <a:t>‹#›</a:t>
            </a:fld>
            <a:endParaRPr lang="nb-NO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22" hasCustomPrompt="1"/>
          </p:nvPr>
        </p:nvSpPr>
        <p:spPr>
          <a:xfrm>
            <a:off x="357158" y="1142984"/>
            <a:ext cx="8429684" cy="642942"/>
          </a:xfrm>
        </p:spPr>
        <p:txBody>
          <a:bodyPr wrap="square" lIns="0" tIns="46800" anchor="t" anchorCtr="0">
            <a:noAutofit/>
          </a:bodyPr>
          <a:lstStyle>
            <a:lvl1pPr marL="0" indent="0">
              <a:buNone/>
              <a:defRPr sz="2800" b="0">
                <a:solidFill>
                  <a:srgbClr val="00447C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 noProof="0" smtClean="0"/>
              <a:t>Click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1066962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45073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893C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4416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26110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3433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50707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82790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05900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et bilde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55765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B00C5-DC2E-C445-B3CF-D64DB67B2562}" type="datetimeFigureOut">
              <a:rPr lang="nb-NO" smtClean="0"/>
              <a:pPr/>
              <a:t>26.10.2015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A3938-30C2-4144-B5D3-BFEAFD17119C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4635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00338D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893C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893C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893C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893C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893C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lassifikasjonssystemet.no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google.no/url?sa=i&amp;rct=j&amp;q=&amp;esrc=s&amp;frm=1&amp;source=images&amp;cd=&amp;cad=rja&amp;docid=xgnot9fIxAw8eM&amp;tbnid=0hiHZYa-cUSjhM:&amp;ved=0CAUQjRw&amp;url=http://blog.commlabindia.com/elearning/evaluating-elearning&amp;ei=oubgUqLxFMPnygOcs4LYDw&amp;psig=AFQjCNG8SXUX3y0Uj_XpAUBedganhRATgQ&amp;ust=1390557070066429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fanpop.com/spots/books-to-read/images/64016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 smtClean="0"/>
              <a:t>Utviklingsprosjekter i Sykehusbygg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smtClean="0"/>
              <a:t>Bjørn Remen</a:t>
            </a:r>
          </a:p>
          <a:p>
            <a:r>
              <a:rPr lang="nb-NO" dirty="0" smtClean="0"/>
              <a:t>Marte Lauvsnes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4380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81155" y="44716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nb-NO" dirty="0"/>
              <a:t>Erfaringsoverføring og </a:t>
            </a:r>
            <a:r>
              <a:rPr lang="nb-NO" dirty="0" smtClean="0"/>
              <a:t>evaluering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88188" y="1677838"/>
            <a:ext cx="8497019" cy="4525963"/>
          </a:xfrm>
        </p:spPr>
        <p:txBody>
          <a:bodyPr>
            <a:normAutofit fontScale="92500" lnSpcReduction="10000"/>
          </a:bodyPr>
          <a:lstStyle/>
          <a:p>
            <a:r>
              <a:rPr lang="nb-NO" dirty="0" smtClean="0"/>
              <a:t>Erfaringsoverføring mellom prosjekter</a:t>
            </a:r>
          </a:p>
          <a:p>
            <a:r>
              <a:rPr lang="nb-NO" dirty="0" smtClean="0"/>
              <a:t>Erfaringsseminarer</a:t>
            </a:r>
          </a:p>
          <a:p>
            <a:pPr lvl="1"/>
            <a:r>
              <a:rPr lang="nb-NO" dirty="0" smtClean="0"/>
              <a:t>3.september, forskjellige tema</a:t>
            </a:r>
          </a:p>
          <a:p>
            <a:pPr lvl="1"/>
            <a:r>
              <a:rPr lang="nb-NO" dirty="0" smtClean="0"/>
              <a:t>November veileder for tidligfaseplanlegging</a:t>
            </a:r>
          </a:p>
          <a:p>
            <a:pPr lvl="1"/>
            <a:r>
              <a:rPr lang="nb-NO" dirty="0" smtClean="0"/>
              <a:t>Desember hygiene og sykehusbygg</a:t>
            </a:r>
          </a:p>
          <a:p>
            <a:r>
              <a:rPr lang="nb-NO" dirty="0" smtClean="0"/>
              <a:t>Seminar i januar om bygg og psykisk helse</a:t>
            </a:r>
          </a:p>
          <a:p>
            <a:r>
              <a:rPr lang="nb-NO" dirty="0" smtClean="0"/>
              <a:t>Nettverksbygging</a:t>
            </a:r>
          </a:p>
          <a:p>
            <a:r>
              <a:rPr lang="nb-NO" dirty="0"/>
              <a:t>Evaluering som en del av prosjektgjennomføringen</a:t>
            </a:r>
          </a:p>
          <a:p>
            <a:r>
              <a:rPr lang="nb-NO" dirty="0"/>
              <a:t>Evaluering av spesifikke </a:t>
            </a:r>
            <a:r>
              <a:rPr lang="nb-NO" dirty="0" smtClean="0"/>
              <a:t>områder</a:t>
            </a:r>
            <a:endParaRPr lang="nb-NO" dirty="0"/>
          </a:p>
        </p:txBody>
      </p:sp>
      <p:pic>
        <p:nvPicPr>
          <p:cNvPr id="4" name="Picture 2" descr="http://uv-blog.uio.no/wpmu/wp-content/blogs.dir/18/old-mediafiles/bilder/lyt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622" y="1771204"/>
            <a:ext cx="1733178" cy="169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77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395536" y="1018676"/>
            <a:ext cx="8429683" cy="4155374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>
                <a:solidFill>
                  <a:schemeClr val="accent1"/>
                </a:solidFill>
              </a:rPr>
              <a:t>Pre- eller post occupancy evaluation (POE)?</a:t>
            </a:r>
          </a:p>
          <a:p>
            <a:pPr marL="0" indent="0">
              <a:buNone/>
            </a:pPr>
            <a:r>
              <a:rPr lang="nb-NO" sz="2400" dirty="0" smtClean="0">
                <a:solidFill>
                  <a:schemeClr val="accent1"/>
                </a:solidFill>
              </a:rPr>
              <a:t>Prosess eller produkt?</a:t>
            </a:r>
          </a:p>
          <a:p>
            <a:pPr marL="0" indent="0">
              <a:buNone/>
            </a:pPr>
            <a:r>
              <a:rPr lang="nb-NO" sz="2400" dirty="0" smtClean="0">
                <a:solidFill>
                  <a:schemeClr val="accent1"/>
                </a:solidFill>
              </a:rPr>
              <a:t>Er planprosessen fulgt?</a:t>
            </a:r>
          </a:p>
          <a:p>
            <a:pPr marL="0" indent="0">
              <a:buNone/>
            </a:pPr>
            <a:r>
              <a:rPr lang="nb-NO" sz="2400" dirty="0" smtClean="0">
                <a:solidFill>
                  <a:schemeClr val="accent1"/>
                </a:solidFill>
              </a:rPr>
              <a:t>Er målsettingene oppnådd?</a:t>
            </a:r>
          </a:p>
          <a:p>
            <a:pPr marL="0" indent="0">
              <a:buNone/>
            </a:pPr>
            <a:endParaRPr lang="nb-NO" sz="2400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nb-NO" sz="2400" dirty="0" smtClean="0">
                <a:solidFill>
                  <a:schemeClr val="accent1"/>
                </a:solidFill>
              </a:rPr>
              <a:t>Ble det et godt sykehus? Fungerer det i forhold til dagens krav?</a:t>
            </a:r>
          </a:p>
          <a:p>
            <a:pPr marL="0" indent="0">
              <a:buNone/>
            </a:pPr>
            <a:r>
              <a:rPr lang="nb-NO" sz="2400" dirty="0" smtClean="0">
                <a:solidFill>
                  <a:schemeClr val="accent1"/>
                </a:solidFill>
              </a:rPr>
              <a:t>Vil det fungere i forhold til fremtidige krav?</a:t>
            </a:r>
            <a:endParaRPr lang="nb-NO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nb-NO" sz="2400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nb-NO" sz="2400" dirty="0" smtClean="0">
                <a:solidFill>
                  <a:schemeClr val="accent1"/>
                </a:solidFill>
              </a:rPr>
              <a:t>Viktige fokusområder:</a:t>
            </a:r>
          </a:p>
          <a:p>
            <a:pPr algn="ctr"/>
            <a:r>
              <a:rPr lang="nb-NO" i="1" dirty="0" smtClean="0">
                <a:solidFill>
                  <a:schemeClr val="accent1"/>
                </a:solidFill>
              </a:rPr>
              <a:t>Dimensjoneringsgrunnlag</a:t>
            </a:r>
            <a:endParaRPr lang="nb-NO" i="1" dirty="0">
              <a:solidFill>
                <a:schemeClr val="accent1"/>
              </a:solidFill>
            </a:endParaRPr>
          </a:p>
          <a:p>
            <a:pPr algn="ctr"/>
            <a:r>
              <a:rPr lang="nb-NO" i="1" dirty="0">
                <a:solidFill>
                  <a:schemeClr val="accent1"/>
                </a:solidFill>
              </a:rPr>
              <a:t>Funksjonalitet i løsninger (brukbarhet)</a:t>
            </a:r>
          </a:p>
          <a:p>
            <a:pPr algn="ctr"/>
            <a:r>
              <a:rPr lang="nb-NO" i="1" dirty="0">
                <a:solidFill>
                  <a:schemeClr val="accent1"/>
                </a:solidFill>
              </a:rPr>
              <a:t>Investerings- og driftskostnader</a:t>
            </a:r>
          </a:p>
          <a:p>
            <a:pPr algn="ctr"/>
            <a:r>
              <a:rPr lang="nb-NO" i="1" dirty="0" smtClean="0">
                <a:solidFill>
                  <a:schemeClr val="accent1"/>
                </a:solidFill>
              </a:rPr>
              <a:t>Ibruktaking, innflytting, drift</a:t>
            </a:r>
            <a:endParaRPr lang="nb-NO" i="1" dirty="0">
              <a:solidFill>
                <a:schemeClr val="accent1"/>
              </a:solidFill>
            </a:endParaRPr>
          </a:p>
          <a:p>
            <a:pPr algn="ctr"/>
            <a:r>
              <a:rPr lang="nb-NO" i="1" dirty="0">
                <a:solidFill>
                  <a:schemeClr val="accent1"/>
                </a:solidFill>
              </a:rPr>
              <a:t>Brukermedvirkning</a:t>
            </a:r>
          </a:p>
          <a:p>
            <a:endParaRPr lang="nb-NO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17A9B3F3-0CDD-4032-910D-70E772557002}" type="slidenum">
              <a:rPr lang="nb-NO" noProof="0" smtClean="0"/>
              <a:pPr/>
              <a:t>11</a:t>
            </a:fld>
            <a:endParaRPr lang="nb-NO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2"/>
          </p:nvPr>
        </p:nvSpPr>
        <p:spPr>
          <a:xfrm>
            <a:off x="257116" y="265317"/>
            <a:ext cx="8429684" cy="642942"/>
          </a:xfrm>
        </p:spPr>
        <p:txBody>
          <a:bodyPr/>
          <a:lstStyle/>
          <a:p>
            <a:pPr algn="ctr"/>
            <a:r>
              <a:rPr lang="nb-NO" dirty="0" smtClean="0"/>
              <a:t>Hva og når er det viktig å evaluere?</a:t>
            </a:r>
            <a:endParaRPr lang="nb-N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147" y="908259"/>
            <a:ext cx="21336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308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b-NO" dirty="0"/>
              <a:t>Erfaringsoverføring og </a:t>
            </a:r>
            <a:r>
              <a:rPr lang="nb-NO" dirty="0" smtClean="0"/>
              <a:t>evaluering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b-NO" dirty="0" smtClean="0"/>
              <a:t>Samarbeid med kompetansemiljøer som SINTEF og NTNU</a:t>
            </a:r>
          </a:p>
          <a:p>
            <a:r>
              <a:rPr lang="nb-NO" dirty="0"/>
              <a:t>Utviklingsprosjekter </a:t>
            </a:r>
            <a:endParaRPr lang="nb-NO" dirty="0" smtClean="0"/>
          </a:p>
          <a:p>
            <a:pPr lvl="1"/>
            <a:r>
              <a:rPr lang="nb-NO" dirty="0" smtClean="0"/>
              <a:t>OSCAR </a:t>
            </a:r>
          </a:p>
          <a:p>
            <a:pPr lvl="1"/>
            <a:r>
              <a:rPr lang="nb-NO" dirty="0" smtClean="0"/>
              <a:t>Prosjekt-Norge prosjekt: </a:t>
            </a:r>
            <a:r>
              <a:rPr lang="nb-NO" dirty="0"/>
              <a:t>Kunnskapsledelse og kompetanseutvikling. </a:t>
            </a:r>
            <a:r>
              <a:rPr lang="nb-NO" dirty="0" smtClean="0"/>
              <a:t>SINTEF </a:t>
            </a:r>
            <a:r>
              <a:rPr lang="nb-NO" dirty="0"/>
              <a:t>bidrar til å utvikle kunnskapsbase og modell for erfaringsoverføring </a:t>
            </a:r>
            <a:endParaRPr lang="nb-NO" dirty="0" smtClean="0"/>
          </a:p>
          <a:p>
            <a:r>
              <a:rPr lang="nb-NO" dirty="0" smtClean="0"/>
              <a:t>Samarbeid med nasjonale og internasjonale aktører</a:t>
            </a:r>
          </a:p>
        </p:txBody>
      </p:sp>
    </p:spTree>
    <p:extLst>
      <p:ext uri="{BB962C8B-B14F-4D97-AF65-F5344CB8AC3E}">
        <p14:creationId xmlns:p14="http://schemas.microsoft.com/office/powerpoint/2010/main" val="397527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8665" y="604208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nb-NO" sz="3600" dirty="0" smtClean="0"/>
              <a:t>Utviklingsoppgaver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8665" y="1598381"/>
            <a:ext cx="8417916" cy="4239666"/>
          </a:xfrm>
        </p:spPr>
        <p:txBody>
          <a:bodyPr>
            <a:noAutofit/>
          </a:bodyPr>
          <a:lstStyle/>
          <a:p>
            <a:r>
              <a:rPr lang="nb-NO" sz="2400" dirty="0" smtClean="0"/>
              <a:t>Erfaringsoverføring </a:t>
            </a:r>
            <a:r>
              <a:rPr lang="nb-NO" sz="2400" dirty="0"/>
              <a:t>og </a:t>
            </a:r>
            <a:r>
              <a:rPr lang="nb-NO" sz="2400" dirty="0" smtClean="0"/>
              <a:t>evaluering</a:t>
            </a:r>
            <a:endParaRPr lang="nb-NO" sz="2400" dirty="0"/>
          </a:p>
          <a:p>
            <a:r>
              <a:rPr lang="nb-NO" sz="2400" b="1" u="sng" dirty="0"/>
              <a:t>Standardisering</a:t>
            </a:r>
          </a:p>
          <a:p>
            <a:r>
              <a:rPr lang="nb-NO" sz="2400" dirty="0" smtClean="0"/>
              <a:t>Veiledere </a:t>
            </a:r>
            <a:r>
              <a:rPr lang="nb-NO" sz="2400" dirty="0"/>
              <a:t>for tidligfaseplanlegging</a:t>
            </a:r>
          </a:p>
          <a:p>
            <a:r>
              <a:rPr lang="nb-NO" sz="2400" dirty="0" smtClean="0"/>
              <a:t>Videre utvikling </a:t>
            </a:r>
            <a:r>
              <a:rPr lang="nb-NO" sz="2400" dirty="0"/>
              <a:t>av </a:t>
            </a:r>
            <a:r>
              <a:rPr lang="nb-NO" sz="2400" dirty="0" smtClean="0"/>
              <a:t>framskrivingsmodellen</a:t>
            </a:r>
          </a:p>
          <a:p>
            <a:r>
              <a:rPr lang="nb-NO" sz="2400" dirty="0" smtClean="0"/>
              <a:t>Videre </a:t>
            </a:r>
            <a:r>
              <a:rPr lang="nb-NO" sz="2400" dirty="0"/>
              <a:t>utvikling av klassifikasjonssystemet</a:t>
            </a:r>
          </a:p>
          <a:p>
            <a:r>
              <a:rPr lang="nb-NO" sz="2400" dirty="0" smtClean="0"/>
              <a:t>Kunnskapskilder, kunnskapsdatabase</a:t>
            </a:r>
          </a:p>
          <a:p>
            <a:r>
              <a:rPr lang="nb-NO" sz="2400" dirty="0"/>
              <a:t>Prosjektstyringssystem, prosjektstyringsverktøy, støttesystemer</a:t>
            </a:r>
          </a:p>
          <a:p>
            <a:r>
              <a:rPr lang="nb-NO" sz="2400" dirty="0" smtClean="0"/>
              <a:t>Utvikling av digitale modeller for prosjektstyring, kommunikasjon</a:t>
            </a:r>
            <a:endParaRPr lang="nb-NO" sz="2400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809" y="5176388"/>
            <a:ext cx="2962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81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540894" y="1186155"/>
            <a:ext cx="7886700" cy="994172"/>
          </a:xfrm>
        </p:spPr>
        <p:txBody>
          <a:bodyPr/>
          <a:lstStyle/>
          <a:p>
            <a:r>
              <a:rPr lang="nb-NO" dirty="0" smtClean="0"/>
              <a:t>Hvorfor standardisering?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533193" y="2180327"/>
            <a:ext cx="6172200" cy="339447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nb-NO" b="1" dirty="0"/>
              <a:t>Høie venter seg mye av </a:t>
            </a:r>
            <a:r>
              <a:rPr lang="nb-NO" b="1" dirty="0" smtClean="0"/>
              <a:t>Sykehusbygg:</a:t>
            </a:r>
            <a:endParaRPr lang="nb-NO" b="1" dirty="0"/>
          </a:p>
          <a:p>
            <a:pPr marL="0" indent="0">
              <a:buNone/>
            </a:pPr>
            <a:r>
              <a:rPr lang="nb-NO" dirty="0" smtClean="0"/>
              <a:t>«Jeg </a:t>
            </a:r>
            <a:r>
              <a:rPr lang="nb-NO" dirty="0"/>
              <a:t>har store forventninger til at </a:t>
            </a:r>
            <a:r>
              <a:rPr lang="nb-NO" b="1" i="1" dirty="0"/>
              <a:t>Sykehusbygg skal bidra til mer standardiserte løsninger ved at erfaringer overføres fra det ene byggeprosjektet til det andre</a:t>
            </a:r>
            <a:r>
              <a:rPr lang="nb-NO" dirty="0"/>
              <a:t>. </a:t>
            </a: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 smtClean="0"/>
              <a:t>Vi </a:t>
            </a:r>
            <a:r>
              <a:rPr lang="nb-NO" dirty="0"/>
              <a:t>har ikke råd til å la være med tanke på de store investeringene vi står </a:t>
            </a:r>
            <a:r>
              <a:rPr lang="nb-NO" dirty="0" smtClean="0"/>
              <a:t>overfor», </a:t>
            </a:r>
            <a:r>
              <a:rPr lang="nb-NO" dirty="0"/>
              <a:t>sa helse- og omsorgsminister Bent Høie i sin sykehustale 7. januar</a:t>
            </a:r>
          </a:p>
          <a:p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849" y="5398474"/>
            <a:ext cx="2135981" cy="120015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2" y="515895"/>
            <a:ext cx="918102" cy="146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Ann Elisabeth Wedø -  Foto Sonja Balci - Cop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6644" y="179565"/>
            <a:ext cx="2137499" cy="106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96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b-NO" dirty="0" smtClean="0"/>
              <a:t>Standarder – hva er det?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77450" y="1571802"/>
            <a:ext cx="6172200" cy="3394472"/>
          </a:xfrm>
        </p:spPr>
        <p:txBody>
          <a:bodyPr/>
          <a:lstStyle/>
          <a:p>
            <a:r>
              <a:rPr lang="nb-NO" sz="2000" dirty="0"/>
              <a:t>Krav eller frivillig?</a:t>
            </a:r>
          </a:p>
          <a:p>
            <a:r>
              <a:rPr lang="nb-NO" sz="2000" dirty="0"/>
              <a:t>Lover, forskrifter, retningslinjer, veiledere</a:t>
            </a:r>
          </a:p>
          <a:p>
            <a:r>
              <a:rPr lang="nb-NO" sz="2000" dirty="0"/>
              <a:t>Lover og forskrifter: Knyttet til minstekrav </a:t>
            </a:r>
            <a:r>
              <a:rPr lang="nb-NO" sz="2000" dirty="0" err="1"/>
              <a:t>mht</a:t>
            </a:r>
            <a:r>
              <a:rPr lang="nb-NO" sz="2000" dirty="0"/>
              <a:t> </a:t>
            </a:r>
          </a:p>
          <a:p>
            <a:pPr marL="0" indent="0">
              <a:buNone/>
            </a:pPr>
            <a:r>
              <a:rPr lang="nb-NO" sz="2000" dirty="0"/>
              <a:t>     sikkerhet, arbeidsmiljø, tilgjengelighet </a:t>
            </a:r>
            <a:r>
              <a:rPr lang="nb-NO" sz="2000" dirty="0" err="1"/>
              <a:t>osv</a:t>
            </a:r>
            <a:endParaRPr lang="nb-NO" sz="2000" dirty="0"/>
          </a:p>
          <a:p>
            <a:r>
              <a:rPr lang="nb-NO" sz="2000" dirty="0"/>
              <a:t>Retningslinjer, veiledere: Minstekrav + erfarings- og </a:t>
            </a:r>
          </a:p>
          <a:p>
            <a:pPr marL="0" indent="0">
              <a:buNone/>
            </a:pPr>
            <a:r>
              <a:rPr lang="nb-NO" sz="2000" dirty="0"/>
              <a:t>     forskningsbasert kunnskap satt i system</a:t>
            </a:r>
          </a:p>
          <a:p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658" y="4993974"/>
            <a:ext cx="1273697" cy="847588"/>
          </a:xfrm>
          <a:prstGeom prst="rect">
            <a:avLst/>
          </a:prstGeom>
        </p:spPr>
      </p:pic>
      <p:pic>
        <p:nvPicPr>
          <p:cNvPr id="5" name="Bild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660" y="4982710"/>
            <a:ext cx="942624" cy="870115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6298" y="5016814"/>
            <a:ext cx="899234" cy="899234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4282" y="2596618"/>
            <a:ext cx="1222109" cy="1222109"/>
          </a:xfrm>
          <a:prstGeom prst="rect">
            <a:avLst/>
          </a:prstGeom>
        </p:spPr>
      </p:pic>
      <p:pic>
        <p:nvPicPr>
          <p:cNvPr id="8" name="Bild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275" y="4881113"/>
            <a:ext cx="1619462" cy="1270034"/>
          </a:xfrm>
          <a:prstGeom prst="rect">
            <a:avLst/>
          </a:prstGeom>
        </p:spPr>
      </p:pic>
      <p:pic>
        <p:nvPicPr>
          <p:cNvPr id="9" name="Bild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0747" y="4053383"/>
            <a:ext cx="1190847" cy="1684698"/>
          </a:xfrm>
          <a:prstGeom prst="rect">
            <a:avLst/>
          </a:prstGeom>
        </p:spPr>
      </p:pic>
      <p:pic>
        <p:nvPicPr>
          <p:cNvPr id="10" name="Bild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67827" y="3925907"/>
            <a:ext cx="1442665" cy="950847"/>
          </a:xfrm>
          <a:prstGeom prst="rect">
            <a:avLst/>
          </a:prstGeom>
        </p:spPr>
      </p:pic>
      <p:sp>
        <p:nvSpPr>
          <p:cNvPr id="11" name="TekstSylinder 10"/>
          <p:cNvSpPr txBox="1"/>
          <p:nvPr/>
        </p:nvSpPr>
        <p:spPr>
          <a:xfrm>
            <a:off x="2625312" y="4595650"/>
            <a:ext cx="410690" cy="30008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b-NO" sz="1350" dirty="0"/>
              <a:t>m2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81665" y="1021946"/>
            <a:ext cx="1607344" cy="1607344"/>
          </a:xfrm>
          <a:prstGeom prst="rect">
            <a:avLst/>
          </a:prstGeom>
        </p:spPr>
      </p:pic>
      <p:pic>
        <p:nvPicPr>
          <p:cNvPr id="13" name="Bild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5506" y="3269038"/>
            <a:ext cx="1031944" cy="145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2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Standardiseringsnivå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Minimumsnivå </a:t>
            </a:r>
            <a:r>
              <a:rPr lang="nb-NO" dirty="0" smtClean="0">
                <a:sym typeface="Wingdings" panose="05000000000000000000" pitchFamily="2" charset="2"/>
              </a:rPr>
              <a:t> Lover, forskrifter om brann, sikkerhet for pasienter og personale, tilgjengelighet, luftkvalitet, lys</a:t>
            </a:r>
          </a:p>
          <a:p>
            <a:endParaRPr lang="nb-NO" dirty="0" smtClean="0">
              <a:sym typeface="Wingdings" panose="05000000000000000000" pitchFamily="2" charset="2"/>
            </a:endParaRPr>
          </a:p>
          <a:p>
            <a:r>
              <a:rPr lang="nb-NO" dirty="0" smtClean="0">
                <a:sym typeface="Wingdings" panose="05000000000000000000" pitchFamily="2" charset="2"/>
              </a:rPr>
              <a:t>Og i tillegg  Klinisk behov, driftseffektivitet, service og komfort, pasientperspektiv, energibruk, fleksibilitet</a:t>
            </a:r>
          </a:p>
          <a:p>
            <a:endParaRPr lang="nb-NO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b-NO" dirty="0" smtClean="0">
              <a:sym typeface="Wingdings" panose="05000000000000000000" pitchFamily="2" charset="2"/>
            </a:endParaRPr>
          </a:p>
          <a:p>
            <a:endParaRPr lang="nb-NO" dirty="0" smtClean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40691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innhold 1"/>
          <p:cNvSpPr>
            <a:spLocks noGrp="1"/>
          </p:cNvSpPr>
          <p:nvPr>
            <p:ph idx="1"/>
          </p:nvPr>
        </p:nvSpPr>
        <p:spPr>
          <a:xfrm>
            <a:off x="698740" y="1953883"/>
            <a:ext cx="7798279" cy="4084608"/>
          </a:xfrm>
        </p:spPr>
        <p:txBody>
          <a:bodyPr>
            <a:normAutofit fontScale="92500" lnSpcReduction="20000"/>
          </a:bodyPr>
          <a:lstStyle/>
          <a:p>
            <a:r>
              <a:rPr lang="nb-NO" dirty="0" smtClean="0"/>
              <a:t>Minimum, anbefalt eller State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Art?</a:t>
            </a:r>
          </a:p>
          <a:p>
            <a:r>
              <a:rPr lang="nb-NO" dirty="0" smtClean="0"/>
              <a:t>Hva standardiseres – kun det som er spesielt for sykehus?</a:t>
            </a:r>
            <a:br>
              <a:rPr lang="nb-NO" dirty="0" smtClean="0"/>
            </a:br>
            <a:r>
              <a:rPr lang="nb-NO" dirty="0" smtClean="0"/>
              <a:t>	Funksjon, krav, løsning, metode</a:t>
            </a:r>
            <a:br>
              <a:rPr lang="nb-NO" dirty="0" smtClean="0"/>
            </a:br>
            <a:r>
              <a:rPr lang="nb-NO" dirty="0" smtClean="0"/>
              <a:t>	Avdelinger, rom, detaljer, komponenter</a:t>
            </a:r>
          </a:p>
          <a:p>
            <a:r>
              <a:rPr lang="nb-NO" dirty="0" smtClean="0"/>
              <a:t>Hvordan / hvem initierer en ny standard?</a:t>
            </a:r>
            <a:endParaRPr lang="nb-NO" dirty="0"/>
          </a:p>
          <a:p>
            <a:r>
              <a:rPr lang="nb-NO" dirty="0" smtClean="0"/>
              <a:t>Hvordan </a:t>
            </a:r>
            <a:r>
              <a:rPr lang="nb-NO" dirty="0"/>
              <a:t>initieres </a:t>
            </a:r>
            <a:r>
              <a:rPr lang="nb-NO" dirty="0" smtClean="0"/>
              <a:t>revisjon av eksisterende?</a:t>
            </a:r>
          </a:p>
          <a:p>
            <a:r>
              <a:rPr lang="nb-NO" dirty="0" smtClean="0"/>
              <a:t>Organisering – deltagelse ved utarbeiding?</a:t>
            </a:r>
          </a:p>
          <a:p>
            <a:r>
              <a:rPr lang="nb-NO" dirty="0" smtClean="0"/>
              <a:t>Godkjenningsordning?</a:t>
            </a:r>
            <a:endParaRPr lang="nb-NO" dirty="0"/>
          </a:p>
        </p:txBody>
      </p:sp>
      <p:sp>
        <p:nvSpPr>
          <p:cNvPr id="3" name="Tittel 2"/>
          <p:cNvSpPr>
            <a:spLocks noGrp="1"/>
          </p:cNvSpPr>
          <p:nvPr>
            <p:ph type="title"/>
          </p:nvPr>
        </p:nvSpPr>
        <p:spPr>
          <a:xfrm>
            <a:off x="370936" y="54496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nb-NO" sz="3600" dirty="0"/>
              <a:t>Sentrale spørsmål</a:t>
            </a:r>
          </a:p>
        </p:txBody>
      </p:sp>
    </p:spTree>
    <p:extLst>
      <p:ext uri="{BB962C8B-B14F-4D97-AF65-F5344CB8AC3E}">
        <p14:creationId xmlns:p14="http://schemas.microsoft.com/office/powerpoint/2010/main" val="256959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/>
          </p:nvPr>
        </p:nvGraphicFramePr>
        <p:xfrm>
          <a:off x="2228850" y="1504950"/>
          <a:ext cx="5313480" cy="3004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tel 2"/>
          <p:cNvSpPr>
            <a:spLocks noGrp="1"/>
          </p:cNvSpPr>
          <p:nvPr>
            <p:ph type="title"/>
          </p:nvPr>
        </p:nvSpPr>
        <p:spPr>
          <a:xfrm>
            <a:off x="2223843" y="660580"/>
            <a:ext cx="5257800" cy="488082"/>
          </a:xfrm>
        </p:spPr>
        <p:txBody>
          <a:bodyPr>
            <a:normAutofit fontScale="90000"/>
          </a:bodyPr>
          <a:lstStyle/>
          <a:p>
            <a:pPr algn="ctr"/>
            <a:r>
              <a:rPr lang="nb-NO" sz="4000" dirty="0"/>
              <a:t>Standardisering</a:t>
            </a:r>
            <a:endParaRPr lang="nb-NO" dirty="0"/>
          </a:p>
        </p:txBody>
      </p:sp>
      <p:cxnSp>
        <p:nvCxnSpPr>
          <p:cNvPr id="10" name="Rett linje 9"/>
          <p:cNvCxnSpPr>
            <a:stCxn id="4" idx="0"/>
          </p:cNvCxnSpPr>
          <p:nvPr/>
        </p:nvCxnSpPr>
        <p:spPr bwMode="auto">
          <a:xfrm>
            <a:off x="4885590" y="1504950"/>
            <a:ext cx="1191212" cy="30919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Rett linje 13"/>
          <p:cNvCxnSpPr>
            <a:stCxn id="4" idx="0"/>
          </p:cNvCxnSpPr>
          <p:nvPr/>
        </p:nvCxnSpPr>
        <p:spPr bwMode="auto">
          <a:xfrm>
            <a:off x="4885590" y="1504950"/>
            <a:ext cx="2715360" cy="309198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kstSylinder 14"/>
          <p:cNvSpPr txBox="1"/>
          <p:nvPr/>
        </p:nvSpPr>
        <p:spPr>
          <a:xfrm>
            <a:off x="2428318" y="4548130"/>
            <a:ext cx="13970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b="1" dirty="0" smtClean="0">
                <a:solidFill>
                  <a:srgbClr val="FFC000"/>
                </a:solidFill>
              </a:rPr>
              <a:t>Funksjonskrav</a:t>
            </a:r>
            <a:endParaRPr lang="nb-NO" sz="1350" b="1" dirty="0">
              <a:solidFill>
                <a:srgbClr val="FFC000"/>
              </a:solidFill>
            </a:endParaRPr>
          </a:p>
        </p:txBody>
      </p:sp>
      <p:sp>
        <p:nvSpPr>
          <p:cNvPr id="16" name="TekstSylinder 15"/>
          <p:cNvSpPr txBox="1"/>
          <p:nvPr/>
        </p:nvSpPr>
        <p:spPr>
          <a:xfrm>
            <a:off x="6396682" y="4541410"/>
            <a:ext cx="8577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b="1" dirty="0">
                <a:solidFill>
                  <a:srgbClr val="FFC000"/>
                </a:solidFill>
              </a:rPr>
              <a:t>Metode</a:t>
            </a:r>
          </a:p>
        </p:txBody>
      </p:sp>
      <p:sp>
        <p:nvSpPr>
          <p:cNvPr id="17" name="TekstSylinder 16"/>
          <p:cNvSpPr txBox="1"/>
          <p:nvPr/>
        </p:nvSpPr>
        <p:spPr>
          <a:xfrm>
            <a:off x="4642326" y="4548130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b="1" dirty="0">
                <a:solidFill>
                  <a:srgbClr val="FFC000"/>
                </a:solidFill>
              </a:rPr>
              <a:t>Løsning</a:t>
            </a:r>
          </a:p>
        </p:txBody>
      </p:sp>
      <p:sp>
        <p:nvSpPr>
          <p:cNvPr id="21" name="Likebent trekant 20"/>
          <p:cNvSpPr/>
          <p:nvPr/>
        </p:nvSpPr>
        <p:spPr bwMode="auto">
          <a:xfrm flipV="1">
            <a:off x="2228850" y="4893796"/>
            <a:ext cx="3801312" cy="408379"/>
          </a:xfrm>
          <a:prstGeom prst="triangle">
            <a:avLst>
              <a:gd name="adj" fmla="val 99793"/>
            </a:avLst>
          </a:prstGeom>
          <a:solidFill>
            <a:srgbClr val="6058F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 dirty="0">
              <a:solidFill>
                <a:prstClr val="black"/>
              </a:solidFill>
              <a:latin typeface="Times" pitchFamily="-80" charset="0"/>
            </a:endParaRPr>
          </a:p>
        </p:txBody>
      </p:sp>
      <p:sp>
        <p:nvSpPr>
          <p:cNvPr id="22" name="Likebent trekant 21"/>
          <p:cNvSpPr/>
          <p:nvPr/>
        </p:nvSpPr>
        <p:spPr bwMode="auto">
          <a:xfrm>
            <a:off x="2228850" y="4941169"/>
            <a:ext cx="3801312" cy="434928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>
              <a:solidFill>
                <a:prstClr val="black"/>
              </a:solidFill>
              <a:latin typeface="Times" pitchFamily="-80" charset="0"/>
            </a:endParaRPr>
          </a:p>
        </p:txBody>
      </p:sp>
      <p:sp>
        <p:nvSpPr>
          <p:cNvPr id="23" name="Rektangel 22"/>
          <p:cNvSpPr/>
          <p:nvPr/>
        </p:nvSpPr>
        <p:spPr bwMode="auto">
          <a:xfrm>
            <a:off x="6138174" y="4893795"/>
            <a:ext cx="1348476" cy="209391"/>
          </a:xfrm>
          <a:prstGeom prst="rect">
            <a:avLst/>
          </a:prstGeom>
          <a:solidFill>
            <a:srgbClr val="6058F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>
              <a:solidFill>
                <a:prstClr val="black"/>
              </a:solidFill>
              <a:latin typeface="Times" pitchFamily="-80" charset="0"/>
            </a:endParaRPr>
          </a:p>
        </p:txBody>
      </p:sp>
      <p:sp>
        <p:nvSpPr>
          <p:cNvPr id="24" name="Rektangel 23"/>
          <p:cNvSpPr/>
          <p:nvPr/>
        </p:nvSpPr>
        <p:spPr bwMode="auto">
          <a:xfrm>
            <a:off x="6138174" y="5151487"/>
            <a:ext cx="1348476" cy="224610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>
              <a:solidFill>
                <a:prstClr val="black"/>
              </a:solidFill>
              <a:latin typeface="Times" pitchFamily="-80" charset="0"/>
            </a:endParaRPr>
          </a:p>
        </p:txBody>
      </p:sp>
      <p:sp>
        <p:nvSpPr>
          <p:cNvPr id="25" name="TekstSylinder 24"/>
          <p:cNvSpPr txBox="1"/>
          <p:nvPr/>
        </p:nvSpPr>
        <p:spPr>
          <a:xfrm>
            <a:off x="4429661" y="4859991"/>
            <a:ext cx="16471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350" dirty="0">
                <a:solidFill>
                  <a:prstClr val="black"/>
                </a:solidFill>
              </a:rPr>
              <a:t>Gjennomføringsfase</a:t>
            </a:r>
          </a:p>
        </p:txBody>
      </p:sp>
      <p:sp>
        <p:nvSpPr>
          <p:cNvPr id="26" name="TekstSylinder 25"/>
          <p:cNvSpPr txBox="1"/>
          <p:nvPr/>
        </p:nvSpPr>
        <p:spPr>
          <a:xfrm>
            <a:off x="2228850" y="5035996"/>
            <a:ext cx="157923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350" dirty="0">
                <a:solidFill>
                  <a:prstClr val="black"/>
                </a:solidFill>
              </a:rPr>
              <a:t>Tidligfase</a:t>
            </a:r>
          </a:p>
        </p:txBody>
      </p:sp>
      <p:sp>
        <p:nvSpPr>
          <p:cNvPr id="28" name="TekstSylinder 27"/>
          <p:cNvSpPr txBox="1"/>
          <p:nvPr/>
        </p:nvSpPr>
        <p:spPr>
          <a:xfrm>
            <a:off x="6147214" y="4851405"/>
            <a:ext cx="139511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350" dirty="0" err="1">
                <a:solidFill>
                  <a:prstClr val="black"/>
                </a:solidFill>
              </a:rPr>
              <a:t>Gjennomf.fase</a:t>
            </a:r>
            <a:endParaRPr lang="nb-NO" sz="1350" dirty="0">
              <a:solidFill>
                <a:prstClr val="black"/>
              </a:solidFill>
            </a:endParaRPr>
          </a:p>
        </p:txBody>
      </p:sp>
      <p:cxnSp>
        <p:nvCxnSpPr>
          <p:cNvPr id="35" name="Rett linje 34"/>
          <p:cNvCxnSpPr/>
          <p:nvPr/>
        </p:nvCxnSpPr>
        <p:spPr bwMode="auto">
          <a:xfrm flipH="1">
            <a:off x="2165225" y="4560362"/>
            <a:ext cx="7945" cy="121827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Rett linje 36"/>
          <p:cNvCxnSpPr/>
          <p:nvPr/>
        </p:nvCxnSpPr>
        <p:spPr bwMode="auto">
          <a:xfrm>
            <a:off x="6076802" y="4571184"/>
            <a:ext cx="1" cy="120744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Rett linje 37"/>
          <p:cNvCxnSpPr/>
          <p:nvPr/>
        </p:nvCxnSpPr>
        <p:spPr bwMode="auto">
          <a:xfrm>
            <a:off x="7600950" y="4583326"/>
            <a:ext cx="0" cy="1189466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Rett linje 39"/>
          <p:cNvCxnSpPr>
            <a:stCxn id="4" idx="0"/>
          </p:cNvCxnSpPr>
          <p:nvPr/>
        </p:nvCxnSpPr>
        <p:spPr bwMode="auto">
          <a:xfrm flipH="1">
            <a:off x="3970038" y="1504950"/>
            <a:ext cx="915552" cy="305541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Rett linje 40"/>
          <p:cNvCxnSpPr>
            <a:stCxn id="4" idx="0"/>
          </p:cNvCxnSpPr>
          <p:nvPr/>
        </p:nvCxnSpPr>
        <p:spPr bwMode="auto">
          <a:xfrm flipH="1">
            <a:off x="2173172" y="1504950"/>
            <a:ext cx="2712418" cy="3055412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Avrundet rektangel 45"/>
          <p:cNvSpPr/>
          <p:nvPr/>
        </p:nvSpPr>
        <p:spPr bwMode="auto">
          <a:xfrm>
            <a:off x="2223845" y="5485021"/>
            <a:ext cx="3806318" cy="287771"/>
          </a:xfrm>
          <a:prstGeom prst="roundRect">
            <a:avLst/>
          </a:prstGeom>
          <a:gradFill flip="none" rotWithShape="1">
            <a:gsLst>
              <a:gs pos="0">
                <a:srgbClr val="F2E390">
                  <a:shade val="30000"/>
                  <a:satMod val="115000"/>
                </a:srgbClr>
              </a:gs>
              <a:gs pos="50000">
                <a:srgbClr val="F2E390">
                  <a:shade val="67500"/>
                  <a:satMod val="115000"/>
                </a:srgbClr>
              </a:gs>
              <a:gs pos="100000">
                <a:srgbClr val="F2E390">
                  <a:shade val="100000"/>
                  <a:satMod val="115000"/>
                </a:srgbClr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b-NO" sz="1600" dirty="0">
                <a:solidFill>
                  <a:prstClr val="black"/>
                </a:solidFill>
                <a:latin typeface="Times" pitchFamily="-80" charset="0"/>
              </a:rPr>
              <a:t>internt / eksternt</a:t>
            </a:r>
          </a:p>
        </p:txBody>
      </p:sp>
      <p:sp>
        <p:nvSpPr>
          <p:cNvPr id="47" name="Avrundet rektangel 46"/>
          <p:cNvSpPr/>
          <p:nvPr/>
        </p:nvSpPr>
        <p:spPr bwMode="auto">
          <a:xfrm>
            <a:off x="6138174" y="5479002"/>
            <a:ext cx="1344465" cy="299630"/>
          </a:xfrm>
          <a:prstGeom prst="roundRect">
            <a:avLst/>
          </a:prstGeom>
          <a:solidFill>
            <a:srgbClr val="F2E39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b-NO" sz="1600" dirty="0">
                <a:solidFill>
                  <a:prstClr val="black"/>
                </a:solidFill>
              </a:rPr>
              <a:t>i</a:t>
            </a:r>
            <a:r>
              <a:rPr lang="nb-NO" sz="1600" dirty="0">
                <a:solidFill>
                  <a:prstClr val="black"/>
                </a:solidFill>
                <a:latin typeface="Times" pitchFamily="-80" charset="0"/>
              </a:rPr>
              <a:t>nternt</a:t>
            </a:r>
            <a:r>
              <a:rPr lang="nb-NO" sz="1350" dirty="0">
                <a:solidFill>
                  <a:prstClr val="black"/>
                </a:solidFill>
                <a:latin typeface="Times" pitchFamily="-80" charset="0"/>
              </a:rPr>
              <a:t>?</a:t>
            </a:r>
          </a:p>
        </p:txBody>
      </p:sp>
      <p:sp>
        <p:nvSpPr>
          <p:cNvPr id="48" name="TekstSylinder 47"/>
          <p:cNvSpPr txBox="1"/>
          <p:nvPr/>
        </p:nvSpPr>
        <p:spPr>
          <a:xfrm>
            <a:off x="6376933" y="5113751"/>
            <a:ext cx="9423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350" dirty="0">
                <a:solidFill>
                  <a:prstClr val="black"/>
                </a:solidFill>
              </a:rPr>
              <a:t>Tidligfase</a:t>
            </a:r>
          </a:p>
        </p:txBody>
      </p:sp>
      <p:cxnSp>
        <p:nvCxnSpPr>
          <p:cNvPr id="53" name="Rett linje 52"/>
          <p:cNvCxnSpPr>
            <a:stCxn id="4" idx="0"/>
          </p:cNvCxnSpPr>
          <p:nvPr/>
        </p:nvCxnSpPr>
        <p:spPr bwMode="auto">
          <a:xfrm flipH="1">
            <a:off x="939698" y="1504950"/>
            <a:ext cx="3945892" cy="301884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TekstSylinder 53"/>
          <p:cNvSpPr txBox="1"/>
          <p:nvPr/>
        </p:nvSpPr>
        <p:spPr>
          <a:xfrm rot="19245482">
            <a:off x="1269095" y="3178467"/>
            <a:ext cx="319829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350" dirty="0">
                <a:solidFill>
                  <a:prstClr val="black"/>
                </a:solidFill>
              </a:rPr>
              <a:t>Standardisering </a:t>
            </a:r>
            <a:r>
              <a:rPr lang="nb-NO" sz="1350" dirty="0" smtClean="0">
                <a:solidFill>
                  <a:prstClr val="black"/>
                </a:solidFill>
              </a:rPr>
              <a:t>sykehusdrift</a:t>
            </a:r>
          </a:p>
          <a:p>
            <a:r>
              <a:rPr lang="nb-NO" sz="1350" dirty="0" smtClean="0">
                <a:solidFill>
                  <a:prstClr val="black"/>
                </a:solidFill>
              </a:rPr>
              <a:t>og </a:t>
            </a:r>
            <a:r>
              <a:rPr lang="nb-NO" sz="1350" dirty="0">
                <a:solidFill>
                  <a:prstClr val="black"/>
                </a:solidFill>
              </a:rPr>
              <a:t>teknisk drift</a:t>
            </a:r>
          </a:p>
        </p:txBody>
      </p:sp>
      <p:cxnSp>
        <p:nvCxnSpPr>
          <p:cNvPr id="56" name="Rett linje 55"/>
          <p:cNvCxnSpPr/>
          <p:nvPr/>
        </p:nvCxnSpPr>
        <p:spPr bwMode="auto">
          <a:xfrm flipV="1">
            <a:off x="939698" y="4500899"/>
            <a:ext cx="0" cy="127773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Avrundet rektangel 58"/>
          <p:cNvSpPr/>
          <p:nvPr/>
        </p:nvSpPr>
        <p:spPr bwMode="auto">
          <a:xfrm>
            <a:off x="1049686" y="5479002"/>
            <a:ext cx="1059395" cy="299630"/>
          </a:xfrm>
          <a:prstGeom prst="roundRect">
            <a:avLst/>
          </a:prstGeom>
          <a:gradFill flip="none" rotWithShape="1">
            <a:gsLst>
              <a:gs pos="0">
                <a:srgbClr val="F2E390">
                  <a:shade val="30000"/>
                  <a:satMod val="115000"/>
                </a:srgbClr>
              </a:gs>
              <a:gs pos="100000">
                <a:srgbClr val="F2E390">
                  <a:shade val="67500"/>
                  <a:satMod val="115000"/>
                </a:srgbClr>
              </a:gs>
              <a:gs pos="100000">
                <a:srgbClr val="F2E390">
                  <a:shade val="100000"/>
                  <a:satMod val="115000"/>
                </a:srgbClr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b-NO" sz="1600" dirty="0" smtClean="0">
                <a:solidFill>
                  <a:prstClr val="black"/>
                </a:solidFill>
                <a:latin typeface="Times" pitchFamily="-80" charset="0"/>
              </a:rPr>
              <a:t>eksternt</a:t>
            </a:r>
            <a:endParaRPr lang="nb-NO" sz="1350" dirty="0">
              <a:solidFill>
                <a:prstClr val="black"/>
              </a:solidFill>
              <a:latin typeface="Times" pitchFamily="-80" charset="0"/>
            </a:endParaRPr>
          </a:p>
        </p:txBody>
      </p:sp>
      <p:sp>
        <p:nvSpPr>
          <p:cNvPr id="61" name="Rektangel 60"/>
          <p:cNvSpPr/>
          <p:nvPr/>
        </p:nvSpPr>
        <p:spPr bwMode="auto">
          <a:xfrm>
            <a:off x="1056438" y="4893795"/>
            <a:ext cx="1045892" cy="47739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b-NO" sz="1350" dirty="0">
                <a:solidFill>
                  <a:prstClr val="black"/>
                </a:solidFill>
                <a:latin typeface="Times" pitchFamily="-80" charset="0"/>
              </a:rPr>
              <a:t>Driftsfase</a:t>
            </a:r>
            <a:endParaRPr lang="nb-NO" sz="1500" dirty="0">
              <a:solidFill>
                <a:prstClr val="black"/>
              </a:solidFill>
              <a:latin typeface="Times" pitchFamily="-80" charset="0"/>
            </a:endParaRPr>
          </a:p>
        </p:txBody>
      </p:sp>
      <p:cxnSp>
        <p:nvCxnSpPr>
          <p:cNvPr id="39" name="Rett linje 38"/>
          <p:cNvCxnSpPr/>
          <p:nvPr/>
        </p:nvCxnSpPr>
        <p:spPr bwMode="auto">
          <a:xfrm>
            <a:off x="3970037" y="4525705"/>
            <a:ext cx="1" cy="88812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Rett linje 51"/>
          <p:cNvCxnSpPr>
            <a:stCxn id="4" idx="0"/>
          </p:cNvCxnSpPr>
          <p:nvPr/>
        </p:nvCxnSpPr>
        <p:spPr bwMode="auto">
          <a:xfrm>
            <a:off x="4885590" y="1504950"/>
            <a:ext cx="4029810" cy="3164336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Rett linje 54"/>
          <p:cNvCxnSpPr/>
          <p:nvPr/>
        </p:nvCxnSpPr>
        <p:spPr bwMode="auto">
          <a:xfrm>
            <a:off x="8902700" y="4640651"/>
            <a:ext cx="0" cy="1137981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TekstSylinder 56"/>
          <p:cNvSpPr txBox="1"/>
          <p:nvPr/>
        </p:nvSpPr>
        <p:spPr>
          <a:xfrm rot="2492251">
            <a:off x="5453661" y="3341106"/>
            <a:ext cx="319829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350" dirty="0" smtClean="0">
                <a:solidFill>
                  <a:prstClr val="black"/>
                </a:solidFill>
              </a:rPr>
              <a:t>Nasjonal og internasjonal standardisering</a:t>
            </a:r>
          </a:p>
          <a:p>
            <a:r>
              <a:rPr lang="nb-NO" sz="1350" dirty="0" smtClean="0">
                <a:solidFill>
                  <a:prstClr val="black"/>
                </a:solidFill>
              </a:rPr>
              <a:t>				       NS, EN, ISO</a:t>
            </a:r>
            <a:endParaRPr lang="nb-NO" sz="1350" dirty="0">
              <a:solidFill>
                <a:prstClr val="black"/>
              </a:solidFill>
            </a:endParaRPr>
          </a:p>
        </p:txBody>
      </p:sp>
      <p:sp>
        <p:nvSpPr>
          <p:cNvPr id="58" name="Rektangel 57"/>
          <p:cNvSpPr/>
          <p:nvPr/>
        </p:nvSpPr>
        <p:spPr bwMode="auto">
          <a:xfrm>
            <a:off x="7706607" y="4875053"/>
            <a:ext cx="1045892" cy="47739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b-NO" sz="1500" dirty="0" smtClean="0">
                <a:solidFill>
                  <a:prstClr val="black"/>
                </a:solidFill>
                <a:latin typeface="Times" pitchFamily="-80" charset="0"/>
              </a:rPr>
              <a:t>Bygge bransje</a:t>
            </a:r>
            <a:endParaRPr lang="nb-NO" sz="1500" dirty="0">
              <a:solidFill>
                <a:prstClr val="black"/>
              </a:solidFill>
              <a:latin typeface="Times" pitchFamily="-80" charset="0"/>
            </a:endParaRPr>
          </a:p>
        </p:txBody>
      </p:sp>
      <p:sp>
        <p:nvSpPr>
          <p:cNvPr id="60" name="Avrundet rektangel 59"/>
          <p:cNvSpPr/>
          <p:nvPr/>
        </p:nvSpPr>
        <p:spPr bwMode="auto">
          <a:xfrm>
            <a:off x="7713593" y="5473162"/>
            <a:ext cx="1059395" cy="299630"/>
          </a:xfrm>
          <a:prstGeom prst="roundRect">
            <a:avLst/>
          </a:prstGeom>
          <a:gradFill flip="none" rotWithShape="1">
            <a:gsLst>
              <a:gs pos="0">
                <a:srgbClr val="F2E390">
                  <a:shade val="30000"/>
                  <a:satMod val="115000"/>
                </a:srgbClr>
              </a:gs>
              <a:gs pos="100000">
                <a:srgbClr val="F2E390">
                  <a:shade val="67500"/>
                  <a:satMod val="115000"/>
                </a:srgbClr>
              </a:gs>
              <a:gs pos="100000">
                <a:srgbClr val="F2E390">
                  <a:shade val="100000"/>
                  <a:satMod val="115000"/>
                </a:srgbClr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b-NO" sz="1600" dirty="0" smtClean="0">
                <a:solidFill>
                  <a:prstClr val="black"/>
                </a:solidFill>
                <a:latin typeface="Times" pitchFamily="-80" charset="0"/>
              </a:rPr>
              <a:t>eksternt</a:t>
            </a:r>
            <a:endParaRPr lang="nb-NO" sz="1350" dirty="0">
              <a:solidFill>
                <a:prstClr val="black"/>
              </a:solidFill>
              <a:latin typeface="Times" pitchFamily="-8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7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16" y="1116543"/>
            <a:ext cx="3449622" cy="1942403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396" y="259814"/>
            <a:ext cx="2709140" cy="1942403"/>
          </a:xfrm>
          <a:prstGeom prst="rect">
            <a:avLst/>
          </a:prstGeom>
        </p:spPr>
      </p:pic>
      <p:pic>
        <p:nvPicPr>
          <p:cNvPr id="5" name="Bild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7407" y="2825107"/>
            <a:ext cx="2147202" cy="3031286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591" y="4027818"/>
            <a:ext cx="3702067" cy="2649027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5578" y="2596551"/>
            <a:ext cx="2413856" cy="3488398"/>
          </a:xfrm>
          <a:prstGeom prst="rect">
            <a:avLst/>
          </a:prstGeom>
          <a:ln>
            <a:solidFill>
              <a:srgbClr val="00338D"/>
            </a:solidFill>
          </a:ln>
        </p:spPr>
      </p:pic>
    </p:spTree>
    <p:extLst>
      <p:ext uri="{BB962C8B-B14F-4D97-AF65-F5344CB8AC3E}">
        <p14:creationId xmlns:p14="http://schemas.microsoft.com/office/powerpoint/2010/main" val="86193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sjukehusbygg.no/wp-admin/admin-ajax.php?action=imgedit-preview&amp;_ajax_nonce=259fab5762&amp;postid=2794&amp;rand=8870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6522" y="3194462"/>
            <a:ext cx="2253099" cy="10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5" descr="http://sjukehusbygg.no/wp-admin/admin-ajax.php?action=imgedit-preview&amp;_ajax_nonce=259fab5762&amp;postid=2794&amp;rand=88709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4" name="AutoShape 7" descr="http://sjukehusbygg.no/wp-admin/admin-ajax.php?action=imgedit-preview&amp;_ajax_nonce=259fab5762&amp;postid=2794&amp;rand=88709"/>
          <p:cNvSpPr>
            <a:spLocks noChangeAspect="1" noChangeArrowheads="1"/>
          </p:cNvSpPr>
          <p:nvPr/>
        </p:nvSpPr>
        <p:spPr bwMode="auto">
          <a:xfrm>
            <a:off x="3683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sp>
        <p:nvSpPr>
          <p:cNvPr id="5" name="TekstSylinder 4"/>
          <p:cNvSpPr txBox="1"/>
          <p:nvPr/>
        </p:nvSpPr>
        <p:spPr>
          <a:xfrm>
            <a:off x="368300" y="4330217"/>
            <a:ext cx="345555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dirty="0" smtClean="0">
                <a:solidFill>
                  <a:srgbClr val="00338D"/>
                </a:solidFill>
              </a:rPr>
              <a:t>«Sykehusbygg skal være det </a:t>
            </a:r>
            <a:r>
              <a:rPr lang="nb-NO" sz="2400" b="1" dirty="0" smtClean="0">
                <a:solidFill>
                  <a:srgbClr val="FF0000"/>
                </a:solidFill>
              </a:rPr>
              <a:t>ledende fagmiljøet</a:t>
            </a:r>
            <a:r>
              <a:rPr lang="nb-NO" sz="2400" dirty="0" smtClean="0">
                <a:solidFill>
                  <a:srgbClr val="00338D"/>
                </a:solidFill>
              </a:rPr>
              <a:t> for planlegging, bygging og rehabilitering av sykehus i </a:t>
            </a:r>
            <a:r>
              <a:rPr lang="nb-NO" sz="2400" dirty="0">
                <a:solidFill>
                  <a:srgbClr val="00338D"/>
                </a:solidFill>
              </a:rPr>
              <a:t>N</a:t>
            </a:r>
            <a:r>
              <a:rPr lang="nb-NO" sz="2400" dirty="0" smtClean="0">
                <a:solidFill>
                  <a:srgbClr val="00338D"/>
                </a:solidFill>
              </a:rPr>
              <a:t>orge.»</a:t>
            </a:r>
            <a:r>
              <a:rPr lang="nb-NO" dirty="0" smtClean="0">
                <a:solidFill>
                  <a:srgbClr val="0070C0"/>
                </a:solidFill>
              </a:rPr>
              <a:t/>
            </a:r>
            <a:br>
              <a:rPr lang="nb-NO" dirty="0" smtClean="0">
                <a:solidFill>
                  <a:srgbClr val="0070C0"/>
                </a:solidFill>
              </a:rPr>
            </a:br>
            <a:r>
              <a:rPr lang="nb-NO" dirty="0" smtClean="0">
                <a:solidFill>
                  <a:srgbClr val="0070C0"/>
                </a:solidFill>
              </a:rPr>
              <a:t/>
            </a:r>
            <a:br>
              <a:rPr lang="nb-NO" dirty="0" smtClean="0">
                <a:solidFill>
                  <a:srgbClr val="0070C0"/>
                </a:solidFill>
              </a:rPr>
            </a:br>
            <a:endParaRPr lang="nb-NO" dirty="0">
              <a:solidFill>
                <a:srgbClr val="0070C0"/>
              </a:solidFill>
            </a:endParaRPr>
          </a:p>
        </p:txBody>
      </p:sp>
      <p:sp>
        <p:nvSpPr>
          <p:cNvPr id="6" name="TekstSylinder 5"/>
          <p:cNvSpPr txBox="1"/>
          <p:nvPr/>
        </p:nvSpPr>
        <p:spPr>
          <a:xfrm>
            <a:off x="6436426" y="4275950"/>
            <a:ext cx="2707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>
                <a:solidFill>
                  <a:schemeClr val="accent1"/>
                </a:solidFill>
              </a:rPr>
              <a:t>    </a:t>
            </a:r>
            <a:r>
              <a:rPr lang="nb-NO" sz="1600" dirty="0" smtClean="0">
                <a:solidFill>
                  <a:srgbClr val="00338D"/>
                </a:solidFill>
              </a:rPr>
              <a:t>Hovedkontor i Trondheim</a:t>
            </a:r>
            <a:r>
              <a:rPr lang="nb-NO" dirty="0" smtClean="0">
                <a:solidFill>
                  <a:schemeClr val="accent1"/>
                </a:solidFill>
              </a:rPr>
              <a:t/>
            </a:r>
            <a:br>
              <a:rPr lang="nb-NO" dirty="0" smtClean="0">
                <a:solidFill>
                  <a:schemeClr val="accent1"/>
                </a:solidFill>
              </a:rPr>
            </a:br>
            <a:r>
              <a:rPr lang="nb-NO" dirty="0" smtClean="0">
                <a:solidFill>
                  <a:srgbClr val="0070C0"/>
                </a:solidFill>
              </a:rPr>
              <a:t> </a:t>
            </a:r>
            <a:endParaRPr lang="nb-NO" dirty="0"/>
          </a:p>
        </p:txBody>
      </p:sp>
      <p:sp>
        <p:nvSpPr>
          <p:cNvPr id="7" name="TekstSylinder 6"/>
          <p:cNvSpPr txBox="1"/>
          <p:nvPr/>
        </p:nvSpPr>
        <p:spPr>
          <a:xfrm>
            <a:off x="355841" y="277945"/>
            <a:ext cx="41136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dirty="0" smtClean="0">
                <a:solidFill>
                  <a:schemeClr val="accent1"/>
                </a:solidFill>
              </a:rPr>
              <a:t>«</a:t>
            </a:r>
            <a:r>
              <a:rPr lang="nb-NO" sz="2400" dirty="0" smtClean="0">
                <a:solidFill>
                  <a:srgbClr val="00338D"/>
                </a:solidFill>
              </a:rPr>
              <a:t>Sykehusbyggs mål er å skape bygg som er sunne og helsefremmende gjennom sykehusets levetid, både for</a:t>
            </a:r>
            <a:br>
              <a:rPr lang="nb-NO" sz="2400" dirty="0" smtClean="0">
                <a:solidFill>
                  <a:srgbClr val="00338D"/>
                </a:solidFill>
              </a:rPr>
            </a:br>
            <a:r>
              <a:rPr lang="nb-NO" sz="2400" dirty="0" smtClean="0">
                <a:solidFill>
                  <a:srgbClr val="00338D"/>
                </a:solidFill>
              </a:rPr>
              <a:t>pasienter og ansatte.»</a:t>
            </a:r>
            <a:br>
              <a:rPr lang="nb-NO" sz="2400" dirty="0" smtClean="0">
                <a:solidFill>
                  <a:srgbClr val="00338D"/>
                </a:solidFill>
              </a:rPr>
            </a:br>
            <a:r>
              <a:rPr lang="nb-NO" sz="1600" dirty="0" smtClean="0">
                <a:solidFill>
                  <a:srgbClr val="00338D"/>
                </a:solidFill>
              </a:rPr>
              <a:t>Fra Røroserklæringen 2015</a:t>
            </a:r>
            <a:r>
              <a:rPr lang="nb-NO" sz="2400" dirty="0" smtClean="0">
                <a:solidFill>
                  <a:srgbClr val="00338D"/>
                </a:solidFill>
              </a:rPr>
              <a:t/>
            </a:r>
            <a:br>
              <a:rPr lang="nb-NO" sz="2400" dirty="0" smtClean="0">
                <a:solidFill>
                  <a:srgbClr val="00338D"/>
                </a:solidFill>
              </a:rPr>
            </a:br>
            <a:endParaRPr lang="nb-NO" sz="2400" dirty="0">
              <a:solidFill>
                <a:srgbClr val="0033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60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8665" y="604208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nb-NO" sz="3600" dirty="0" smtClean="0"/>
              <a:t>Utviklingsoppgaver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8665" y="1598381"/>
            <a:ext cx="8417916" cy="4239666"/>
          </a:xfrm>
        </p:spPr>
        <p:txBody>
          <a:bodyPr>
            <a:noAutofit/>
          </a:bodyPr>
          <a:lstStyle/>
          <a:p>
            <a:r>
              <a:rPr lang="nb-NO" sz="2400" dirty="0" smtClean="0"/>
              <a:t>Erfaringsoverføring </a:t>
            </a:r>
            <a:r>
              <a:rPr lang="nb-NO" sz="2400" dirty="0"/>
              <a:t>og </a:t>
            </a:r>
            <a:r>
              <a:rPr lang="nb-NO" sz="2400" dirty="0" smtClean="0"/>
              <a:t>evaluering</a:t>
            </a:r>
            <a:endParaRPr lang="nb-NO" sz="2400" dirty="0"/>
          </a:p>
          <a:p>
            <a:r>
              <a:rPr lang="nb-NO" sz="2400" dirty="0"/>
              <a:t>Standardisering</a:t>
            </a:r>
          </a:p>
          <a:p>
            <a:r>
              <a:rPr lang="nb-NO" sz="2400" b="1" u="sng" dirty="0" smtClean="0"/>
              <a:t>Veiledere </a:t>
            </a:r>
            <a:r>
              <a:rPr lang="nb-NO" sz="2400" b="1" u="sng" dirty="0"/>
              <a:t>for tidligfaseplanlegging</a:t>
            </a:r>
          </a:p>
          <a:p>
            <a:r>
              <a:rPr lang="nb-NO" sz="2400" dirty="0" smtClean="0"/>
              <a:t>Videre utvikling </a:t>
            </a:r>
            <a:r>
              <a:rPr lang="nb-NO" sz="2400" dirty="0"/>
              <a:t>av </a:t>
            </a:r>
            <a:r>
              <a:rPr lang="nb-NO" sz="2400" dirty="0" smtClean="0"/>
              <a:t>framskrivingsmodellen</a:t>
            </a:r>
          </a:p>
          <a:p>
            <a:r>
              <a:rPr lang="nb-NO" sz="2400" dirty="0" smtClean="0"/>
              <a:t>Videre </a:t>
            </a:r>
            <a:r>
              <a:rPr lang="nb-NO" sz="2400" dirty="0"/>
              <a:t>utvikling av klassifikasjonssystemet</a:t>
            </a:r>
          </a:p>
          <a:p>
            <a:r>
              <a:rPr lang="nb-NO" sz="2400" dirty="0" smtClean="0"/>
              <a:t>Kunnskapskilder, kunnskapsdatabase</a:t>
            </a:r>
          </a:p>
          <a:p>
            <a:r>
              <a:rPr lang="nb-NO" sz="2400" dirty="0"/>
              <a:t>Prosjektstyringssystem, prosjektstyringsverktøy, støttesystemer</a:t>
            </a:r>
          </a:p>
          <a:p>
            <a:r>
              <a:rPr lang="nb-NO" sz="2400" dirty="0" smtClean="0"/>
              <a:t>Utvikling av digitale modeller for prosjektstyring, kommunikasjon</a:t>
            </a:r>
            <a:endParaRPr lang="nb-NO" sz="2400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809" y="5176388"/>
            <a:ext cx="2962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0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>
          <a:xfrm>
            <a:off x="464444" y="634008"/>
            <a:ext cx="8161181" cy="994172"/>
          </a:xfrm>
        </p:spPr>
        <p:txBody>
          <a:bodyPr>
            <a:normAutofit/>
          </a:bodyPr>
          <a:lstStyle/>
          <a:p>
            <a:r>
              <a:rPr lang="nb-NO" sz="2800" i="1" dirty="0" smtClean="0">
                <a:solidFill>
                  <a:schemeClr val="tx2"/>
                </a:solidFill>
              </a:rPr>
              <a:t>Revisjon av</a:t>
            </a:r>
            <a:r>
              <a:rPr lang="nb-NO" sz="2800" b="1" dirty="0" smtClean="0">
                <a:solidFill>
                  <a:schemeClr val="tx2"/>
                </a:solidFill>
              </a:rPr>
              <a:t/>
            </a:r>
            <a:br>
              <a:rPr lang="nb-NO" sz="2800" b="1" dirty="0" smtClean="0">
                <a:solidFill>
                  <a:schemeClr val="tx2"/>
                </a:solidFill>
              </a:rPr>
            </a:br>
            <a:r>
              <a:rPr lang="nb-NO" sz="2800" b="1" dirty="0" smtClean="0">
                <a:solidFill>
                  <a:schemeClr val="tx2"/>
                </a:solidFill>
              </a:rPr>
              <a:t>Veileder </a:t>
            </a:r>
            <a:r>
              <a:rPr lang="nb-NO" sz="2800" b="1" dirty="0">
                <a:solidFill>
                  <a:schemeClr val="tx2"/>
                </a:solidFill>
              </a:rPr>
              <a:t>for tidligfaseplanlegging i sykehusprosjekter</a:t>
            </a:r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2426" y="1917931"/>
            <a:ext cx="2743199" cy="3879977"/>
          </a:xfrm>
          <a:prstGeom prst="rect">
            <a:avLst/>
          </a:prstGeom>
        </p:spPr>
      </p:pic>
      <p:sp>
        <p:nvSpPr>
          <p:cNvPr id="6" name="TekstSylinder 5"/>
          <p:cNvSpPr txBox="1"/>
          <p:nvPr/>
        </p:nvSpPr>
        <p:spPr>
          <a:xfrm>
            <a:off x="6419139" y="2912104"/>
            <a:ext cx="169931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350" dirty="0"/>
              <a:t>Tidligfaseplanlegging </a:t>
            </a:r>
          </a:p>
          <a:p>
            <a:r>
              <a:rPr lang="nb-NO" sz="1350" dirty="0"/>
              <a:t>i sykehusprosjekter</a:t>
            </a:r>
          </a:p>
        </p:txBody>
      </p:sp>
    </p:spTree>
    <p:extLst>
      <p:ext uri="{BB962C8B-B14F-4D97-AF65-F5344CB8AC3E}">
        <p14:creationId xmlns:p14="http://schemas.microsoft.com/office/powerpoint/2010/main" val="147006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vrundet rektangel 9"/>
          <p:cNvSpPr/>
          <p:nvPr/>
        </p:nvSpPr>
        <p:spPr>
          <a:xfrm>
            <a:off x="114299" y="1536606"/>
            <a:ext cx="8964237" cy="4464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350">
              <a:solidFill>
                <a:prstClr val="white"/>
              </a:solidFill>
            </a:endParaRPr>
          </a:p>
        </p:txBody>
      </p:sp>
      <p:sp>
        <p:nvSpPr>
          <p:cNvPr id="18" name="Femkant 17"/>
          <p:cNvSpPr/>
          <p:nvPr/>
        </p:nvSpPr>
        <p:spPr>
          <a:xfrm>
            <a:off x="328796" y="1854638"/>
            <a:ext cx="1296000" cy="656820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schemeClr val="tx1"/>
                </a:solidFill>
              </a:rPr>
              <a:t>Utviklingsplan</a:t>
            </a:r>
          </a:p>
        </p:txBody>
      </p:sp>
      <p:sp>
        <p:nvSpPr>
          <p:cNvPr id="19" name="Vinkeltegn 18"/>
          <p:cNvSpPr/>
          <p:nvPr/>
        </p:nvSpPr>
        <p:spPr>
          <a:xfrm>
            <a:off x="1382883" y="1855592"/>
            <a:ext cx="1296000" cy="65682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Idefase</a:t>
            </a:r>
          </a:p>
        </p:txBody>
      </p:sp>
      <p:sp>
        <p:nvSpPr>
          <p:cNvPr id="20" name="Vinkeltegn 19"/>
          <p:cNvSpPr/>
          <p:nvPr/>
        </p:nvSpPr>
        <p:spPr>
          <a:xfrm>
            <a:off x="2432715" y="1860110"/>
            <a:ext cx="1296000" cy="65682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Konsept-fase</a:t>
            </a:r>
          </a:p>
        </p:txBody>
      </p:sp>
      <p:sp>
        <p:nvSpPr>
          <p:cNvPr id="21" name="Vinkeltegn 20"/>
          <p:cNvSpPr/>
          <p:nvPr/>
        </p:nvSpPr>
        <p:spPr>
          <a:xfrm>
            <a:off x="2603041" y="2972607"/>
            <a:ext cx="1221984" cy="27000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900" b="1" dirty="0">
                <a:solidFill>
                  <a:prstClr val="white"/>
                </a:solidFill>
              </a:rPr>
              <a:t>Skisseprosjekt </a:t>
            </a:r>
          </a:p>
        </p:txBody>
      </p:sp>
      <p:sp>
        <p:nvSpPr>
          <p:cNvPr id="22" name="Vinkeltegn 21"/>
          <p:cNvSpPr/>
          <p:nvPr/>
        </p:nvSpPr>
        <p:spPr>
          <a:xfrm>
            <a:off x="3482547" y="1857548"/>
            <a:ext cx="1296000" cy="65682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For-prosjekt</a:t>
            </a:r>
          </a:p>
        </p:txBody>
      </p:sp>
      <p:sp>
        <p:nvSpPr>
          <p:cNvPr id="26" name="Vinkeltegn 25"/>
          <p:cNvSpPr/>
          <p:nvPr/>
        </p:nvSpPr>
        <p:spPr>
          <a:xfrm>
            <a:off x="2416668" y="2601959"/>
            <a:ext cx="1620000" cy="27000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900" b="1" dirty="0">
                <a:solidFill>
                  <a:prstClr val="white"/>
                </a:solidFill>
              </a:rPr>
              <a:t>Programmering</a:t>
            </a:r>
          </a:p>
        </p:txBody>
      </p:sp>
      <p:sp>
        <p:nvSpPr>
          <p:cNvPr id="27" name="Femkant 26"/>
          <p:cNvSpPr/>
          <p:nvPr/>
        </p:nvSpPr>
        <p:spPr>
          <a:xfrm>
            <a:off x="1382883" y="4801922"/>
            <a:ext cx="6554479" cy="27206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Metode og krav. Beskrive metodisk grunnlag for de ulike stegene i prosessen, og krav </a:t>
            </a:r>
            <a:r>
              <a:rPr lang="nb-NO" sz="1050" b="1" dirty="0" err="1">
                <a:solidFill>
                  <a:prstClr val="white"/>
                </a:solidFill>
              </a:rPr>
              <a:t>iht</a:t>
            </a:r>
            <a:r>
              <a:rPr lang="nb-NO" sz="1050" b="1" dirty="0">
                <a:solidFill>
                  <a:prstClr val="white"/>
                </a:solidFill>
              </a:rPr>
              <a:t> lovverket</a:t>
            </a:r>
          </a:p>
        </p:txBody>
      </p:sp>
      <p:sp>
        <p:nvSpPr>
          <p:cNvPr id="28" name="Femkant 27"/>
          <p:cNvSpPr/>
          <p:nvPr/>
        </p:nvSpPr>
        <p:spPr>
          <a:xfrm>
            <a:off x="1382882" y="5215844"/>
            <a:ext cx="7613630" cy="27206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Kunnskapsgrunnlag</a:t>
            </a:r>
          </a:p>
        </p:txBody>
      </p:sp>
      <p:sp>
        <p:nvSpPr>
          <p:cNvPr id="29" name="Femkant 28"/>
          <p:cNvSpPr/>
          <p:nvPr/>
        </p:nvSpPr>
        <p:spPr>
          <a:xfrm>
            <a:off x="1382882" y="5628179"/>
            <a:ext cx="7613630" cy="27206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Verktøy som understøtter arbeidsprosessene gjennom hele livsløpet til et bygg</a:t>
            </a:r>
          </a:p>
        </p:txBody>
      </p:sp>
      <p:sp>
        <p:nvSpPr>
          <p:cNvPr id="15" name="Vinkeltegn 14"/>
          <p:cNvSpPr/>
          <p:nvPr/>
        </p:nvSpPr>
        <p:spPr>
          <a:xfrm>
            <a:off x="6641362" y="1840395"/>
            <a:ext cx="1296000" cy="656820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Over-levering</a:t>
            </a:r>
          </a:p>
        </p:txBody>
      </p:sp>
      <p:sp>
        <p:nvSpPr>
          <p:cNvPr id="16" name="Femkant 15"/>
          <p:cNvSpPr/>
          <p:nvPr/>
        </p:nvSpPr>
        <p:spPr>
          <a:xfrm>
            <a:off x="1382883" y="3877394"/>
            <a:ext cx="6554479" cy="27206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Arbeidsprosesser</a:t>
            </a:r>
          </a:p>
        </p:txBody>
      </p:sp>
      <p:sp>
        <p:nvSpPr>
          <p:cNvPr id="17" name="Femkant 16"/>
          <p:cNvSpPr/>
          <p:nvPr/>
        </p:nvSpPr>
        <p:spPr>
          <a:xfrm>
            <a:off x="231284" y="3448535"/>
            <a:ext cx="7798526" cy="27206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Veiledende forutsetninger og beslutningsprosess gjennom hele løpet fram til og med overlevering av </a:t>
            </a:r>
            <a:r>
              <a:rPr lang="nb-NO" sz="1050" b="1" dirty="0" err="1" smtClean="0">
                <a:solidFill>
                  <a:prstClr val="white"/>
                </a:solidFill>
              </a:rPr>
              <a:t>byggetHHva</a:t>
            </a:r>
            <a:endParaRPr lang="nb-NO" sz="1050" b="1" dirty="0">
              <a:solidFill>
                <a:prstClr val="white"/>
              </a:solidFill>
            </a:endParaRPr>
          </a:p>
        </p:txBody>
      </p:sp>
      <p:sp>
        <p:nvSpPr>
          <p:cNvPr id="30" name="Femkant 29"/>
          <p:cNvSpPr/>
          <p:nvPr/>
        </p:nvSpPr>
        <p:spPr>
          <a:xfrm>
            <a:off x="1382883" y="4342569"/>
            <a:ext cx="6554479" cy="27206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Samhandling med de ulike aktørene  og fagområdene gjennom prosessen, når involveres og hvordan? </a:t>
            </a:r>
          </a:p>
        </p:txBody>
      </p:sp>
      <p:sp>
        <p:nvSpPr>
          <p:cNvPr id="31" name="Vinkeltegn 30"/>
          <p:cNvSpPr/>
          <p:nvPr/>
        </p:nvSpPr>
        <p:spPr>
          <a:xfrm>
            <a:off x="7700513" y="1833691"/>
            <a:ext cx="1296000" cy="656820"/>
          </a:xfrm>
          <a:prstGeom prst="chevr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Drift</a:t>
            </a:r>
          </a:p>
        </p:txBody>
      </p:sp>
      <p:sp>
        <p:nvSpPr>
          <p:cNvPr id="23" name="Vinkeltegn 22"/>
          <p:cNvSpPr/>
          <p:nvPr/>
        </p:nvSpPr>
        <p:spPr>
          <a:xfrm>
            <a:off x="4523060" y="1846468"/>
            <a:ext cx="1296000" cy="656820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Detalj-prosjekt</a:t>
            </a:r>
          </a:p>
        </p:txBody>
      </p:sp>
      <p:sp>
        <p:nvSpPr>
          <p:cNvPr id="24" name="Vinkeltegn 23"/>
          <p:cNvSpPr/>
          <p:nvPr/>
        </p:nvSpPr>
        <p:spPr>
          <a:xfrm>
            <a:off x="5582211" y="1847425"/>
            <a:ext cx="1296000" cy="656820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Bygging</a:t>
            </a:r>
          </a:p>
        </p:txBody>
      </p:sp>
      <p:sp>
        <p:nvSpPr>
          <p:cNvPr id="25" name="TekstSylinder 24"/>
          <p:cNvSpPr txBox="1"/>
          <p:nvPr/>
        </p:nvSpPr>
        <p:spPr>
          <a:xfrm>
            <a:off x="2030883" y="675197"/>
            <a:ext cx="5252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b-NO" sz="3200" b="1" dirty="0">
                <a:solidFill>
                  <a:schemeClr val="tx2"/>
                </a:solidFill>
              </a:rPr>
              <a:t>Prosesser fordelt på planfaser</a:t>
            </a:r>
          </a:p>
        </p:txBody>
      </p:sp>
    </p:spTree>
    <p:extLst>
      <p:ext uri="{BB962C8B-B14F-4D97-AF65-F5344CB8AC3E}">
        <p14:creationId xmlns:p14="http://schemas.microsoft.com/office/powerpoint/2010/main" val="34914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vrundet rektangel 9"/>
          <p:cNvSpPr/>
          <p:nvPr/>
        </p:nvSpPr>
        <p:spPr>
          <a:xfrm>
            <a:off x="114299" y="1536606"/>
            <a:ext cx="8964237" cy="4464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350">
              <a:solidFill>
                <a:prstClr val="white"/>
              </a:solidFill>
            </a:endParaRPr>
          </a:p>
        </p:txBody>
      </p:sp>
      <p:sp>
        <p:nvSpPr>
          <p:cNvPr id="18" name="Femkant 17"/>
          <p:cNvSpPr/>
          <p:nvPr/>
        </p:nvSpPr>
        <p:spPr>
          <a:xfrm>
            <a:off x="328796" y="1854638"/>
            <a:ext cx="1296000" cy="656820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schemeClr val="tx1"/>
                </a:solidFill>
              </a:rPr>
              <a:t>Utviklingsplan</a:t>
            </a:r>
          </a:p>
        </p:txBody>
      </p:sp>
      <p:sp>
        <p:nvSpPr>
          <p:cNvPr id="19" name="Vinkeltegn 18"/>
          <p:cNvSpPr/>
          <p:nvPr/>
        </p:nvSpPr>
        <p:spPr>
          <a:xfrm>
            <a:off x="1382883" y="1855592"/>
            <a:ext cx="1296000" cy="65682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Idefase</a:t>
            </a:r>
          </a:p>
        </p:txBody>
      </p:sp>
      <p:sp>
        <p:nvSpPr>
          <p:cNvPr id="20" name="Vinkeltegn 19"/>
          <p:cNvSpPr/>
          <p:nvPr/>
        </p:nvSpPr>
        <p:spPr>
          <a:xfrm>
            <a:off x="2432715" y="1860110"/>
            <a:ext cx="1296000" cy="65682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Konsept-fase</a:t>
            </a:r>
          </a:p>
        </p:txBody>
      </p:sp>
      <p:sp>
        <p:nvSpPr>
          <p:cNvPr id="21" name="Vinkeltegn 20"/>
          <p:cNvSpPr/>
          <p:nvPr/>
        </p:nvSpPr>
        <p:spPr>
          <a:xfrm>
            <a:off x="2603041" y="2972607"/>
            <a:ext cx="1221984" cy="27000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900" b="1" dirty="0">
                <a:solidFill>
                  <a:prstClr val="white"/>
                </a:solidFill>
              </a:rPr>
              <a:t>Skisseprosjekt </a:t>
            </a:r>
          </a:p>
        </p:txBody>
      </p:sp>
      <p:sp>
        <p:nvSpPr>
          <p:cNvPr id="22" name="Vinkeltegn 21"/>
          <p:cNvSpPr/>
          <p:nvPr/>
        </p:nvSpPr>
        <p:spPr>
          <a:xfrm>
            <a:off x="3482547" y="1857548"/>
            <a:ext cx="1296000" cy="65682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For-prosjekt</a:t>
            </a:r>
          </a:p>
        </p:txBody>
      </p:sp>
      <p:sp>
        <p:nvSpPr>
          <p:cNvPr id="26" name="Vinkeltegn 25"/>
          <p:cNvSpPr/>
          <p:nvPr/>
        </p:nvSpPr>
        <p:spPr>
          <a:xfrm>
            <a:off x="2416668" y="2601959"/>
            <a:ext cx="1620000" cy="27000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900" b="1" dirty="0">
                <a:solidFill>
                  <a:prstClr val="white"/>
                </a:solidFill>
              </a:rPr>
              <a:t>Programmering</a:t>
            </a:r>
          </a:p>
        </p:txBody>
      </p:sp>
      <p:sp>
        <p:nvSpPr>
          <p:cNvPr id="15" name="Vinkeltegn 14"/>
          <p:cNvSpPr/>
          <p:nvPr/>
        </p:nvSpPr>
        <p:spPr>
          <a:xfrm>
            <a:off x="6641362" y="1840395"/>
            <a:ext cx="1296000" cy="656820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Over-levering</a:t>
            </a:r>
          </a:p>
        </p:txBody>
      </p:sp>
      <p:sp>
        <p:nvSpPr>
          <p:cNvPr id="31" name="Vinkeltegn 30"/>
          <p:cNvSpPr/>
          <p:nvPr/>
        </p:nvSpPr>
        <p:spPr>
          <a:xfrm>
            <a:off x="7700513" y="1833691"/>
            <a:ext cx="1296000" cy="656820"/>
          </a:xfrm>
          <a:prstGeom prst="chevron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Drift</a:t>
            </a:r>
          </a:p>
        </p:txBody>
      </p:sp>
      <p:sp>
        <p:nvSpPr>
          <p:cNvPr id="23" name="Vinkeltegn 22"/>
          <p:cNvSpPr/>
          <p:nvPr/>
        </p:nvSpPr>
        <p:spPr>
          <a:xfrm>
            <a:off x="4523060" y="1846468"/>
            <a:ext cx="1296000" cy="656820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Detalj-prosjekt</a:t>
            </a:r>
          </a:p>
        </p:txBody>
      </p:sp>
      <p:sp>
        <p:nvSpPr>
          <p:cNvPr id="24" name="Vinkeltegn 23"/>
          <p:cNvSpPr/>
          <p:nvPr/>
        </p:nvSpPr>
        <p:spPr>
          <a:xfrm>
            <a:off x="5582211" y="1847425"/>
            <a:ext cx="1296000" cy="656820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050" b="1" dirty="0">
                <a:solidFill>
                  <a:prstClr val="white"/>
                </a:solidFill>
              </a:rPr>
              <a:t>Bygging</a:t>
            </a:r>
          </a:p>
        </p:txBody>
      </p:sp>
      <p:sp>
        <p:nvSpPr>
          <p:cNvPr id="25" name="TekstSylinder 24"/>
          <p:cNvSpPr txBox="1"/>
          <p:nvPr/>
        </p:nvSpPr>
        <p:spPr>
          <a:xfrm>
            <a:off x="2908324" y="678408"/>
            <a:ext cx="2893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3200" b="1" dirty="0" smtClean="0">
                <a:solidFill>
                  <a:schemeClr val="accent1">
                    <a:lumMod val="50000"/>
                  </a:schemeClr>
                </a:solidFill>
              </a:rPr>
              <a:t>Andre veiledere</a:t>
            </a:r>
            <a:endParaRPr lang="nb-NO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976796" y="3433328"/>
            <a:ext cx="1731020" cy="104318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b="1" dirty="0" smtClean="0">
                <a:solidFill>
                  <a:schemeClr val="tx1"/>
                </a:solidFill>
              </a:rPr>
              <a:t>Formveileder</a:t>
            </a:r>
            <a:endParaRPr lang="nb-NO" sz="1400" b="1" dirty="0">
              <a:solidFill>
                <a:schemeClr val="tx1"/>
              </a:solidFill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2094005" y="4015124"/>
            <a:ext cx="1731020" cy="104318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b="1" dirty="0" smtClean="0">
                <a:solidFill>
                  <a:schemeClr val="tx1"/>
                </a:solidFill>
              </a:rPr>
              <a:t>Veileder for IKT</a:t>
            </a:r>
            <a:endParaRPr lang="nb-NO" sz="1400" b="1" dirty="0">
              <a:solidFill>
                <a:schemeClr val="tx1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759286" y="4312523"/>
            <a:ext cx="1731020" cy="132758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b="1" dirty="0" smtClean="0">
                <a:solidFill>
                  <a:schemeClr val="tx1"/>
                </a:solidFill>
              </a:rPr>
              <a:t>Veileder for Overordnet teknisk program (OTP)</a:t>
            </a:r>
            <a:endParaRPr lang="nb-NO" sz="1400" b="1" dirty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927599" y="4787641"/>
            <a:ext cx="2014635" cy="1043189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b="1" dirty="0" smtClean="0">
                <a:solidFill>
                  <a:schemeClr val="tx1"/>
                </a:solidFill>
              </a:rPr>
              <a:t>Veileder for Hovedfunksjons-program</a:t>
            </a:r>
            <a:endParaRPr lang="nb-NO" sz="1400" b="1" dirty="0">
              <a:solidFill>
                <a:schemeClr val="tx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3506481" y="3874241"/>
            <a:ext cx="2312579" cy="1043189"/>
          </a:xfrm>
          <a:prstGeom prst="ellipse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b="1" dirty="0" smtClean="0">
                <a:solidFill>
                  <a:schemeClr val="tx1"/>
                </a:solidFill>
              </a:rPr>
              <a:t>Veileder for Brukermedvirkning</a:t>
            </a:r>
            <a:endParaRPr lang="nb-NO" sz="1400" b="1" dirty="0">
              <a:solidFill>
                <a:schemeClr val="tx1"/>
              </a:solidFill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1813373" y="5313776"/>
            <a:ext cx="1915342" cy="124834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400" b="1" dirty="0" smtClean="0">
                <a:solidFill>
                  <a:schemeClr val="tx1"/>
                </a:solidFill>
              </a:rPr>
              <a:t>Veileder for Hovedprogram utstyr</a:t>
            </a:r>
            <a:endParaRPr lang="nb-NO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36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8665" y="604208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nb-NO" sz="3600" dirty="0" smtClean="0"/>
              <a:t>Utviklingsoppgaver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8665" y="1598381"/>
            <a:ext cx="8417916" cy="4239666"/>
          </a:xfrm>
        </p:spPr>
        <p:txBody>
          <a:bodyPr>
            <a:noAutofit/>
          </a:bodyPr>
          <a:lstStyle/>
          <a:p>
            <a:r>
              <a:rPr lang="nb-NO" sz="2400" dirty="0" smtClean="0"/>
              <a:t>Erfaringsoverføring </a:t>
            </a:r>
            <a:r>
              <a:rPr lang="nb-NO" sz="2400" dirty="0"/>
              <a:t>og </a:t>
            </a:r>
            <a:r>
              <a:rPr lang="nb-NO" sz="2400" dirty="0" smtClean="0"/>
              <a:t>evaluering</a:t>
            </a:r>
            <a:endParaRPr lang="nb-NO" sz="2400" dirty="0"/>
          </a:p>
          <a:p>
            <a:r>
              <a:rPr lang="nb-NO" sz="2400" dirty="0"/>
              <a:t>Standardisering</a:t>
            </a:r>
          </a:p>
          <a:p>
            <a:r>
              <a:rPr lang="nb-NO" sz="2400" dirty="0" smtClean="0"/>
              <a:t>Veiledere </a:t>
            </a:r>
            <a:r>
              <a:rPr lang="nb-NO" sz="2400" dirty="0"/>
              <a:t>for tidligfaseplanlegging</a:t>
            </a:r>
          </a:p>
          <a:p>
            <a:r>
              <a:rPr lang="nb-NO" sz="2400" b="1" u="sng" dirty="0" smtClean="0"/>
              <a:t>Videre utvikling </a:t>
            </a:r>
            <a:r>
              <a:rPr lang="nb-NO" sz="2400" b="1" u="sng" dirty="0"/>
              <a:t>av </a:t>
            </a:r>
            <a:r>
              <a:rPr lang="nb-NO" sz="2400" b="1" u="sng" dirty="0" smtClean="0"/>
              <a:t>framskrivingsmodellen</a:t>
            </a:r>
          </a:p>
          <a:p>
            <a:r>
              <a:rPr lang="nb-NO" sz="2400" dirty="0" smtClean="0"/>
              <a:t>Videre </a:t>
            </a:r>
            <a:r>
              <a:rPr lang="nb-NO" sz="2400" dirty="0"/>
              <a:t>utvikling av klassifikasjonssystemet</a:t>
            </a:r>
          </a:p>
          <a:p>
            <a:r>
              <a:rPr lang="nb-NO" sz="2400" dirty="0" smtClean="0"/>
              <a:t>Kunnskapskilder, kunnskapsdatabase</a:t>
            </a:r>
          </a:p>
          <a:p>
            <a:r>
              <a:rPr lang="nb-NO" sz="2400" dirty="0"/>
              <a:t>Prosjektstyringssystem, prosjektstyringsverktøy, støttesystemer</a:t>
            </a:r>
          </a:p>
          <a:p>
            <a:r>
              <a:rPr lang="nb-NO" sz="2400" dirty="0" smtClean="0"/>
              <a:t>Utvikling av digitale modeller for prosjektstyring, kommunikasjon</a:t>
            </a:r>
            <a:endParaRPr lang="nb-NO" sz="2400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809" y="5176388"/>
            <a:ext cx="2962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0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455793"/>
            <a:ext cx="8428008" cy="1143000"/>
          </a:xfrm>
        </p:spPr>
        <p:txBody>
          <a:bodyPr>
            <a:normAutofit/>
          </a:bodyPr>
          <a:lstStyle/>
          <a:p>
            <a:pPr algn="ctr"/>
            <a:r>
              <a:rPr lang="nb-NO" sz="3600" dirty="0" smtClean="0"/>
              <a:t>Videreutvikling av framskrivingsmodellen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77970" y="1679972"/>
            <a:ext cx="8566030" cy="4525963"/>
          </a:xfrm>
        </p:spPr>
        <p:txBody>
          <a:bodyPr>
            <a:normAutofit fontScale="85000" lnSpcReduction="20000"/>
          </a:bodyPr>
          <a:lstStyle/>
          <a:p>
            <a:r>
              <a:rPr lang="nb-NO" dirty="0" smtClean="0"/>
              <a:t>Videre </a:t>
            </a:r>
            <a:r>
              <a:rPr lang="nb-NO" dirty="0"/>
              <a:t>u</a:t>
            </a:r>
            <a:r>
              <a:rPr lang="nb-NO" dirty="0" smtClean="0"/>
              <a:t>tvikling av framskrivingsmodellen som KNS/SINTEF/</a:t>
            </a:r>
            <a:r>
              <a:rPr lang="nb-NO" dirty="0" err="1" smtClean="0"/>
              <a:t>RHF’ene</a:t>
            </a:r>
            <a:r>
              <a:rPr lang="nb-NO" dirty="0" smtClean="0"/>
              <a:t> har laget</a:t>
            </a:r>
          </a:p>
          <a:p>
            <a:r>
              <a:rPr lang="nb-NO" dirty="0" smtClean="0"/>
              <a:t>NPR data til Sykehusbygg</a:t>
            </a:r>
          </a:p>
          <a:p>
            <a:r>
              <a:rPr lang="nb-NO" dirty="0" smtClean="0"/>
              <a:t>Utvikling av metodene for modifiserende faktorer</a:t>
            </a:r>
          </a:p>
          <a:p>
            <a:pPr lvl="1"/>
            <a:r>
              <a:rPr lang="nb-NO" dirty="0" smtClean="0"/>
              <a:t>Gjennomgang </a:t>
            </a:r>
            <a:r>
              <a:rPr lang="nb-NO" dirty="0"/>
              <a:t>av </a:t>
            </a:r>
            <a:r>
              <a:rPr lang="nb-NO" dirty="0" smtClean="0"/>
              <a:t>områder </a:t>
            </a:r>
            <a:r>
              <a:rPr lang="nb-NO" dirty="0"/>
              <a:t>som effekter av observasjonsenheter, pasienthotell mm </a:t>
            </a:r>
          </a:p>
          <a:p>
            <a:r>
              <a:rPr lang="nb-NO" dirty="0" smtClean="0"/>
              <a:t>Kapasitetsberegning for intensivplasser og bildediagnostikk</a:t>
            </a:r>
          </a:p>
          <a:p>
            <a:r>
              <a:rPr lang="nb-NO" dirty="0" smtClean="0"/>
              <a:t>Modeller for arealberegning </a:t>
            </a:r>
          </a:p>
          <a:p>
            <a:pPr marL="0" indent="0">
              <a:buNone/>
            </a:pPr>
            <a:r>
              <a:rPr lang="nb-NO" dirty="0"/>
              <a:t> </a:t>
            </a:r>
            <a:r>
              <a:rPr lang="nb-NO" dirty="0" smtClean="0"/>
              <a:t>   av støttefunksjoner/</a:t>
            </a:r>
          </a:p>
          <a:p>
            <a:pPr marL="0" indent="0">
              <a:buNone/>
            </a:pPr>
            <a:r>
              <a:rPr lang="nb-NO" dirty="0"/>
              <a:t> </a:t>
            </a:r>
            <a:r>
              <a:rPr lang="nb-NO" dirty="0" smtClean="0"/>
              <a:t>   ikke-medisinske funksjoner</a:t>
            </a:r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8967" y="4559384"/>
            <a:ext cx="2946460" cy="164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7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ktangel 25"/>
          <p:cNvSpPr/>
          <p:nvPr/>
        </p:nvSpPr>
        <p:spPr>
          <a:xfrm>
            <a:off x="665120" y="1846981"/>
            <a:ext cx="7780140" cy="1736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013"/>
          </a:p>
        </p:txBody>
      </p:sp>
      <p:sp>
        <p:nvSpPr>
          <p:cNvPr id="4" name="TekstSylinder 3"/>
          <p:cNvSpPr txBox="1"/>
          <p:nvPr/>
        </p:nvSpPr>
        <p:spPr>
          <a:xfrm>
            <a:off x="2856186" y="4704923"/>
            <a:ext cx="2399118" cy="1265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/>
              <a:t>Erfaringer</a:t>
            </a:r>
          </a:p>
          <a:p>
            <a:r>
              <a:rPr lang="nb-NO" sz="1400" dirty="0"/>
              <a:t>Fra prosjekt xx til prosjekt xx</a:t>
            </a:r>
          </a:p>
          <a:p>
            <a:r>
              <a:rPr lang="nb-NO" sz="1400" dirty="0"/>
              <a:t>Fra prosjekt xx til Sykehusbygg</a:t>
            </a:r>
          </a:p>
          <a:p>
            <a:r>
              <a:rPr lang="nb-NO" sz="1400" dirty="0"/>
              <a:t>Fra Sykehusbygg til prosjekt xx</a:t>
            </a:r>
          </a:p>
          <a:p>
            <a:endParaRPr lang="nb-NO" sz="1013" dirty="0"/>
          </a:p>
          <a:p>
            <a:endParaRPr lang="nb-NO" sz="1013" dirty="0"/>
          </a:p>
        </p:txBody>
      </p:sp>
      <p:sp>
        <p:nvSpPr>
          <p:cNvPr id="5" name="TekstSylinder 4"/>
          <p:cNvSpPr txBox="1"/>
          <p:nvPr/>
        </p:nvSpPr>
        <p:spPr>
          <a:xfrm>
            <a:off x="6490974" y="4674764"/>
            <a:ext cx="2359557" cy="10504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/>
              <a:t>Evaluering</a:t>
            </a:r>
          </a:p>
          <a:p>
            <a:r>
              <a:rPr lang="nb-NO" sz="1400" dirty="0"/>
              <a:t>Utvikle metode for evaluering</a:t>
            </a:r>
          </a:p>
          <a:p>
            <a:r>
              <a:rPr lang="nb-NO" sz="1400" dirty="0"/>
              <a:t>Gjennomføre evaluering</a:t>
            </a:r>
          </a:p>
          <a:p>
            <a:endParaRPr lang="nb-NO" sz="1013" dirty="0"/>
          </a:p>
          <a:p>
            <a:endParaRPr lang="nb-NO" sz="1013" dirty="0"/>
          </a:p>
        </p:txBody>
      </p:sp>
      <p:sp>
        <p:nvSpPr>
          <p:cNvPr id="6" name="TekstSylinder 5"/>
          <p:cNvSpPr txBox="1"/>
          <p:nvPr/>
        </p:nvSpPr>
        <p:spPr>
          <a:xfrm>
            <a:off x="960914" y="2298941"/>
            <a:ext cx="193873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 smtClean="0"/>
              <a:t>Standarder</a:t>
            </a:r>
            <a:endParaRPr lang="nb-NO" sz="1400" b="1" dirty="0"/>
          </a:p>
          <a:p>
            <a:r>
              <a:rPr lang="nb-NO" sz="1400" dirty="0"/>
              <a:t>Veiledere/retningslinjer</a:t>
            </a:r>
          </a:p>
          <a:p>
            <a:r>
              <a:rPr lang="nb-NO" sz="1400" dirty="0" smtClean="0"/>
              <a:t>Konsepter</a:t>
            </a:r>
            <a:r>
              <a:rPr lang="nb-NO" sz="1400" dirty="0"/>
              <a:t>, </a:t>
            </a:r>
            <a:r>
              <a:rPr lang="nb-NO" sz="1400" dirty="0" smtClean="0"/>
              <a:t>standardrom</a:t>
            </a:r>
            <a:endParaRPr lang="nb-NO" sz="1400" dirty="0"/>
          </a:p>
          <a:p>
            <a:r>
              <a:rPr lang="nb-NO" sz="1400" dirty="0"/>
              <a:t>l</a:t>
            </a:r>
            <a:r>
              <a:rPr lang="nb-NO" sz="1400" dirty="0" smtClean="0"/>
              <a:t>øsninger, komponenter</a:t>
            </a:r>
          </a:p>
          <a:p>
            <a:r>
              <a:rPr lang="nb-NO" sz="1400" dirty="0" smtClean="0"/>
              <a:t>Standardiserte metoder</a:t>
            </a:r>
            <a:endParaRPr lang="nb-NO" sz="1400" dirty="0"/>
          </a:p>
        </p:txBody>
      </p:sp>
      <p:sp>
        <p:nvSpPr>
          <p:cNvPr id="7" name="Ellipse 6"/>
          <p:cNvSpPr/>
          <p:nvPr/>
        </p:nvSpPr>
        <p:spPr>
          <a:xfrm>
            <a:off x="5255304" y="4674764"/>
            <a:ext cx="1065008" cy="9022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100" dirty="0">
                <a:solidFill>
                  <a:schemeClr val="tx1"/>
                </a:solidFill>
              </a:rPr>
              <a:t>Plukke ut aktuelle, </a:t>
            </a:r>
          </a:p>
          <a:p>
            <a:pPr algn="ctr"/>
            <a:r>
              <a:rPr lang="nb-NO" sz="1100" dirty="0">
                <a:solidFill>
                  <a:schemeClr val="tx1"/>
                </a:solidFill>
              </a:rPr>
              <a:t>relevante </a:t>
            </a:r>
          </a:p>
          <a:p>
            <a:pPr algn="ctr"/>
            <a:r>
              <a:rPr lang="nb-NO" sz="1100" dirty="0" smtClean="0">
                <a:solidFill>
                  <a:schemeClr val="tx1"/>
                </a:solidFill>
              </a:rPr>
              <a:t>Problem-stillinger</a:t>
            </a:r>
            <a:endParaRPr lang="nb-NO" sz="1100" dirty="0">
              <a:solidFill>
                <a:schemeClr val="tx1"/>
              </a:solidFill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3359483" y="2378825"/>
            <a:ext cx="184653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/>
              <a:t>Framskriving</a:t>
            </a:r>
          </a:p>
          <a:p>
            <a:r>
              <a:rPr lang="nb-NO" sz="1400" dirty="0"/>
              <a:t>Videreutvikling av </a:t>
            </a:r>
          </a:p>
          <a:p>
            <a:r>
              <a:rPr lang="nb-NO" sz="1400" dirty="0"/>
              <a:t>framskrivingsmodellen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5635771" y="2352036"/>
            <a:ext cx="3434248" cy="148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/>
              <a:t>V</a:t>
            </a:r>
            <a:r>
              <a:rPr lang="nb-NO" sz="1400" b="1" dirty="0" smtClean="0"/>
              <a:t>eiledere </a:t>
            </a:r>
            <a:r>
              <a:rPr lang="nb-NO" sz="1400" b="1" dirty="0"/>
              <a:t>for tidligfaseplanlegging</a:t>
            </a:r>
          </a:p>
          <a:p>
            <a:r>
              <a:rPr lang="nb-NO" sz="1400" dirty="0"/>
              <a:t>Tidligfaseveileder</a:t>
            </a:r>
          </a:p>
          <a:p>
            <a:r>
              <a:rPr lang="nb-NO" sz="1400" dirty="0"/>
              <a:t>Veileder for HFP, HPU, OTP, IKT, </a:t>
            </a:r>
          </a:p>
          <a:p>
            <a:r>
              <a:rPr lang="nb-NO" sz="1400" dirty="0" smtClean="0"/>
              <a:t>Brukermedvirkning</a:t>
            </a:r>
          </a:p>
          <a:p>
            <a:r>
              <a:rPr lang="nb-NO" sz="1400" dirty="0" smtClean="0"/>
              <a:t>Formveileder</a:t>
            </a:r>
            <a:endParaRPr lang="nb-NO" sz="1400" dirty="0"/>
          </a:p>
          <a:p>
            <a:endParaRPr lang="nb-NO" sz="1013" dirty="0"/>
          </a:p>
          <a:p>
            <a:endParaRPr lang="nb-NO" sz="1013" dirty="0"/>
          </a:p>
        </p:txBody>
      </p:sp>
      <p:sp>
        <p:nvSpPr>
          <p:cNvPr id="10" name="TekstSylinder 9"/>
          <p:cNvSpPr txBox="1"/>
          <p:nvPr/>
        </p:nvSpPr>
        <p:spPr>
          <a:xfrm>
            <a:off x="665119" y="4688424"/>
            <a:ext cx="187211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/>
              <a:t>Utvikling, innovasjon</a:t>
            </a:r>
          </a:p>
          <a:p>
            <a:r>
              <a:rPr lang="nb-NO" sz="1400" dirty="0"/>
              <a:t>Nye lover, forskrifter</a:t>
            </a:r>
          </a:p>
          <a:p>
            <a:r>
              <a:rPr lang="nb-NO" sz="1400" dirty="0"/>
              <a:t>Litteratursøk, forskning</a:t>
            </a:r>
          </a:p>
          <a:p>
            <a:r>
              <a:rPr lang="nb-NO" sz="1400" dirty="0"/>
              <a:t>beste praksis </a:t>
            </a:r>
            <a:r>
              <a:rPr lang="nb-NO" sz="1400" dirty="0" smtClean="0"/>
              <a:t>nasjonalt</a:t>
            </a:r>
          </a:p>
          <a:p>
            <a:r>
              <a:rPr lang="nb-NO" sz="1400" dirty="0" smtClean="0"/>
              <a:t>og </a:t>
            </a:r>
            <a:r>
              <a:rPr lang="nb-NO" sz="1400" dirty="0"/>
              <a:t>internasjonalt</a:t>
            </a:r>
          </a:p>
        </p:txBody>
      </p:sp>
      <p:cxnSp>
        <p:nvCxnSpPr>
          <p:cNvPr id="13" name="Rett pil 12"/>
          <p:cNvCxnSpPr/>
          <p:nvPr/>
        </p:nvCxnSpPr>
        <p:spPr>
          <a:xfrm flipV="1">
            <a:off x="4938716" y="5021011"/>
            <a:ext cx="1657648" cy="28232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kstSylinder 26"/>
          <p:cNvSpPr txBox="1"/>
          <p:nvPr/>
        </p:nvSpPr>
        <p:spPr>
          <a:xfrm>
            <a:off x="2002042" y="1952081"/>
            <a:ext cx="5471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b="1" dirty="0"/>
              <a:t>Produkter, verktøy til bruk i planlegging og bygging av sykehus</a:t>
            </a:r>
          </a:p>
        </p:txBody>
      </p:sp>
      <p:sp>
        <p:nvSpPr>
          <p:cNvPr id="30" name="Pil høyre 29"/>
          <p:cNvSpPr/>
          <p:nvPr/>
        </p:nvSpPr>
        <p:spPr>
          <a:xfrm rot="16200000">
            <a:off x="1567489" y="3951659"/>
            <a:ext cx="550355" cy="27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013"/>
          </a:p>
        </p:txBody>
      </p:sp>
      <p:sp>
        <p:nvSpPr>
          <p:cNvPr id="31" name="Pil høyre 30"/>
          <p:cNvSpPr/>
          <p:nvPr/>
        </p:nvSpPr>
        <p:spPr>
          <a:xfrm rot="16200000">
            <a:off x="2566105" y="3964674"/>
            <a:ext cx="550355" cy="27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013"/>
          </a:p>
        </p:txBody>
      </p:sp>
      <p:sp>
        <p:nvSpPr>
          <p:cNvPr id="32" name="Pil høyre 31"/>
          <p:cNvSpPr/>
          <p:nvPr/>
        </p:nvSpPr>
        <p:spPr>
          <a:xfrm rot="16200000">
            <a:off x="3463471" y="3944773"/>
            <a:ext cx="550355" cy="27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013"/>
          </a:p>
        </p:txBody>
      </p:sp>
      <p:sp>
        <p:nvSpPr>
          <p:cNvPr id="33" name="Pil høyre 32"/>
          <p:cNvSpPr/>
          <p:nvPr/>
        </p:nvSpPr>
        <p:spPr>
          <a:xfrm rot="16200000">
            <a:off x="4360840" y="3951013"/>
            <a:ext cx="550355" cy="27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013"/>
          </a:p>
        </p:txBody>
      </p:sp>
      <p:sp>
        <p:nvSpPr>
          <p:cNvPr id="34" name="Pil høyre 33"/>
          <p:cNvSpPr/>
          <p:nvPr/>
        </p:nvSpPr>
        <p:spPr>
          <a:xfrm rot="16200000">
            <a:off x="5290009" y="3951659"/>
            <a:ext cx="550355" cy="27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013"/>
          </a:p>
        </p:txBody>
      </p:sp>
      <p:sp>
        <p:nvSpPr>
          <p:cNvPr id="35" name="Pil høyre 34"/>
          <p:cNvSpPr/>
          <p:nvPr/>
        </p:nvSpPr>
        <p:spPr>
          <a:xfrm rot="16200000">
            <a:off x="6352100" y="3951659"/>
            <a:ext cx="550355" cy="27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013"/>
          </a:p>
        </p:txBody>
      </p:sp>
      <p:sp>
        <p:nvSpPr>
          <p:cNvPr id="18" name="Tittel 1"/>
          <p:cNvSpPr txBox="1">
            <a:spLocks/>
          </p:cNvSpPr>
          <p:nvPr/>
        </p:nvSpPr>
        <p:spPr>
          <a:xfrm>
            <a:off x="1485900" y="822655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3300" dirty="0">
                <a:solidFill>
                  <a:schemeClr val="tx2"/>
                </a:solidFill>
              </a:rPr>
              <a:t>Fellesoppgaver og avhengigheter mellom dem</a:t>
            </a:r>
          </a:p>
        </p:txBody>
      </p:sp>
    </p:spTree>
    <p:extLst>
      <p:ext uri="{BB962C8B-B14F-4D97-AF65-F5344CB8AC3E}">
        <p14:creationId xmlns:p14="http://schemas.microsoft.com/office/powerpoint/2010/main" val="108626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10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8665" y="604208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nb-NO" sz="3600" dirty="0" smtClean="0"/>
              <a:t>Utviklingsoppgaver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8665" y="1598381"/>
            <a:ext cx="8417916" cy="4239666"/>
          </a:xfrm>
        </p:spPr>
        <p:txBody>
          <a:bodyPr>
            <a:noAutofit/>
          </a:bodyPr>
          <a:lstStyle/>
          <a:p>
            <a:r>
              <a:rPr lang="nb-NO" sz="2400" dirty="0" smtClean="0"/>
              <a:t>Erfaringsoverføring </a:t>
            </a:r>
            <a:r>
              <a:rPr lang="nb-NO" sz="2400" dirty="0"/>
              <a:t>og </a:t>
            </a:r>
            <a:r>
              <a:rPr lang="nb-NO" sz="2400" dirty="0" smtClean="0"/>
              <a:t>evaluering</a:t>
            </a:r>
            <a:endParaRPr lang="nb-NO" sz="2400" dirty="0"/>
          </a:p>
          <a:p>
            <a:r>
              <a:rPr lang="nb-NO" sz="2400" dirty="0"/>
              <a:t>Standardisering</a:t>
            </a:r>
          </a:p>
          <a:p>
            <a:r>
              <a:rPr lang="nb-NO" sz="2400" dirty="0" smtClean="0"/>
              <a:t>Veiledere </a:t>
            </a:r>
            <a:r>
              <a:rPr lang="nb-NO" sz="2400" dirty="0"/>
              <a:t>for tidligfaseplanlegging</a:t>
            </a:r>
          </a:p>
          <a:p>
            <a:r>
              <a:rPr lang="nb-NO" sz="2400" dirty="0" smtClean="0"/>
              <a:t>Videre utvikling </a:t>
            </a:r>
            <a:r>
              <a:rPr lang="nb-NO" sz="2400" dirty="0"/>
              <a:t>av </a:t>
            </a:r>
            <a:r>
              <a:rPr lang="nb-NO" sz="2400" dirty="0" smtClean="0"/>
              <a:t>framskrivingsmodellen</a:t>
            </a:r>
          </a:p>
          <a:p>
            <a:r>
              <a:rPr lang="nb-NO" sz="2400" b="1" u="sng" dirty="0" smtClean="0"/>
              <a:t>Videre </a:t>
            </a:r>
            <a:r>
              <a:rPr lang="nb-NO" sz="2400" b="1" u="sng" dirty="0"/>
              <a:t>utvikling av klassifikasjonssystemet</a:t>
            </a:r>
          </a:p>
          <a:p>
            <a:r>
              <a:rPr lang="nb-NO" sz="2400" dirty="0" smtClean="0"/>
              <a:t>Kunnskapskilder, kunnskapsdatabase</a:t>
            </a:r>
          </a:p>
          <a:p>
            <a:r>
              <a:rPr lang="nb-NO" sz="2400" dirty="0"/>
              <a:t>Prosjektstyringssystem, prosjektstyringsverktøy, støttesystemer</a:t>
            </a:r>
          </a:p>
          <a:p>
            <a:r>
              <a:rPr lang="nb-NO" sz="2400" dirty="0" smtClean="0"/>
              <a:t>Utvikling av digitale modeller for prosjektstyring, kommunikasjon</a:t>
            </a:r>
            <a:endParaRPr lang="nb-NO" sz="2400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809" y="5176388"/>
            <a:ext cx="2962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4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dirty="0" smtClean="0"/>
              <a:t>Videre utvikling av klassifikasjonssystemet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902125"/>
            <a:ext cx="8229600" cy="4525963"/>
          </a:xfrm>
        </p:spPr>
        <p:txBody>
          <a:bodyPr/>
          <a:lstStyle/>
          <a:p>
            <a:r>
              <a:rPr lang="nb-NO" dirty="0" smtClean="0"/>
              <a:t>Alle HF skal kartlegge og klassifisere areal </a:t>
            </a:r>
          </a:p>
          <a:p>
            <a:r>
              <a:rPr lang="nb-NO" dirty="0" smtClean="0"/>
              <a:t>Databasen for klassifisert areal over til Sykehusbygg</a:t>
            </a:r>
          </a:p>
          <a:p>
            <a:r>
              <a:rPr lang="nb-NO" dirty="0" smtClean="0"/>
              <a:t>Fra kartlegging og database til aktiv bruk av data</a:t>
            </a:r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766" y="5228056"/>
            <a:ext cx="5019675" cy="904875"/>
          </a:xfrm>
          <a:prstGeom prst="rect">
            <a:avLst/>
          </a:prstGeom>
        </p:spPr>
      </p:pic>
      <p:sp>
        <p:nvSpPr>
          <p:cNvPr id="5" name="TekstSylinder 4"/>
          <p:cNvSpPr txBox="1"/>
          <p:nvPr/>
        </p:nvSpPr>
        <p:spPr>
          <a:xfrm>
            <a:off x="2751826" y="4839419"/>
            <a:ext cx="31784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>
                <a:hlinkClick r:id="rId3"/>
              </a:rPr>
              <a:t>www.klassifikasjonssystemet.no</a:t>
            </a:r>
            <a:endParaRPr lang="nb-NO" dirty="0" smtClean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3969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b-NO" dirty="0" smtClean="0"/>
              <a:t>Andre utviklingsoppgaver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199" y="1600200"/>
            <a:ext cx="8462513" cy="4525963"/>
          </a:xfrm>
        </p:spPr>
        <p:txBody>
          <a:bodyPr>
            <a:normAutofit fontScale="70000" lnSpcReduction="20000"/>
          </a:bodyPr>
          <a:lstStyle/>
          <a:p>
            <a:r>
              <a:rPr lang="nb-NO" dirty="0"/>
              <a:t>Etablere kravdokument vedr. miljø og klimatiltak</a:t>
            </a:r>
          </a:p>
          <a:p>
            <a:r>
              <a:rPr lang="nb-NO" dirty="0"/>
              <a:t>Etablere og videreutvikle verktøy for tilstandsgrad</a:t>
            </a:r>
          </a:p>
          <a:p>
            <a:r>
              <a:rPr lang="nb-NO" dirty="0"/>
              <a:t>Sammenligning </a:t>
            </a:r>
            <a:r>
              <a:rPr lang="nb-NO" dirty="0" err="1"/>
              <a:t>byggekostnader</a:t>
            </a:r>
            <a:r>
              <a:rPr lang="nb-NO" dirty="0"/>
              <a:t> Norge - Danmark</a:t>
            </a:r>
          </a:p>
          <a:p>
            <a:r>
              <a:rPr lang="nb-NO" dirty="0" smtClean="0"/>
              <a:t>Bruk av BIM i alle planfaser</a:t>
            </a:r>
            <a:endParaRPr lang="nb-NO" dirty="0"/>
          </a:p>
          <a:p>
            <a:r>
              <a:rPr lang="nb-NO" dirty="0" smtClean="0"/>
              <a:t>Modeller </a:t>
            </a:r>
            <a:r>
              <a:rPr lang="nb-NO" dirty="0"/>
              <a:t>for </a:t>
            </a:r>
            <a:r>
              <a:rPr lang="nb-NO" dirty="0" smtClean="0"/>
              <a:t>investeringskostnader, driftskostnader </a:t>
            </a:r>
            <a:r>
              <a:rPr lang="nb-NO" dirty="0"/>
              <a:t>og beregning av bærekraft</a:t>
            </a:r>
          </a:p>
          <a:p>
            <a:r>
              <a:rPr lang="nb-NO" dirty="0" smtClean="0"/>
              <a:t>Hygiene og bygg</a:t>
            </a:r>
          </a:p>
          <a:p>
            <a:r>
              <a:rPr lang="nb-NO" dirty="0" smtClean="0"/>
              <a:t>Sykehuslogistikk</a:t>
            </a:r>
          </a:p>
          <a:p>
            <a:r>
              <a:rPr lang="nb-NO" dirty="0" smtClean="0"/>
              <a:t>Bygg for psykisk helse</a:t>
            </a:r>
          </a:p>
          <a:p>
            <a:r>
              <a:rPr lang="nb-NO" dirty="0" smtClean="0"/>
              <a:t>OU </a:t>
            </a:r>
            <a:r>
              <a:rPr lang="nb-NO" dirty="0"/>
              <a:t>i </a:t>
            </a:r>
            <a:r>
              <a:rPr lang="nb-NO" dirty="0" smtClean="0"/>
              <a:t>byggeprosjekter</a:t>
            </a:r>
          </a:p>
          <a:p>
            <a:r>
              <a:rPr lang="nb-NO" dirty="0" smtClean="0"/>
              <a:t>Lys </a:t>
            </a:r>
            <a:r>
              <a:rPr lang="nb-NO" dirty="0"/>
              <a:t>og </a:t>
            </a:r>
            <a:r>
              <a:rPr lang="nb-NO" dirty="0" smtClean="0"/>
              <a:t>lyd</a:t>
            </a:r>
          </a:p>
          <a:p>
            <a:r>
              <a:rPr lang="nb-NO" dirty="0" smtClean="0"/>
              <a:t>Utvikling </a:t>
            </a:r>
            <a:r>
              <a:rPr lang="nb-NO" dirty="0"/>
              <a:t>av «ompakkingsmodell</a:t>
            </a:r>
            <a:r>
              <a:rPr lang="nb-NO" dirty="0" smtClean="0"/>
              <a:t>»</a:t>
            </a:r>
          </a:p>
          <a:p>
            <a:r>
              <a:rPr lang="nb-NO" dirty="0" smtClean="0"/>
              <a:t>Brukernes helsevesen – uttrykt i bygningsmessige løsninger</a:t>
            </a:r>
          </a:p>
          <a:p>
            <a:endParaRPr lang="nb-NO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829" y="3650053"/>
            <a:ext cx="1968810" cy="139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0913" y="1370170"/>
            <a:ext cx="1525461" cy="152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5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b-NO" dirty="0" smtClean="0"/>
              <a:t>Oppdraget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 smtClean="0"/>
              <a:t>«Sykehusbygg HF skal utføre tjenester knyttet til </a:t>
            </a:r>
            <a:r>
              <a:rPr lang="nb-NO" b="1" dirty="0" smtClean="0"/>
              <a:t>utvikling, planlegging og gjennomføring </a:t>
            </a:r>
            <a:r>
              <a:rPr lang="nb-NO" dirty="0" smtClean="0"/>
              <a:t>av byggeprosjekter, og tjenester innenfor eiendomsområdet som det er gevinster ved  utføre felle</a:t>
            </a:r>
            <a:r>
              <a:rPr lang="nb-NO" dirty="0"/>
              <a:t>s herunder;</a:t>
            </a:r>
          </a:p>
          <a:p>
            <a:r>
              <a:rPr lang="nb-NO" b="1" dirty="0" smtClean="0"/>
              <a:t>Utvikling og forvaltning av kunnskap, metoder og verktøy </a:t>
            </a:r>
            <a:r>
              <a:rPr lang="nb-NO" dirty="0" smtClean="0"/>
              <a:t>for bygg og eiendomsrelatert sykehusplanlegging» </a:t>
            </a:r>
          </a:p>
        </p:txBody>
      </p:sp>
    </p:spTree>
    <p:extLst>
      <p:ext uri="{BB962C8B-B14F-4D97-AF65-F5344CB8AC3E}">
        <p14:creationId xmlns:p14="http://schemas.microsoft.com/office/powerpoint/2010/main" val="403639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384309" cy="1143000"/>
          </a:xfrm>
        </p:spPr>
        <p:txBody>
          <a:bodyPr>
            <a:normAutofit/>
          </a:bodyPr>
          <a:lstStyle/>
          <a:p>
            <a:r>
              <a:rPr lang="nb-NO" dirty="0" smtClean="0">
                <a:solidFill>
                  <a:schemeClr val="bg1"/>
                </a:solidFill>
              </a:rPr>
              <a:t>Innovasjon ….</a:t>
            </a:r>
            <a:endParaRPr lang="nb-NO" dirty="0">
              <a:solidFill>
                <a:schemeClr val="bg1"/>
              </a:solidFill>
            </a:endParaRPr>
          </a:p>
        </p:txBody>
      </p:sp>
      <p:sp>
        <p:nvSpPr>
          <p:cNvPr id="5" name="TekstSylinder 4"/>
          <p:cNvSpPr txBox="1"/>
          <p:nvPr/>
        </p:nvSpPr>
        <p:spPr>
          <a:xfrm>
            <a:off x="302491" y="5572964"/>
            <a:ext cx="8539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/>
              <a:buChar char="•"/>
            </a:pPr>
            <a:r>
              <a:rPr lang="nb-NO" sz="3200" b="1" dirty="0">
                <a:solidFill>
                  <a:prstClr val="white"/>
                </a:solidFill>
              </a:rPr>
              <a:t>Hvordan involvere brukere i å skape pasientens helsetjeneste i </a:t>
            </a:r>
            <a:r>
              <a:rPr lang="nb-NO" sz="3200" b="1" dirty="0" smtClean="0">
                <a:solidFill>
                  <a:prstClr val="white"/>
                </a:solidFill>
              </a:rPr>
              <a:t>neste prosjekt?</a:t>
            </a:r>
            <a:endParaRPr lang="nb-NO" sz="3200" b="1" dirty="0">
              <a:solidFill>
                <a:prstClr val="white"/>
              </a:solidFill>
            </a:endParaRPr>
          </a:p>
        </p:txBody>
      </p:sp>
      <p:sp>
        <p:nvSpPr>
          <p:cNvPr id="7" name="TekstSylinder 6"/>
          <p:cNvSpPr txBox="1"/>
          <p:nvPr/>
        </p:nvSpPr>
        <p:spPr>
          <a:xfrm>
            <a:off x="5634182" y="256165"/>
            <a:ext cx="41471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>
                <a:solidFill>
                  <a:schemeClr val="bg1"/>
                </a:solidFill>
              </a:rPr>
              <a:t>To utsagn fra helseminister </a:t>
            </a:r>
            <a:r>
              <a:rPr lang="nb-NO" b="1" dirty="0" smtClean="0">
                <a:solidFill>
                  <a:schemeClr val="bg1"/>
                </a:solidFill>
              </a:rPr>
              <a:t>Høie: </a:t>
            </a:r>
            <a:endParaRPr lang="nb-NO" b="1" dirty="0">
              <a:solidFill>
                <a:schemeClr val="bg1"/>
              </a:solidFill>
            </a:endParaRPr>
          </a:p>
          <a:p>
            <a:pPr lvl="1"/>
            <a:r>
              <a:rPr lang="nb-NO" b="1" dirty="0">
                <a:solidFill>
                  <a:schemeClr val="bg1"/>
                </a:solidFill>
              </a:rPr>
              <a:t>Pasientens helsetjeneste</a:t>
            </a:r>
          </a:p>
          <a:p>
            <a:pPr lvl="1"/>
            <a:r>
              <a:rPr lang="nb-NO" b="1" dirty="0">
                <a:solidFill>
                  <a:schemeClr val="bg1"/>
                </a:solidFill>
              </a:rPr>
              <a:t>Ingenting om meg uten meg</a:t>
            </a:r>
          </a:p>
        </p:txBody>
      </p:sp>
      <p:sp>
        <p:nvSpPr>
          <p:cNvPr id="6" name="TekstSylinder 5"/>
          <p:cNvSpPr txBox="1"/>
          <p:nvPr/>
        </p:nvSpPr>
        <p:spPr>
          <a:xfrm rot="20149053">
            <a:off x="194913" y="3063158"/>
            <a:ext cx="8132804" cy="46166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nb-NO" sz="2400" dirty="0" smtClean="0"/>
              <a:t>Hvilke andre utviklingsoppgaver er viktige ut fra ditt perspektiv?</a:t>
            </a:r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236559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8665" y="604208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nb-NO" sz="3600" dirty="0" smtClean="0"/>
              <a:t>Utviklingsoppgaver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8665" y="1598381"/>
            <a:ext cx="8417916" cy="4239666"/>
          </a:xfrm>
        </p:spPr>
        <p:txBody>
          <a:bodyPr>
            <a:noAutofit/>
          </a:bodyPr>
          <a:lstStyle/>
          <a:p>
            <a:r>
              <a:rPr lang="nb-NO" sz="2400" dirty="0" smtClean="0"/>
              <a:t>Erfaringsoverføring </a:t>
            </a:r>
            <a:r>
              <a:rPr lang="nb-NO" sz="2400" dirty="0"/>
              <a:t>og </a:t>
            </a:r>
            <a:r>
              <a:rPr lang="nb-NO" sz="2400" dirty="0" smtClean="0"/>
              <a:t>evaluering</a:t>
            </a:r>
            <a:endParaRPr lang="nb-NO" sz="2400" dirty="0"/>
          </a:p>
          <a:p>
            <a:r>
              <a:rPr lang="nb-NO" sz="2400" dirty="0"/>
              <a:t>Standardisering</a:t>
            </a:r>
          </a:p>
          <a:p>
            <a:r>
              <a:rPr lang="nb-NO" sz="2400" dirty="0" smtClean="0"/>
              <a:t>Veiledere </a:t>
            </a:r>
            <a:r>
              <a:rPr lang="nb-NO" sz="2400" dirty="0"/>
              <a:t>for tidligfaseplanlegging</a:t>
            </a:r>
          </a:p>
          <a:p>
            <a:r>
              <a:rPr lang="nb-NO" sz="2400" dirty="0" smtClean="0"/>
              <a:t>Videre utvikling </a:t>
            </a:r>
            <a:r>
              <a:rPr lang="nb-NO" sz="2400" dirty="0"/>
              <a:t>av </a:t>
            </a:r>
            <a:r>
              <a:rPr lang="nb-NO" sz="2400" dirty="0" smtClean="0"/>
              <a:t>framskrivingsmodellen</a:t>
            </a:r>
          </a:p>
          <a:p>
            <a:r>
              <a:rPr lang="nb-NO" sz="2400" dirty="0" smtClean="0"/>
              <a:t>Videre </a:t>
            </a:r>
            <a:r>
              <a:rPr lang="nb-NO" sz="2400" dirty="0"/>
              <a:t>utvikling av klassifikasjonssystemet</a:t>
            </a:r>
          </a:p>
          <a:p>
            <a:r>
              <a:rPr lang="nb-NO" sz="2400" b="1" u="sng" dirty="0" smtClean="0"/>
              <a:t>Kunnskapskilder, kunnskapsdatabase</a:t>
            </a:r>
          </a:p>
          <a:p>
            <a:r>
              <a:rPr lang="nb-NO" sz="2400" dirty="0"/>
              <a:t>Prosjektstyringssystem, prosjektstyringsverktøy, støttesystemer</a:t>
            </a:r>
          </a:p>
          <a:p>
            <a:r>
              <a:rPr lang="nb-NO" sz="2400" dirty="0" smtClean="0"/>
              <a:t>Utvikling av digitale modeller for prosjektstyring, kommunikasjon</a:t>
            </a:r>
            <a:endParaRPr lang="nb-NO" sz="2400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809" y="5176388"/>
            <a:ext cx="2962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6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Kunnskapsutvikling og læring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sz="2000" dirty="0" smtClean="0"/>
              <a:t>Det er lite systematisk innhenting av kunnskap fra sykehusprosjekter</a:t>
            </a:r>
          </a:p>
          <a:p>
            <a:r>
              <a:rPr lang="nb-NO" sz="2000" dirty="0" smtClean="0"/>
              <a:t>Det er sporadisk og tilfeldig formidling og utveksling av kunnskapen</a:t>
            </a:r>
          </a:p>
          <a:p>
            <a:r>
              <a:rPr lang="nb-NO" sz="2000" dirty="0" smtClean="0"/>
              <a:t>Nye sykehusprosjekter starter på 0</a:t>
            </a:r>
          </a:p>
          <a:p>
            <a:r>
              <a:rPr lang="nb-NO" sz="2000" dirty="0" smtClean="0"/>
              <a:t>Nye prosjektorganisasjoner opprettes</a:t>
            </a:r>
          </a:p>
          <a:p>
            <a:r>
              <a:rPr lang="nb-NO" sz="2000" dirty="0" smtClean="0"/>
              <a:t>Risiko for å ta </a:t>
            </a:r>
            <a:r>
              <a:rPr lang="nb-NO" sz="2000" dirty="0" err="1" smtClean="0"/>
              <a:t>ibruk</a:t>
            </a:r>
            <a:r>
              <a:rPr lang="nb-NO" sz="2000" dirty="0" smtClean="0"/>
              <a:t> dimensjoneringsgrunnlag og løsninger som har negativ innvirkning på kvalitet og drift av helsetjenester</a:t>
            </a:r>
            <a:endParaRPr lang="nb-NO" sz="2000" dirty="0"/>
          </a:p>
        </p:txBody>
      </p:sp>
      <p:pic>
        <p:nvPicPr>
          <p:cNvPr id="4" name="irc_mi" descr="http://blog.commlabindia.com/wp-content/uploads/2011/08/evaluating-the-effectiveness-of-elearning1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578" y="4123923"/>
            <a:ext cx="3131820" cy="16344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820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b-NO" dirty="0"/>
              <a:t>Kunnskapskilder, </a:t>
            </a:r>
            <a:r>
              <a:rPr lang="nb-NO" dirty="0" smtClean="0"/>
              <a:t>kunnskapsbase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Strukturering og tilgjengeliggjøring av kunnskap</a:t>
            </a:r>
          </a:p>
          <a:p>
            <a:r>
              <a:rPr lang="nb-NO" dirty="0" smtClean="0"/>
              <a:t>Formidling av kunnskap</a:t>
            </a:r>
          </a:p>
          <a:p>
            <a:r>
              <a:rPr lang="nb-NO" dirty="0" smtClean="0"/>
              <a:t>Web side</a:t>
            </a:r>
            <a:endParaRPr lang="nb-NO" dirty="0"/>
          </a:p>
        </p:txBody>
      </p:sp>
      <p:pic>
        <p:nvPicPr>
          <p:cNvPr id="4" name="Picture 7" descr="http://ts3.mm.bing.net/images/thumbnail.aspx?q=4830387038389506&amp;id=813c350156098f35d86f0249010eb6a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487" y="3335338"/>
            <a:ext cx="192405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26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67751" y="800849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nb-NO" sz="3200" dirty="0" smtClean="0"/>
              <a:t>Kunnskapsbase; </a:t>
            </a:r>
            <a:br>
              <a:rPr lang="nb-NO" sz="3200" dirty="0" smtClean="0"/>
            </a:br>
            <a:r>
              <a:rPr lang="nb-NO" sz="3200" dirty="0" smtClean="0"/>
              <a:t>Utgangspunkt i «Plan- og byggeprosessen»</a:t>
            </a:r>
            <a:endParaRPr lang="nb-NO" sz="3200" dirty="0"/>
          </a:p>
        </p:txBody>
      </p:sp>
      <p:pic>
        <p:nvPicPr>
          <p:cNvPr id="3" name="Bil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465" y="2287985"/>
            <a:ext cx="7184782" cy="31834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796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/>
          <p:cNvSpPr txBox="1"/>
          <p:nvPr/>
        </p:nvSpPr>
        <p:spPr>
          <a:xfrm>
            <a:off x="375956" y="871488"/>
            <a:ext cx="8272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600" dirty="0" smtClean="0">
                <a:solidFill>
                  <a:srgbClr val="245794"/>
                </a:solidFill>
              </a:rPr>
              <a:t>Hvordan bygge og finne kunnskap?</a:t>
            </a:r>
            <a:endParaRPr lang="nb-NO" sz="3600" dirty="0">
              <a:solidFill>
                <a:srgbClr val="245794"/>
              </a:solidFill>
            </a:endParaRPr>
          </a:p>
        </p:txBody>
      </p:sp>
      <p:sp>
        <p:nvSpPr>
          <p:cNvPr id="3" name="Rektangel 2"/>
          <p:cNvSpPr/>
          <p:nvPr/>
        </p:nvSpPr>
        <p:spPr>
          <a:xfrm>
            <a:off x="2810656" y="2923082"/>
            <a:ext cx="2818151" cy="7570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TekstSylinder 3"/>
          <p:cNvSpPr txBox="1"/>
          <p:nvPr/>
        </p:nvSpPr>
        <p:spPr>
          <a:xfrm>
            <a:off x="375956" y="1668293"/>
            <a:ext cx="853944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dirty="0" smtClean="0">
                <a:solidFill>
                  <a:schemeClr val="accent1"/>
                </a:solidFill>
              </a:rPr>
              <a:t>Hvilken kunnskap er av stor betydning for planlegging, bygging </a:t>
            </a:r>
          </a:p>
          <a:p>
            <a:r>
              <a:rPr lang="nb-NO" sz="2400" dirty="0">
                <a:solidFill>
                  <a:schemeClr val="accent1"/>
                </a:solidFill>
              </a:rPr>
              <a:t>o</a:t>
            </a:r>
            <a:r>
              <a:rPr lang="nb-NO" sz="2400" dirty="0" smtClean="0">
                <a:solidFill>
                  <a:schemeClr val="accent1"/>
                </a:solidFill>
              </a:rPr>
              <a:t>g drift av sykehus?</a:t>
            </a:r>
          </a:p>
          <a:p>
            <a:endParaRPr lang="nb-NO" sz="2400" dirty="0">
              <a:solidFill>
                <a:schemeClr val="accent1"/>
              </a:solidFill>
            </a:endParaRPr>
          </a:p>
          <a:p>
            <a:r>
              <a:rPr lang="nb-NO" sz="2400" dirty="0" smtClean="0">
                <a:solidFill>
                  <a:schemeClr val="accent1"/>
                </a:solidFill>
              </a:rPr>
              <a:t>Hvilke metoder skal man benytte for å innhente ny kunnskap? </a:t>
            </a:r>
          </a:p>
          <a:p>
            <a:endParaRPr lang="nb-NO" sz="2400" dirty="0">
              <a:solidFill>
                <a:schemeClr val="accent1"/>
              </a:solidFill>
            </a:endParaRPr>
          </a:p>
          <a:p>
            <a:r>
              <a:rPr lang="nb-NO" sz="2400" dirty="0" smtClean="0">
                <a:solidFill>
                  <a:schemeClr val="accent1"/>
                </a:solidFill>
              </a:rPr>
              <a:t>Hvor og på hvilken måte ønsker du å finne </a:t>
            </a:r>
          </a:p>
          <a:p>
            <a:r>
              <a:rPr lang="nb-NO" sz="2400" dirty="0" smtClean="0">
                <a:solidFill>
                  <a:schemeClr val="accent1"/>
                </a:solidFill>
              </a:rPr>
              <a:t>kunnskapen?</a:t>
            </a:r>
          </a:p>
          <a:p>
            <a:endParaRPr lang="nb-NO" sz="2400" dirty="0">
              <a:solidFill>
                <a:schemeClr val="accent1"/>
              </a:solidFill>
            </a:endParaRPr>
          </a:p>
          <a:p>
            <a:endParaRPr lang="nb-NO" sz="2400" dirty="0" smtClean="0">
              <a:solidFill>
                <a:schemeClr val="accent1"/>
              </a:solidFill>
            </a:endParaRPr>
          </a:p>
          <a:p>
            <a:endParaRPr lang="nb-NO" sz="2400" dirty="0">
              <a:solidFill>
                <a:schemeClr val="accent1"/>
              </a:solidFill>
            </a:endParaRPr>
          </a:p>
          <a:p>
            <a:endParaRPr lang="nb-NO" sz="2400" dirty="0">
              <a:solidFill>
                <a:schemeClr val="accent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b-NO" sz="2400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2400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sz="2400" dirty="0" smtClean="0">
              <a:solidFill>
                <a:schemeClr val="accent1"/>
              </a:solidFill>
            </a:endParaRPr>
          </a:p>
          <a:p>
            <a:endParaRPr lang="nb-NO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500" y="4658216"/>
            <a:ext cx="2519307" cy="173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3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Overordnede krav til Sykehusbygg</a:t>
            </a:r>
            <a:endParaRPr lang="nb-NO" sz="1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b-NO" dirty="0" smtClean="0"/>
              <a:t>Sykehusbygg HF skal sikre større grad av </a:t>
            </a:r>
            <a:r>
              <a:rPr lang="nb-NO" b="1" dirty="0" smtClean="0"/>
              <a:t>standardisering</a:t>
            </a:r>
            <a:r>
              <a:rPr lang="nb-NO" dirty="0" smtClean="0"/>
              <a:t> av nye sykehusbygg ved </a:t>
            </a:r>
            <a:r>
              <a:rPr lang="nb-NO" b="1" dirty="0" smtClean="0"/>
              <a:t>erfaringsoverføring</a:t>
            </a:r>
            <a:r>
              <a:rPr lang="nb-NO" dirty="0" smtClean="0"/>
              <a:t> og </a:t>
            </a:r>
            <a:r>
              <a:rPr lang="nb-NO" b="1" dirty="0" smtClean="0"/>
              <a:t>gjenbruk av planleggingsgrunnlag</a:t>
            </a:r>
            <a:r>
              <a:rPr lang="nb-NO" dirty="0" smtClean="0"/>
              <a:t> fra tidligere prosjekter</a:t>
            </a:r>
          </a:p>
          <a:p>
            <a:endParaRPr lang="nb-NO" dirty="0" smtClean="0"/>
          </a:p>
          <a:p>
            <a:r>
              <a:rPr lang="nb-NO" dirty="0" smtClean="0"/>
              <a:t>Sykehusbygg HF skal ivareta </a:t>
            </a:r>
            <a:r>
              <a:rPr lang="nb-NO" b="1" dirty="0" smtClean="0"/>
              <a:t>nasjonal database for sykehusarealer</a:t>
            </a:r>
            <a:r>
              <a:rPr lang="nb-NO" dirty="0" smtClean="0"/>
              <a:t> og utarbeide en </a:t>
            </a:r>
            <a:r>
              <a:rPr lang="nb-NO" b="1" dirty="0" smtClean="0"/>
              <a:t>samlet oversikt</a:t>
            </a:r>
            <a:r>
              <a:rPr lang="nb-NO" dirty="0" smtClean="0"/>
              <a:t> over klassifiserte sykehusarealer i løpet av 2015</a:t>
            </a: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8474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Overordnede krav til Sykehusbygg</a:t>
            </a:r>
            <a:endParaRPr lang="nb-NO" sz="1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Sykehusbygg HF skal videreutvikle og vedlikeholde metodikk for </a:t>
            </a:r>
            <a:r>
              <a:rPr lang="nb-NO" b="1" dirty="0" smtClean="0"/>
              <a:t>framskrivinger, veiledere og evaluering av sykehusprosjekter</a:t>
            </a:r>
            <a:r>
              <a:rPr lang="nb-NO" dirty="0" smtClean="0"/>
              <a:t> og etablere nødvendig verktøy som viser </a:t>
            </a:r>
            <a:r>
              <a:rPr lang="nb-NO" b="1" dirty="0" smtClean="0"/>
              <a:t>tilstandsgrad</a:t>
            </a:r>
            <a:r>
              <a:rPr lang="nb-NO" dirty="0" smtClean="0"/>
              <a:t> ved norske sykehus</a:t>
            </a:r>
          </a:p>
          <a:p>
            <a:endParaRPr lang="nb-NO" dirty="0" smtClean="0"/>
          </a:p>
        </p:txBody>
      </p:sp>
    </p:spTree>
    <p:extLst>
      <p:ext uri="{BB962C8B-B14F-4D97-AF65-F5344CB8AC3E}">
        <p14:creationId xmlns:p14="http://schemas.microsoft.com/office/powerpoint/2010/main" val="84084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462513" cy="1143000"/>
          </a:xfrm>
        </p:spPr>
        <p:txBody>
          <a:bodyPr>
            <a:noAutofit/>
          </a:bodyPr>
          <a:lstStyle/>
          <a:p>
            <a:pPr algn="ctr"/>
            <a:r>
              <a:rPr lang="nb-NO" sz="3600" dirty="0" smtClean="0"/>
              <a:t>Overføring av oppgaver fra Kompetansenettverk for sykehusplanlegging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738222"/>
            <a:ext cx="8229600" cy="4525963"/>
          </a:xfrm>
        </p:spPr>
        <p:txBody>
          <a:bodyPr/>
          <a:lstStyle/>
          <a:p>
            <a:r>
              <a:rPr lang="nb-NO" dirty="0" smtClean="0"/>
              <a:t>Forvaltning og eierskap av </a:t>
            </a:r>
            <a:r>
              <a:rPr lang="nb-NO" dirty="0" err="1" smtClean="0"/>
              <a:t>byggveiledere</a:t>
            </a:r>
            <a:r>
              <a:rPr lang="nb-NO" dirty="0" smtClean="0"/>
              <a:t>, planleggingsverktøy og nettsteder overføres til Sykehusbygg HF</a:t>
            </a:r>
            <a:endParaRPr lang="nb-NO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705" y="3369085"/>
            <a:ext cx="4377041" cy="289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6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b-NO" dirty="0" smtClean="0"/>
              <a:t>Sykehusbyggs tre enheter</a:t>
            </a:r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015" y="4161076"/>
            <a:ext cx="3174521" cy="23808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Bild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806" y="1417638"/>
            <a:ext cx="3051194" cy="228839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2580" y="1417638"/>
            <a:ext cx="3051194" cy="228839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Pil høyre 6"/>
          <p:cNvSpPr/>
          <p:nvPr/>
        </p:nvSpPr>
        <p:spPr>
          <a:xfrm>
            <a:off x="1380226" y="2898475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Pil høyre 7"/>
          <p:cNvSpPr/>
          <p:nvPr/>
        </p:nvSpPr>
        <p:spPr>
          <a:xfrm>
            <a:off x="2513910" y="2898475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il høyre 8"/>
          <p:cNvSpPr/>
          <p:nvPr/>
        </p:nvSpPr>
        <p:spPr>
          <a:xfrm>
            <a:off x="3671230" y="2898475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il høyre 9"/>
          <p:cNvSpPr/>
          <p:nvPr/>
        </p:nvSpPr>
        <p:spPr>
          <a:xfrm>
            <a:off x="4828550" y="2898475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Pil høyre 10"/>
          <p:cNvSpPr/>
          <p:nvPr/>
        </p:nvSpPr>
        <p:spPr>
          <a:xfrm>
            <a:off x="5947538" y="2898475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Pil høyre 11"/>
          <p:cNvSpPr/>
          <p:nvPr/>
        </p:nvSpPr>
        <p:spPr>
          <a:xfrm>
            <a:off x="7066526" y="2907101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Pil ned 12"/>
          <p:cNvSpPr/>
          <p:nvPr/>
        </p:nvSpPr>
        <p:spPr>
          <a:xfrm>
            <a:off x="3547238" y="3706034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Pil ned 14"/>
          <p:cNvSpPr/>
          <p:nvPr/>
        </p:nvSpPr>
        <p:spPr>
          <a:xfrm>
            <a:off x="4844330" y="3706034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Pil ned 15"/>
          <p:cNvSpPr/>
          <p:nvPr/>
        </p:nvSpPr>
        <p:spPr>
          <a:xfrm rot="10800000">
            <a:off x="4172450" y="3671872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Pil ned 16"/>
          <p:cNvSpPr/>
          <p:nvPr/>
        </p:nvSpPr>
        <p:spPr>
          <a:xfrm rot="10800000">
            <a:off x="5516210" y="3640167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9" name="Bild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263" y="2836052"/>
            <a:ext cx="1508445" cy="112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8665" y="604208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nb-NO" sz="3600" dirty="0" smtClean="0"/>
              <a:t>Utviklingsoppgaver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8665" y="1598381"/>
            <a:ext cx="8417916" cy="4239666"/>
          </a:xfrm>
        </p:spPr>
        <p:txBody>
          <a:bodyPr>
            <a:noAutofit/>
          </a:bodyPr>
          <a:lstStyle/>
          <a:p>
            <a:r>
              <a:rPr lang="nb-NO" sz="2400" dirty="0" smtClean="0"/>
              <a:t>Erfaringsoverføring </a:t>
            </a:r>
            <a:r>
              <a:rPr lang="nb-NO" sz="2400" dirty="0"/>
              <a:t>og </a:t>
            </a:r>
            <a:r>
              <a:rPr lang="nb-NO" sz="2400" dirty="0" smtClean="0"/>
              <a:t>evaluering</a:t>
            </a:r>
            <a:endParaRPr lang="nb-NO" sz="2400" dirty="0"/>
          </a:p>
          <a:p>
            <a:r>
              <a:rPr lang="nb-NO" sz="2400" dirty="0"/>
              <a:t>Standardisering</a:t>
            </a:r>
          </a:p>
          <a:p>
            <a:r>
              <a:rPr lang="nb-NO" sz="2400" dirty="0" smtClean="0"/>
              <a:t>Veiledere </a:t>
            </a:r>
            <a:r>
              <a:rPr lang="nb-NO" sz="2400" dirty="0"/>
              <a:t>for tidligfaseplanlegging</a:t>
            </a:r>
          </a:p>
          <a:p>
            <a:r>
              <a:rPr lang="nb-NO" sz="2400" dirty="0" smtClean="0"/>
              <a:t>Videre utvikling </a:t>
            </a:r>
            <a:r>
              <a:rPr lang="nb-NO" sz="2400" dirty="0"/>
              <a:t>av </a:t>
            </a:r>
            <a:r>
              <a:rPr lang="nb-NO" sz="2400" dirty="0" smtClean="0"/>
              <a:t>framskrivingsmodellen</a:t>
            </a:r>
          </a:p>
          <a:p>
            <a:r>
              <a:rPr lang="nb-NO" sz="2400" dirty="0" smtClean="0"/>
              <a:t>Videre </a:t>
            </a:r>
            <a:r>
              <a:rPr lang="nb-NO" sz="2400" dirty="0"/>
              <a:t>utvikling av klassifikasjonssystemet</a:t>
            </a:r>
          </a:p>
          <a:p>
            <a:r>
              <a:rPr lang="nb-NO" sz="2400" dirty="0" smtClean="0"/>
              <a:t>Kunnskapskilder, kunnskapsdatabase</a:t>
            </a:r>
          </a:p>
          <a:p>
            <a:r>
              <a:rPr lang="nb-NO" sz="2400" dirty="0"/>
              <a:t>Prosjektstyringssystem, prosjektstyringsverktøy, støttesystemer</a:t>
            </a:r>
          </a:p>
          <a:p>
            <a:r>
              <a:rPr lang="nb-NO" sz="2400" dirty="0" smtClean="0"/>
              <a:t>Utvikling av digitale modeller for prosjektstyring, kommunikasjon</a:t>
            </a:r>
            <a:endParaRPr lang="nb-NO" sz="2400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809" y="5176388"/>
            <a:ext cx="2962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00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8665" y="604208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nb-NO" sz="3600" dirty="0" smtClean="0"/>
              <a:t>Utviklingsoppgaver</a:t>
            </a:r>
            <a:endParaRPr lang="nb-NO" sz="360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8665" y="1598381"/>
            <a:ext cx="8417916" cy="4239666"/>
          </a:xfrm>
        </p:spPr>
        <p:txBody>
          <a:bodyPr>
            <a:noAutofit/>
          </a:bodyPr>
          <a:lstStyle/>
          <a:p>
            <a:r>
              <a:rPr lang="nb-NO" sz="2400" b="1" u="sng" dirty="0" smtClean="0"/>
              <a:t>Erfaringsoverføring </a:t>
            </a:r>
            <a:r>
              <a:rPr lang="nb-NO" sz="2400" b="1" u="sng" dirty="0"/>
              <a:t>og </a:t>
            </a:r>
            <a:r>
              <a:rPr lang="nb-NO" sz="2400" b="1" u="sng" dirty="0" smtClean="0"/>
              <a:t>evaluering</a:t>
            </a:r>
            <a:endParaRPr lang="nb-NO" sz="2400" b="1" u="sng" dirty="0"/>
          </a:p>
          <a:p>
            <a:r>
              <a:rPr lang="nb-NO" sz="2400" dirty="0"/>
              <a:t>Standardisering</a:t>
            </a:r>
          </a:p>
          <a:p>
            <a:r>
              <a:rPr lang="nb-NO" sz="2400" dirty="0" smtClean="0"/>
              <a:t>Veiledere </a:t>
            </a:r>
            <a:r>
              <a:rPr lang="nb-NO" sz="2400" dirty="0"/>
              <a:t>for tidligfaseplanlegging</a:t>
            </a:r>
          </a:p>
          <a:p>
            <a:r>
              <a:rPr lang="nb-NO" sz="2400" dirty="0" smtClean="0"/>
              <a:t>Videre utvikling </a:t>
            </a:r>
            <a:r>
              <a:rPr lang="nb-NO" sz="2400" dirty="0"/>
              <a:t>av </a:t>
            </a:r>
            <a:r>
              <a:rPr lang="nb-NO" sz="2400" dirty="0" smtClean="0"/>
              <a:t>framskrivingsmodellen</a:t>
            </a:r>
          </a:p>
          <a:p>
            <a:r>
              <a:rPr lang="nb-NO" sz="2400" dirty="0" smtClean="0"/>
              <a:t>Videre </a:t>
            </a:r>
            <a:r>
              <a:rPr lang="nb-NO" sz="2400" dirty="0"/>
              <a:t>utvikling av klassifikasjonssystemet</a:t>
            </a:r>
          </a:p>
          <a:p>
            <a:r>
              <a:rPr lang="nb-NO" sz="2400" dirty="0" smtClean="0"/>
              <a:t>Kunnskapskilder, kunnskapsdatabase</a:t>
            </a:r>
          </a:p>
          <a:p>
            <a:r>
              <a:rPr lang="nb-NO" sz="2400" dirty="0"/>
              <a:t>Prosjektstyringssystem, prosjektstyringsverktøy, støttesystemer</a:t>
            </a:r>
          </a:p>
          <a:p>
            <a:r>
              <a:rPr lang="nb-NO" sz="2400" dirty="0" smtClean="0"/>
              <a:t>Utvikling av digitale modeller for prosjektstyring, kommunikasjon</a:t>
            </a:r>
            <a:endParaRPr lang="nb-NO" sz="2400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809" y="5176388"/>
            <a:ext cx="2962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99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ykehusbygg_powerpointmal_mai2015 - Cop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Sykehusbygg_powerpointmal_mai2015 - Copy</Template>
  <TotalTime>6006</TotalTime>
  <Words>1240</Words>
  <Application>Microsoft Office PowerPoint</Application>
  <PresentationFormat>Skjermfremvisning (4:3)</PresentationFormat>
  <Paragraphs>293</Paragraphs>
  <Slides>35</Slides>
  <Notes>2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35</vt:i4>
      </vt:variant>
    </vt:vector>
  </HeadingPairs>
  <TitlesOfParts>
    <vt:vector size="40" baseType="lpstr">
      <vt:lpstr>Arial</vt:lpstr>
      <vt:lpstr>Calibri</vt:lpstr>
      <vt:lpstr>Times</vt:lpstr>
      <vt:lpstr>Wingdings</vt:lpstr>
      <vt:lpstr>Sykehusbygg_powerpointmal_mai2015 - Copy</vt:lpstr>
      <vt:lpstr>Utviklingsprosjekter i Sykehusbygg</vt:lpstr>
      <vt:lpstr>PowerPoint-presentasjon</vt:lpstr>
      <vt:lpstr>Oppdraget</vt:lpstr>
      <vt:lpstr>Overordnede krav til Sykehusbygg</vt:lpstr>
      <vt:lpstr>Overordnede krav til Sykehusbygg</vt:lpstr>
      <vt:lpstr>Overføring av oppgaver fra Kompetansenettverk for sykehusplanlegging</vt:lpstr>
      <vt:lpstr>Sykehusbyggs tre enheter</vt:lpstr>
      <vt:lpstr>Utviklingsoppgaver</vt:lpstr>
      <vt:lpstr>Utviklingsoppgaver</vt:lpstr>
      <vt:lpstr>Erfaringsoverføring og evaluering</vt:lpstr>
      <vt:lpstr>PowerPoint-presentasjon</vt:lpstr>
      <vt:lpstr>Erfaringsoverføring og evaluering</vt:lpstr>
      <vt:lpstr>Utviklingsoppgaver</vt:lpstr>
      <vt:lpstr>Hvorfor standardisering?</vt:lpstr>
      <vt:lpstr>Standarder – hva er det?</vt:lpstr>
      <vt:lpstr>Standardiseringsnivå</vt:lpstr>
      <vt:lpstr>Sentrale spørsmål</vt:lpstr>
      <vt:lpstr>Standardisering</vt:lpstr>
      <vt:lpstr>PowerPoint-presentasjon</vt:lpstr>
      <vt:lpstr>Utviklingsoppgaver</vt:lpstr>
      <vt:lpstr>Revisjon av Veileder for tidligfaseplanlegging i sykehusprosjekter</vt:lpstr>
      <vt:lpstr>PowerPoint-presentasjon</vt:lpstr>
      <vt:lpstr>PowerPoint-presentasjon</vt:lpstr>
      <vt:lpstr>Utviklingsoppgaver</vt:lpstr>
      <vt:lpstr>Videreutvikling av framskrivingsmodellen</vt:lpstr>
      <vt:lpstr>PowerPoint-presentasjon</vt:lpstr>
      <vt:lpstr>Utviklingsoppgaver</vt:lpstr>
      <vt:lpstr>Videre utvikling av klassifikasjonssystemet</vt:lpstr>
      <vt:lpstr>Andre utviklingsoppgaver</vt:lpstr>
      <vt:lpstr>Innovasjon ….</vt:lpstr>
      <vt:lpstr>Utviklingsoppgaver</vt:lpstr>
      <vt:lpstr>Kunnskapsutvikling og læring</vt:lpstr>
      <vt:lpstr>Kunnskapskilder, kunnskapsbase</vt:lpstr>
      <vt:lpstr>Kunnskapsbase;  Utgangspunkt i «Plan- og byggeprosessen»</vt:lpstr>
      <vt:lpstr>PowerPoint-presentasjon</vt:lpstr>
    </vt:vector>
  </TitlesOfParts>
  <Company>Areto ASP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Knut Hellerud</dc:creator>
  <cp:lastModifiedBy>Lauvsnes, Marte</cp:lastModifiedBy>
  <cp:revision>198</cp:revision>
  <dcterms:created xsi:type="dcterms:W3CDTF">2015-08-20T07:13:33Z</dcterms:created>
  <dcterms:modified xsi:type="dcterms:W3CDTF">2015-10-26T12:24:52Z</dcterms:modified>
</cp:coreProperties>
</file>